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1"/>
  </p:notesMasterIdLst>
  <p:sldIdLst>
    <p:sldId id="256" r:id="rId2"/>
    <p:sldId id="289" r:id="rId3"/>
    <p:sldId id="336" r:id="rId4"/>
    <p:sldId id="339" r:id="rId5"/>
    <p:sldId id="288" r:id="rId6"/>
    <p:sldId id="266" r:id="rId7"/>
    <p:sldId id="271" r:id="rId8"/>
    <p:sldId id="313" r:id="rId9"/>
    <p:sldId id="312" r:id="rId10"/>
    <p:sldId id="279" r:id="rId11"/>
    <p:sldId id="278" r:id="rId12"/>
    <p:sldId id="314" r:id="rId13"/>
    <p:sldId id="290" r:id="rId14"/>
    <p:sldId id="282" r:id="rId15"/>
    <p:sldId id="299" r:id="rId16"/>
    <p:sldId id="315" r:id="rId17"/>
    <p:sldId id="322" r:id="rId18"/>
    <p:sldId id="340" r:id="rId19"/>
    <p:sldId id="361"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lbig, William R" initials="SWR" lastIdx="14" clrIdx="0">
    <p:extLst>
      <p:ext uri="{19B8F6BF-5375-455C-9EA6-DF929625EA0E}">
        <p15:presenceInfo xmlns:p15="http://schemas.microsoft.com/office/powerpoint/2012/main" userId="S-1-5-21-3697291689-1161744426-439199626-96408" providerId="AD"/>
      </p:ext>
    </p:extLst>
  </p:cmAuthor>
  <p:cmAuthor id="2" name="Lampe, David C" initials="LDC" lastIdx="10" clrIdx="1">
    <p:extLst>
      <p:ext uri="{19B8F6BF-5375-455C-9EA6-DF929625EA0E}">
        <p15:presenceInfo xmlns:p15="http://schemas.microsoft.com/office/powerpoint/2012/main" userId="S::dclampe@usgs.gov::58110cb4-8fb6-4ea7-a171-76cf4dd3ea8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88"/>
    <a:srgbClr val="48746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160" autoAdjust="0"/>
    <p:restoredTop sz="94719" autoAdjust="0"/>
  </p:normalViewPr>
  <p:slideViewPr>
    <p:cSldViewPr snapToGrid="0" snapToObjects="1">
      <p:cViewPr varScale="1">
        <p:scale>
          <a:sx n="77" d="100"/>
          <a:sy n="77" d="100"/>
        </p:scale>
        <p:origin x="1037" y="67"/>
      </p:cViewPr>
      <p:guideLst>
        <p:guide orient="horz" pos="2160"/>
        <p:guide pos="2880"/>
      </p:guideLst>
    </p:cSldViewPr>
  </p:slideViewPr>
  <p:outlineViewPr>
    <p:cViewPr>
      <p:scale>
        <a:sx n="33" d="100"/>
        <a:sy n="33" d="100"/>
      </p:scale>
      <p:origin x="8" y="284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D4A99F-A3E3-4EBB-ADF8-4D18737205F4}" type="doc">
      <dgm:prSet loTypeId="urn:microsoft.com/office/officeart/2005/8/layout/hProcess11" loCatId="process" qsTypeId="urn:microsoft.com/office/officeart/2005/8/quickstyle/simple1" qsCatId="simple" csTypeId="urn:microsoft.com/office/officeart/2005/8/colors/accent1_2" csCatId="accent1" phldr="1"/>
      <dgm:spPr/>
    </dgm:pt>
    <dgm:pt modelId="{D4676684-2CAA-471F-8543-D3BE74591A26}">
      <dgm:prSet phldrT="[Text]"/>
      <dgm:spPr/>
      <dgm:t>
        <a:bodyPr/>
        <a:lstStyle/>
        <a:p>
          <a:r>
            <a:rPr lang="en-US" dirty="0">
              <a:solidFill>
                <a:schemeClr val="bg1"/>
              </a:solidFill>
            </a:rPr>
            <a:t>Pre-construction monitoring</a:t>
          </a:r>
        </a:p>
      </dgm:t>
    </dgm:pt>
    <dgm:pt modelId="{B60CB8FC-306C-44E9-96F8-A74C0D4EEFD0}" type="parTrans" cxnId="{50BCFE6F-DCEB-4A73-9AFB-C998DA969125}">
      <dgm:prSet/>
      <dgm:spPr/>
      <dgm:t>
        <a:bodyPr/>
        <a:lstStyle/>
        <a:p>
          <a:endParaRPr lang="en-US"/>
        </a:p>
      </dgm:t>
    </dgm:pt>
    <dgm:pt modelId="{F33B8DC4-CF44-461F-A9A3-3A31A7699A3D}" type="sibTrans" cxnId="{50BCFE6F-DCEB-4A73-9AFB-C998DA969125}">
      <dgm:prSet/>
      <dgm:spPr/>
      <dgm:t>
        <a:bodyPr/>
        <a:lstStyle/>
        <a:p>
          <a:endParaRPr lang="en-US"/>
        </a:p>
      </dgm:t>
    </dgm:pt>
    <dgm:pt modelId="{C01B0D5F-061A-4C1A-AF60-3133C6CADEFB}">
      <dgm:prSet phldrT="[Text]"/>
      <dgm:spPr/>
      <dgm:t>
        <a:bodyPr/>
        <a:lstStyle/>
        <a:p>
          <a:r>
            <a:rPr lang="en-US" dirty="0">
              <a:solidFill>
                <a:schemeClr val="bg1"/>
              </a:solidFill>
            </a:rPr>
            <a:t>Active construction monitoring</a:t>
          </a:r>
        </a:p>
      </dgm:t>
    </dgm:pt>
    <dgm:pt modelId="{713AA74D-34C6-484A-9249-3B6A8580053E}" type="parTrans" cxnId="{F96D4494-994E-4267-B764-7392009EB448}">
      <dgm:prSet/>
      <dgm:spPr/>
      <dgm:t>
        <a:bodyPr/>
        <a:lstStyle/>
        <a:p>
          <a:endParaRPr lang="en-US"/>
        </a:p>
      </dgm:t>
    </dgm:pt>
    <dgm:pt modelId="{EE0749B1-7436-4430-BB89-4E88C610938D}" type="sibTrans" cxnId="{F96D4494-994E-4267-B764-7392009EB448}">
      <dgm:prSet/>
      <dgm:spPr/>
      <dgm:t>
        <a:bodyPr/>
        <a:lstStyle/>
        <a:p>
          <a:endParaRPr lang="en-US"/>
        </a:p>
      </dgm:t>
    </dgm:pt>
    <dgm:pt modelId="{8F178BAA-1CC8-4CBC-9C23-BBBFDE82DA55}">
      <dgm:prSet phldrT="[Text]"/>
      <dgm:spPr/>
      <dgm:t>
        <a:bodyPr/>
        <a:lstStyle/>
        <a:p>
          <a:r>
            <a:rPr lang="en-US" dirty="0">
              <a:solidFill>
                <a:schemeClr val="bg1"/>
              </a:solidFill>
            </a:rPr>
            <a:t>Post-construction monitoring</a:t>
          </a:r>
        </a:p>
      </dgm:t>
    </dgm:pt>
    <dgm:pt modelId="{E47365BE-991D-43FC-B48A-53C4B27211AD}" type="parTrans" cxnId="{61DFF0E4-0FD0-402B-A504-984F5404C42E}">
      <dgm:prSet/>
      <dgm:spPr/>
      <dgm:t>
        <a:bodyPr/>
        <a:lstStyle/>
        <a:p>
          <a:endParaRPr lang="en-US"/>
        </a:p>
      </dgm:t>
    </dgm:pt>
    <dgm:pt modelId="{C7E89C60-77B7-4B28-A84D-CFE1836BD9DD}" type="sibTrans" cxnId="{61DFF0E4-0FD0-402B-A504-984F5404C42E}">
      <dgm:prSet/>
      <dgm:spPr/>
      <dgm:t>
        <a:bodyPr/>
        <a:lstStyle/>
        <a:p>
          <a:endParaRPr lang="en-US"/>
        </a:p>
      </dgm:t>
    </dgm:pt>
    <dgm:pt modelId="{912ED2E4-1952-4A54-AFE5-1DF94BA5C1B9}">
      <dgm:prSet phldrT="[Text]"/>
      <dgm:spPr/>
      <dgm:t>
        <a:bodyPr/>
        <a:lstStyle/>
        <a:p>
          <a:r>
            <a:rPr lang="en-US" dirty="0">
              <a:solidFill>
                <a:schemeClr val="bg1"/>
              </a:solidFill>
            </a:rPr>
            <a:t>Final report</a:t>
          </a:r>
        </a:p>
      </dgm:t>
    </dgm:pt>
    <dgm:pt modelId="{81E9F1DB-E564-43E8-A451-55905F861D84}" type="parTrans" cxnId="{A026B909-45CF-4516-B38B-55389DA84E76}">
      <dgm:prSet/>
      <dgm:spPr/>
      <dgm:t>
        <a:bodyPr/>
        <a:lstStyle/>
        <a:p>
          <a:endParaRPr lang="en-US"/>
        </a:p>
      </dgm:t>
    </dgm:pt>
    <dgm:pt modelId="{9F4413B0-28CB-4F16-8670-3B670A57353D}" type="sibTrans" cxnId="{A026B909-45CF-4516-B38B-55389DA84E76}">
      <dgm:prSet/>
      <dgm:spPr/>
      <dgm:t>
        <a:bodyPr/>
        <a:lstStyle/>
        <a:p>
          <a:endParaRPr lang="en-US"/>
        </a:p>
      </dgm:t>
    </dgm:pt>
    <dgm:pt modelId="{6E02364B-CB7B-4AF9-BAB0-40EFAF74FA4E}" type="pres">
      <dgm:prSet presAssocID="{D6D4A99F-A3E3-4EBB-ADF8-4D18737205F4}" presName="Name0" presStyleCnt="0">
        <dgm:presLayoutVars>
          <dgm:dir/>
          <dgm:resizeHandles val="exact"/>
        </dgm:presLayoutVars>
      </dgm:prSet>
      <dgm:spPr/>
    </dgm:pt>
    <dgm:pt modelId="{2CE0CCAF-5C9A-4311-9987-3F8F7717FB03}" type="pres">
      <dgm:prSet presAssocID="{D6D4A99F-A3E3-4EBB-ADF8-4D18737205F4}" presName="arrow" presStyleLbl="bgShp" presStyleIdx="0" presStyleCnt="1"/>
      <dgm:spPr/>
    </dgm:pt>
    <dgm:pt modelId="{06D9ED3D-D2D2-4B11-9B70-0E4B16096ACA}" type="pres">
      <dgm:prSet presAssocID="{D6D4A99F-A3E3-4EBB-ADF8-4D18737205F4}" presName="points" presStyleCnt="0"/>
      <dgm:spPr/>
    </dgm:pt>
    <dgm:pt modelId="{12BBF88E-6AEC-400A-A561-9EDAA87D8083}" type="pres">
      <dgm:prSet presAssocID="{D4676684-2CAA-471F-8543-D3BE74591A26}" presName="compositeA" presStyleCnt="0"/>
      <dgm:spPr/>
    </dgm:pt>
    <dgm:pt modelId="{EEC5798F-B23B-4C95-B4DE-032947769E96}" type="pres">
      <dgm:prSet presAssocID="{D4676684-2CAA-471F-8543-D3BE74591A26}" presName="textA" presStyleLbl="revTx" presStyleIdx="0" presStyleCnt="4">
        <dgm:presLayoutVars>
          <dgm:bulletEnabled val="1"/>
        </dgm:presLayoutVars>
      </dgm:prSet>
      <dgm:spPr/>
    </dgm:pt>
    <dgm:pt modelId="{699AD4B6-6A56-464D-A691-EB3F7F4E8AA5}" type="pres">
      <dgm:prSet presAssocID="{D4676684-2CAA-471F-8543-D3BE74591A26}" presName="circleA" presStyleLbl="node1" presStyleIdx="0" presStyleCnt="4"/>
      <dgm:spPr/>
    </dgm:pt>
    <dgm:pt modelId="{86E83014-9393-4273-8472-BA70C26588CD}" type="pres">
      <dgm:prSet presAssocID="{D4676684-2CAA-471F-8543-D3BE74591A26}" presName="spaceA" presStyleCnt="0"/>
      <dgm:spPr/>
    </dgm:pt>
    <dgm:pt modelId="{71FEFC9D-86C1-41A9-9DEF-D5ECEF2CB06A}" type="pres">
      <dgm:prSet presAssocID="{F33B8DC4-CF44-461F-A9A3-3A31A7699A3D}" presName="space" presStyleCnt="0"/>
      <dgm:spPr/>
    </dgm:pt>
    <dgm:pt modelId="{C4EB2673-340E-4CF8-AC79-ADD378365408}" type="pres">
      <dgm:prSet presAssocID="{C01B0D5F-061A-4C1A-AF60-3133C6CADEFB}" presName="compositeB" presStyleCnt="0"/>
      <dgm:spPr/>
    </dgm:pt>
    <dgm:pt modelId="{73A94749-6AE7-4F52-A62F-E1EC0A7E1730}" type="pres">
      <dgm:prSet presAssocID="{C01B0D5F-061A-4C1A-AF60-3133C6CADEFB}" presName="textB" presStyleLbl="revTx" presStyleIdx="1" presStyleCnt="4">
        <dgm:presLayoutVars>
          <dgm:bulletEnabled val="1"/>
        </dgm:presLayoutVars>
      </dgm:prSet>
      <dgm:spPr/>
    </dgm:pt>
    <dgm:pt modelId="{78D3A096-3F13-4F74-AB3C-B4D915F4B494}" type="pres">
      <dgm:prSet presAssocID="{C01B0D5F-061A-4C1A-AF60-3133C6CADEFB}" presName="circleB" presStyleLbl="node1" presStyleIdx="1" presStyleCnt="4"/>
      <dgm:spPr/>
    </dgm:pt>
    <dgm:pt modelId="{67A714F7-FA30-4B44-8274-521069011917}" type="pres">
      <dgm:prSet presAssocID="{C01B0D5F-061A-4C1A-AF60-3133C6CADEFB}" presName="spaceB" presStyleCnt="0"/>
      <dgm:spPr/>
    </dgm:pt>
    <dgm:pt modelId="{766E9843-1441-4D6A-9FF8-73F9C067C128}" type="pres">
      <dgm:prSet presAssocID="{EE0749B1-7436-4430-BB89-4E88C610938D}" presName="space" presStyleCnt="0"/>
      <dgm:spPr/>
    </dgm:pt>
    <dgm:pt modelId="{1553E8FD-C101-48A0-B265-4A00D0A2664C}" type="pres">
      <dgm:prSet presAssocID="{8F178BAA-1CC8-4CBC-9C23-BBBFDE82DA55}" presName="compositeA" presStyleCnt="0"/>
      <dgm:spPr/>
    </dgm:pt>
    <dgm:pt modelId="{D4CE6F7B-55B8-436F-9E25-1A1A709DEDEC}" type="pres">
      <dgm:prSet presAssocID="{8F178BAA-1CC8-4CBC-9C23-BBBFDE82DA55}" presName="textA" presStyleLbl="revTx" presStyleIdx="2" presStyleCnt="4">
        <dgm:presLayoutVars>
          <dgm:bulletEnabled val="1"/>
        </dgm:presLayoutVars>
      </dgm:prSet>
      <dgm:spPr/>
    </dgm:pt>
    <dgm:pt modelId="{1F3522B4-BDC1-40EB-9A61-0A84B73C3979}" type="pres">
      <dgm:prSet presAssocID="{8F178BAA-1CC8-4CBC-9C23-BBBFDE82DA55}" presName="circleA" presStyleLbl="node1" presStyleIdx="2" presStyleCnt="4"/>
      <dgm:spPr/>
    </dgm:pt>
    <dgm:pt modelId="{90A26838-940D-453A-9231-160460FED2B1}" type="pres">
      <dgm:prSet presAssocID="{8F178BAA-1CC8-4CBC-9C23-BBBFDE82DA55}" presName="spaceA" presStyleCnt="0"/>
      <dgm:spPr/>
    </dgm:pt>
    <dgm:pt modelId="{C910E23E-CA9A-4703-BC78-5CB117AD73C8}" type="pres">
      <dgm:prSet presAssocID="{C7E89C60-77B7-4B28-A84D-CFE1836BD9DD}" presName="space" presStyleCnt="0"/>
      <dgm:spPr/>
    </dgm:pt>
    <dgm:pt modelId="{4A372141-2BDE-429E-975E-BA306A7DB7BD}" type="pres">
      <dgm:prSet presAssocID="{912ED2E4-1952-4A54-AFE5-1DF94BA5C1B9}" presName="compositeB" presStyleCnt="0"/>
      <dgm:spPr/>
    </dgm:pt>
    <dgm:pt modelId="{5559E20B-9BE9-4984-8146-2E24FFFB7D08}" type="pres">
      <dgm:prSet presAssocID="{912ED2E4-1952-4A54-AFE5-1DF94BA5C1B9}" presName="textB" presStyleLbl="revTx" presStyleIdx="3" presStyleCnt="4" custLinFactNeighborX="-3575">
        <dgm:presLayoutVars>
          <dgm:bulletEnabled val="1"/>
        </dgm:presLayoutVars>
      </dgm:prSet>
      <dgm:spPr/>
    </dgm:pt>
    <dgm:pt modelId="{09DDBDAD-70BA-4D52-B1AC-39F7B028C86F}" type="pres">
      <dgm:prSet presAssocID="{912ED2E4-1952-4A54-AFE5-1DF94BA5C1B9}" presName="circleB" presStyleLbl="node1" presStyleIdx="3" presStyleCnt="4"/>
      <dgm:spPr/>
    </dgm:pt>
    <dgm:pt modelId="{C452AD9E-1962-42B2-BC0B-74CBCF8105C8}" type="pres">
      <dgm:prSet presAssocID="{912ED2E4-1952-4A54-AFE5-1DF94BA5C1B9}" presName="spaceB" presStyleCnt="0"/>
      <dgm:spPr/>
    </dgm:pt>
  </dgm:ptLst>
  <dgm:cxnLst>
    <dgm:cxn modelId="{A026B909-45CF-4516-B38B-55389DA84E76}" srcId="{D6D4A99F-A3E3-4EBB-ADF8-4D18737205F4}" destId="{912ED2E4-1952-4A54-AFE5-1DF94BA5C1B9}" srcOrd="3" destOrd="0" parTransId="{81E9F1DB-E564-43E8-A451-55905F861D84}" sibTransId="{9F4413B0-28CB-4F16-8670-3B670A57353D}"/>
    <dgm:cxn modelId="{9802BA1F-1270-4442-AAF4-F9E215004E65}" type="presOf" srcId="{D4676684-2CAA-471F-8543-D3BE74591A26}" destId="{EEC5798F-B23B-4C95-B4DE-032947769E96}" srcOrd="0" destOrd="0" presId="urn:microsoft.com/office/officeart/2005/8/layout/hProcess11"/>
    <dgm:cxn modelId="{A7A36D27-8F41-410E-AF6D-6EC76C49D425}" type="presOf" srcId="{C01B0D5F-061A-4C1A-AF60-3133C6CADEFB}" destId="{73A94749-6AE7-4F52-A62F-E1EC0A7E1730}" srcOrd="0" destOrd="0" presId="urn:microsoft.com/office/officeart/2005/8/layout/hProcess11"/>
    <dgm:cxn modelId="{50BCFE6F-DCEB-4A73-9AFB-C998DA969125}" srcId="{D6D4A99F-A3E3-4EBB-ADF8-4D18737205F4}" destId="{D4676684-2CAA-471F-8543-D3BE74591A26}" srcOrd="0" destOrd="0" parTransId="{B60CB8FC-306C-44E9-96F8-A74C0D4EEFD0}" sibTransId="{F33B8DC4-CF44-461F-A9A3-3A31A7699A3D}"/>
    <dgm:cxn modelId="{76179988-B4F8-4C92-9DC6-4AAE181DC52F}" type="presOf" srcId="{912ED2E4-1952-4A54-AFE5-1DF94BA5C1B9}" destId="{5559E20B-9BE9-4984-8146-2E24FFFB7D08}" srcOrd="0" destOrd="0" presId="urn:microsoft.com/office/officeart/2005/8/layout/hProcess11"/>
    <dgm:cxn modelId="{F96D4494-994E-4267-B764-7392009EB448}" srcId="{D6D4A99F-A3E3-4EBB-ADF8-4D18737205F4}" destId="{C01B0D5F-061A-4C1A-AF60-3133C6CADEFB}" srcOrd="1" destOrd="0" parTransId="{713AA74D-34C6-484A-9249-3B6A8580053E}" sibTransId="{EE0749B1-7436-4430-BB89-4E88C610938D}"/>
    <dgm:cxn modelId="{6AD17AB0-4E2F-4FDA-9920-BCF16EC3ED2E}" type="presOf" srcId="{8F178BAA-1CC8-4CBC-9C23-BBBFDE82DA55}" destId="{D4CE6F7B-55B8-436F-9E25-1A1A709DEDEC}" srcOrd="0" destOrd="0" presId="urn:microsoft.com/office/officeart/2005/8/layout/hProcess11"/>
    <dgm:cxn modelId="{61DFF0E4-0FD0-402B-A504-984F5404C42E}" srcId="{D6D4A99F-A3E3-4EBB-ADF8-4D18737205F4}" destId="{8F178BAA-1CC8-4CBC-9C23-BBBFDE82DA55}" srcOrd="2" destOrd="0" parTransId="{E47365BE-991D-43FC-B48A-53C4B27211AD}" sibTransId="{C7E89C60-77B7-4B28-A84D-CFE1836BD9DD}"/>
    <dgm:cxn modelId="{BEF594FB-8D45-43D5-8F55-9ABC754B5326}" type="presOf" srcId="{D6D4A99F-A3E3-4EBB-ADF8-4D18737205F4}" destId="{6E02364B-CB7B-4AF9-BAB0-40EFAF74FA4E}" srcOrd="0" destOrd="0" presId="urn:microsoft.com/office/officeart/2005/8/layout/hProcess11"/>
    <dgm:cxn modelId="{EBD6F997-34CD-4EB2-826C-B35662D523AA}" type="presParOf" srcId="{6E02364B-CB7B-4AF9-BAB0-40EFAF74FA4E}" destId="{2CE0CCAF-5C9A-4311-9987-3F8F7717FB03}" srcOrd="0" destOrd="0" presId="urn:microsoft.com/office/officeart/2005/8/layout/hProcess11"/>
    <dgm:cxn modelId="{20847FA7-BE5C-45D0-A935-A27CA4F05C94}" type="presParOf" srcId="{6E02364B-CB7B-4AF9-BAB0-40EFAF74FA4E}" destId="{06D9ED3D-D2D2-4B11-9B70-0E4B16096ACA}" srcOrd="1" destOrd="0" presId="urn:microsoft.com/office/officeart/2005/8/layout/hProcess11"/>
    <dgm:cxn modelId="{327E90D7-9EE8-42CF-A4FD-045268B6EB6F}" type="presParOf" srcId="{06D9ED3D-D2D2-4B11-9B70-0E4B16096ACA}" destId="{12BBF88E-6AEC-400A-A561-9EDAA87D8083}" srcOrd="0" destOrd="0" presId="urn:microsoft.com/office/officeart/2005/8/layout/hProcess11"/>
    <dgm:cxn modelId="{DC1BF1E3-07E0-4371-8323-01F346DDC015}" type="presParOf" srcId="{12BBF88E-6AEC-400A-A561-9EDAA87D8083}" destId="{EEC5798F-B23B-4C95-B4DE-032947769E96}" srcOrd="0" destOrd="0" presId="urn:microsoft.com/office/officeart/2005/8/layout/hProcess11"/>
    <dgm:cxn modelId="{9E2AC892-8400-4563-87F2-66DB3F1CB12B}" type="presParOf" srcId="{12BBF88E-6AEC-400A-A561-9EDAA87D8083}" destId="{699AD4B6-6A56-464D-A691-EB3F7F4E8AA5}" srcOrd="1" destOrd="0" presId="urn:microsoft.com/office/officeart/2005/8/layout/hProcess11"/>
    <dgm:cxn modelId="{73B89D91-A2C8-4499-9707-F3457DE86A44}" type="presParOf" srcId="{12BBF88E-6AEC-400A-A561-9EDAA87D8083}" destId="{86E83014-9393-4273-8472-BA70C26588CD}" srcOrd="2" destOrd="0" presId="urn:microsoft.com/office/officeart/2005/8/layout/hProcess11"/>
    <dgm:cxn modelId="{72F367B1-5F49-46BF-8281-D57B1C957C67}" type="presParOf" srcId="{06D9ED3D-D2D2-4B11-9B70-0E4B16096ACA}" destId="{71FEFC9D-86C1-41A9-9DEF-D5ECEF2CB06A}" srcOrd="1" destOrd="0" presId="urn:microsoft.com/office/officeart/2005/8/layout/hProcess11"/>
    <dgm:cxn modelId="{97FFB76D-7C71-40AC-8014-859D731808C3}" type="presParOf" srcId="{06D9ED3D-D2D2-4B11-9B70-0E4B16096ACA}" destId="{C4EB2673-340E-4CF8-AC79-ADD378365408}" srcOrd="2" destOrd="0" presId="urn:microsoft.com/office/officeart/2005/8/layout/hProcess11"/>
    <dgm:cxn modelId="{9986554D-B551-4D6B-BEA6-31E27BE0A1C9}" type="presParOf" srcId="{C4EB2673-340E-4CF8-AC79-ADD378365408}" destId="{73A94749-6AE7-4F52-A62F-E1EC0A7E1730}" srcOrd="0" destOrd="0" presId="urn:microsoft.com/office/officeart/2005/8/layout/hProcess11"/>
    <dgm:cxn modelId="{0BA6667C-3EAB-4DA7-ACA3-558A137BB539}" type="presParOf" srcId="{C4EB2673-340E-4CF8-AC79-ADD378365408}" destId="{78D3A096-3F13-4F74-AB3C-B4D915F4B494}" srcOrd="1" destOrd="0" presId="urn:microsoft.com/office/officeart/2005/8/layout/hProcess11"/>
    <dgm:cxn modelId="{47AB2B6D-69BF-40C7-A2ED-9D12FD0FE407}" type="presParOf" srcId="{C4EB2673-340E-4CF8-AC79-ADD378365408}" destId="{67A714F7-FA30-4B44-8274-521069011917}" srcOrd="2" destOrd="0" presId="urn:microsoft.com/office/officeart/2005/8/layout/hProcess11"/>
    <dgm:cxn modelId="{8A50CE18-66F2-4A39-A83D-4065C7D12F81}" type="presParOf" srcId="{06D9ED3D-D2D2-4B11-9B70-0E4B16096ACA}" destId="{766E9843-1441-4D6A-9FF8-73F9C067C128}" srcOrd="3" destOrd="0" presId="urn:microsoft.com/office/officeart/2005/8/layout/hProcess11"/>
    <dgm:cxn modelId="{443949E3-4D83-4C5C-98B4-AC2B94A59462}" type="presParOf" srcId="{06D9ED3D-D2D2-4B11-9B70-0E4B16096ACA}" destId="{1553E8FD-C101-48A0-B265-4A00D0A2664C}" srcOrd="4" destOrd="0" presId="urn:microsoft.com/office/officeart/2005/8/layout/hProcess11"/>
    <dgm:cxn modelId="{CC05313F-DAFF-40FD-94D7-F01724380969}" type="presParOf" srcId="{1553E8FD-C101-48A0-B265-4A00D0A2664C}" destId="{D4CE6F7B-55B8-436F-9E25-1A1A709DEDEC}" srcOrd="0" destOrd="0" presId="urn:microsoft.com/office/officeart/2005/8/layout/hProcess11"/>
    <dgm:cxn modelId="{AAE77236-1D5E-4C77-87BC-EA87B46CBA7F}" type="presParOf" srcId="{1553E8FD-C101-48A0-B265-4A00D0A2664C}" destId="{1F3522B4-BDC1-40EB-9A61-0A84B73C3979}" srcOrd="1" destOrd="0" presId="urn:microsoft.com/office/officeart/2005/8/layout/hProcess11"/>
    <dgm:cxn modelId="{155C2BD2-FE1F-4661-BEA6-E60BAE5EA1D4}" type="presParOf" srcId="{1553E8FD-C101-48A0-B265-4A00D0A2664C}" destId="{90A26838-940D-453A-9231-160460FED2B1}" srcOrd="2" destOrd="0" presId="urn:microsoft.com/office/officeart/2005/8/layout/hProcess11"/>
    <dgm:cxn modelId="{1B258381-D366-4521-B3EE-8FC9FECBAA64}" type="presParOf" srcId="{06D9ED3D-D2D2-4B11-9B70-0E4B16096ACA}" destId="{C910E23E-CA9A-4703-BC78-5CB117AD73C8}" srcOrd="5" destOrd="0" presId="urn:microsoft.com/office/officeart/2005/8/layout/hProcess11"/>
    <dgm:cxn modelId="{0A7D8262-7E99-41A0-8925-EFF172EC0BED}" type="presParOf" srcId="{06D9ED3D-D2D2-4B11-9B70-0E4B16096ACA}" destId="{4A372141-2BDE-429E-975E-BA306A7DB7BD}" srcOrd="6" destOrd="0" presId="urn:microsoft.com/office/officeart/2005/8/layout/hProcess11"/>
    <dgm:cxn modelId="{2D52BAA5-30FF-40BA-8BD2-25777A4C9B67}" type="presParOf" srcId="{4A372141-2BDE-429E-975E-BA306A7DB7BD}" destId="{5559E20B-9BE9-4984-8146-2E24FFFB7D08}" srcOrd="0" destOrd="0" presId="urn:microsoft.com/office/officeart/2005/8/layout/hProcess11"/>
    <dgm:cxn modelId="{61E22EAA-B24D-4AD5-8A36-0F75A8A904DF}" type="presParOf" srcId="{4A372141-2BDE-429E-975E-BA306A7DB7BD}" destId="{09DDBDAD-70BA-4D52-B1AC-39F7B028C86F}" srcOrd="1" destOrd="0" presId="urn:microsoft.com/office/officeart/2005/8/layout/hProcess11"/>
    <dgm:cxn modelId="{0BA44542-3CAE-43E6-AE68-0FA883131DC7}" type="presParOf" srcId="{4A372141-2BDE-429E-975E-BA306A7DB7BD}" destId="{C452AD9E-1962-42B2-BC0B-74CBCF8105C8}"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E0CCAF-5C9A-4311-9987-3F8F7717FB03}">
      <dsp:nvSpPr>
        <dsp:cNvPr id="0" name=""/>
        <dsp:cNvSpPr/>
      </dsp:nvSpPr>
      <dsp:spPr>
        <a:xfrm>
          <a:off x="0" y="1219199"/>
          <a:ext cx="6096000" cy="162560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C5798F-B23B-4C95-B4DE-032947769E96}">
      <dsp:nvSpPr>
        <dsp:cNvPr id="0" name=""/>
        <dsp:cNvSpPr/>
      </dsp:nvSpPr>
      <dsp:spPr>
        <a:xfrm>
          <a:off x="2745" y="0"/>
          <a:ext cx="1320700"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marL="0" lvl="0" indent="0" algn="ctr" defTabSz="666750">
            <a:lnSpc>
              <a:spcPct val="90000"/>
            </a:lnSpc>
            <a:spcBef>
              <a:spcPct val="0"/>
            </a:spcBef>
            <a:spcAft>
              <a:spcPct val="35000"/>
            </a:spcAft>
            <a:buNone/>
          </a:pPr>
          <a:r>
            <a:rPr lang="en-US" sz="1500" kern="1200" dirty="0">
              <a:solidFill>
                <a:schemeClr val="bg1"/>
              </a:solidFill>
            </a:rPr>
            <a:t>Pre-construction monitoring</a:t>
          </a:r>
        </a:p>
      </dsp:txBody>
      <dsp:txXfrm>
        <a:off x="2745" y="0"/>
        <a:ext cx="1320700" cy="1625600"/>
      </dsp:txXfrm>
    </dsp:sp>
    <dsp:sp modelId="{699AD4B6-6A56-464D-A691-EB3F7F4E8AA5}">
      <dsp:nvSpPr>
        <dsp:cNvPr id="0" name=""/>
        <dsp:cNvSpPr/>
      </dsp:nvSpPr>
      <dsp:spPr>
        <a:xfrm>
          <a:off x="459896" y="1828800"/>
          <a:ext cx="406400" cy="4064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A94749-6AE7-4F52-A62F-E1EC0A7E1730}">
      <dsp:nvSpPr>
        <dsp:cNvPr id="0" name=""/>
        <dsp:cNvSpPr/>
      </dsp:nvSpPr>
      <dsp:spPr>
        <a:xfrm>
          <a:off x="1389481" y="2438399"/>
          <a:ext cx="1320700"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en-US" sz="1500" kern="1200" dirty="0">
              <a:solidFill>
                <a:schemeClr val="bg1"/>
              </a:solidFill>
            </a:rPr>
            <a:t>Active construction monitoring</a:t>
          </a:r>
        </a:p>
      </dsp:txBody>
      <dsp:txXfrm>
        <a:off x="1389481" y="2438399"/>
        <a:ext cx="1320700" cy="1625600"/>
      </dsp:txXfrm>
    </dsp:sp>
    <dsp:sp modelId="{78D3A096-3F13-4F74-AB3C-B4D915F4B494}">
      <dsp:nvSpPr>
        <dsp:cNvPr id="0" name=""/>
        <dsp:cNvSpPr/>
      </dsp:nvSpPr>
      <dsp:spPr>
        <a:xfrm>
          <a:off x="1846632" y="1828800"/>
          <a:ext cx="406400" cy="4064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CE6F7B-55B8-436F-9E25-1A1A709DEDEC}">
      <dsp:nvSpPr>
        <dsp:cNvPr id="0" name=""/>
        <dsp:cNvSpPr/>
      </dsp:nvSpPr>
      <dsp:spPr>
        <a:xfrm>
          <a:off x="2776217" y="0"/>
          <a:ext cx="1320700"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marL="0" lvl="0" indent="0" algn="ctr" defTabSz="666750">
            <a:lnSpc>
              <a:spcPct val="90000"/>
            </a:lnSpc>
            <a:spcBef>
              <a:spcPct val="0"/>
            </a:spcBef>
            <a:spcAft>
              <a:spcPct val="35000"/>
            </a:spcAft>
            <a:buNone/>
          </a:pPr>
          <a:r>
            <a:rPr lang="en-US" sz="1500" kern="1200" dirty="0">
              <a:solidFill>
                <a:schemeClr val="bg1"/>
              </a:solidFill>
            </a:rPr>
            <a:t>Post-construction monitoring</a:t>
          </a:r>
        </a:p>
      </dsp:txBody>
      <dsp:txXfrm>
        <a:off x="2776217" y="0"/>
        <a:ext cx="1320700" cy="1625600"/>
      </dsp:txXfrm>
    </dsp:sp>
    <dsp:sp modelId="{1F3522B4-BDC1-40EB-9A61-0A84B73C3979}">
      <dsp:nvSpPr>
        <dsp:cNvPr id="0" name=""/>
        <dsp:cNvSpPr/>
      </dsp:nvSpPr>
      <dsp:spPr>
        <a:xfrm>
          <a:off x="3233367" y="1828800"/>
          <a:ext cx="406400" cy="4064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59E20B-9BE9-4984-8146-2E24FFFB7D08}">
      <dsp:nvSpPr>
        <dsp:cNvPr id="0" name=""/>
        <dsp:cNvSpPr/>
      </dsp:nvSpPr>
      <dsp:spPr>
        <a:xfrm>
          <a:off x="4115738" y="2438399"/>
          <a:ext cx="1320700"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en-US" sz="1500" kern="1200" dirty="0">
              <a:solidFill>
                <a:schemeClr val="bg1"/>
              </a:solidFill>
            </a:rPr>
            <a:t>Final report</a:t>
          </a:r>
        </a:p>
      </dsp:txBody>
      <dsp:txXfrm>
        <a:off x="4115738" y="2438399"/>
        <a:ext cx="1320700" cy="1625600"/>
      </dsp:txXfrm>
    </dsp:sp>
    <dsp:sp modelId="{09DDBDAD-70BA-4D52-B1AC-39F7B028C86F}">
      <dsp:nvSpPr>
        <dsp:cNvPr id="0" name=""/>
        <dsp:cNvSpPr/>
      </dsp:nvSpPr>
      <dsp:spPr>
        <a:xfrm>
          <a:off x="4620103" y="1828800"/>
          <a:ext cx="406400" cy="4064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0457424-DC57-8A44-8D34-BD063C833005}" type="datetimeFigureOut">
              <a:rPr lang="en-US" smtClean="0"/>
              <a:t>9/12/2019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C4177B-5EF0-D84D-BFD4-3B0E2526A0BA}" type="slidenum">
              <a:rPr lang="en-US" smtClean="0"/>
              <a:t>‹#›</a:t>
            </a:fld>
            <a:endParaRPr lang="en-US"/>
          </a:p>
        </p:txBody>
      </p:sp>
    </p:spTree>
    <p:extLst>
      <p:ext uri="{BB962C8B-B14F-4D97-AF65-F5344CB8AC3E}">
        <p14:creationId xmlns:p14="http://schemas.microsoft.com/office/powerpoint/2010/main" val="30003008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Continuation of the previous slide, if necessary</a:t>
            </a:r>
          </a:p>
        </p:txBody>
      </p:sp>
      <p:sp>
        <p:nvSpPr>
          <p:cNvPr id="4" name="Slide Number Placeholder 3"/>
          <p:cNvSpPr>
            <a:spLocks noGrp="1"/>
          </p:cNvSpPr>
          <p:nvPr>
            <p:ph type="sldNum" sz="quarter" idx="10"/>
          </p:nvPr>
        </p:nvSpPr>
        <p:spPr>
          <a:xfrm>
            <a:off x="3884852" y="8685235"/>
            <a:ext cx="2971593" cy="457200"/>
          </a:xfrm>
          <a:prstGeom prst="rect">
            <a:avLst/>
          </a:prstGeom>
        </p:spPr>
        <p:txBody>
          <a:bodyPr/>
          <a:lstStyle/>
          <a:p>
            <a:pPr>
              <a:defRPr/>
            </a:pPr>
            <a:fld id="{128986B9-A235-4B59-8A9B-1F21C34C9DDD}" type="slidenum">
              <a:rPr lang="en-US" smtClean="0"/>
              <a:pPr>
                <a:defRPr/>
              </a:pPr>
              <a:t>9</a:t>
            </a:fld>
            <a:endParaRPr lang="en-US"/>
          </a:p>
        </p:txBody>
      </p:sp>
    </p:spTree>
    <p:extLst>
      <p:ext uri="{BB962C8B-B14F-4D97-AF65-F5344CB8AC3E}">
        <p14:creationId xmlns:p14="http://schemas.microsoft.com/office/powerpoint/2010/main" val="15085622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4"/>
          <p:cNvSpPr>
            <a:spLocks noChangeArrowheads="1"/>
          </p:cNvSpPr>
          <p:nvPr/>
        </p:nvSpPr>
        <p:spPr bwMode="auto">
          <a:xfrm>
            <a:off x="404813" y="6083300"/>
            <a:ext cx="2016125" cy="3937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8900" tIns="44450" rIns="88900" bIns="44450">
            <a:spAutoFit/>
          </a:bodyPr>
          <a:lstStyle>
            <a:lvl1pPr defTabSz="885825">
              <a:defRPr sz="4000">
                <a:solidFill>
                  <a:schemeClr val="tx1"/>
                </a:solidFill>
                <a:latin typeface="Arial" charset="0"/>
              </a:defRPr>
            </a:lvl1pPr>
            <a:lvl2pPr marL="742950" indent="-285750" defTabSz="885825">
              <a:defRPr sz="4000">
                <a:solidFill>
                  <a:schemeClr val="tx1"/>
                </a:solidFill>
                <a:latin typeface="Arial" charset="0"/>
              </a:defRPr>
            </a:lvl2pPr>
            <a:lvl3pPr marL="1143000" indent="-228600" defTabSz="885825">
              <a:defRPr sz="4000">
                <a:solidFill>
                  <a:schemeClr val="tx1"/>
                </a:solidFill>
                <a:latin typeface="Arial" charset="0"/>
              </a:defRPr>
            </a:lvl3pPr>
            <a:lvl4pPr marL="1600200" indent="-228600" defTabSz="885825">
              <a:defRPr sz="4000">
                <a:solidFill>
                  <a:schemeClr val="tx1"/>
                </a:solidFill>
                <a:latin typeface="Arial" charset="0"/>
              </a:defRPr>
            </a:lvl4pPr>
            <a:lvl5pPr marL="2057400" indent="-228600" defTabSz="885825">
              <a:defRPr sz="4000">
                <a:solidFill>
                  <a:schemeClr val="tx1"/>
                </a:solidFill>
                <a:latin typeface="Arial" charset="0"/>
              </a:defRPr>
            </a:lvl5pPr>
            <a:lvl6pPr marL="2514600" indent="-228600" defTabSz="885825" eaLnBrk="0" fontAlgn="base" hangingPunct="0">
              <a:spcBef>
                <a:spcPct val="0"/>
              </a:spcBef>
              <a:spcAft>
                <a:spcPct val="0"/>
              </a:spcAft>
              <a:defRPr sz="4000">
                <a:solidFill>
                  <a:schemeClr val="tx1"/>
                </a:solidFill>
                <a:latin typeface="Arial" charset="0"/>
              </a:defRPr>
            </a:lvl6pPr>
            <a:lvl7pPr marL="2971800" indent="-228600" defTabSz="885825" eaLnBrk="0" fontAlgn="base" hangingPunct="0">
              <a:spcBef>
                <a:spcPct val="0"/>
              </a:spcBef>
              <a:spcAft>
                <a:spcPct val="0"/>
              </a:spcAft>
              <a:defRPr sz="4000">
                <a:solidFill>
                  <a:schemeClr val="tx1"/>
                </a:solidFill>
                <a:latin typeface="Arial" charset="0"/>
              </a:defRPr>
            </a:lvl7pPr>
            <a:lvl8pPr marL="3429000" indent="-228600" defTabSz="885825" eaLnBrk="0" fontAlgn="base" hangingPunct="0">
              <a:spcBef>
                <a:spcPct val="0"/>
              </a:spcBef>
              <a:spcAft>
                <a:spcPct val="0"/>
              </a:spcAft>
              <a:defRPr sz="4000">
                <a:solidFill>
                  <a:schemeClr val="tx1"/>
                </a:solidFill>
                <a:latin typeface="Arial" charset="0"/>
              </a:defRPr>
            </a:lvl8pPr>
            <a:lvl9pPr marL="3886200" indent="-228600" defTabSz="885825" eaLnBrk="0" fontAlgn="base" hangingPunct="0">
              <a:spcBef>
                <a:spcPct val="0"/>
              </a:spcBef>
              <a:spcAft>
                <a:spcPct val="0"/>
              </a:spcAft>
              <a:defRPr sz="4000">
                <a:solidFill>
                  <a:schemeClr val="tx1"/>
                </a:solidFill>
                <a:latin typeface="Arial" charset="0"/>
              </a:defRPr>
            </a:lvl9pPr>
          </a:lstStyle>
          <a:p>
            <a:pPr>
              <a:defRPr/>
            </a:pPr>
            <a:r>
              <a:rPr lang="en-US" altLang="en-US" sz="1000" b="1">
                <a:solidFill>
                  <a:schemeClr val="bg1"/>
                </a:solidFill>
                <a:ea typeface="+mn-ea"/>
                <a:cs typeface="+mn-cs"/>
              </a:rPr>
              <a:t>U.S. Department of the Interior</a:t>
            </a:r>
          </a:p>
          <a:p>
            <a:pPr>
              <a:defRPr/>
            </a:pPr>
            <a:r>
              <a:rPr lang="en-US" altLang="en-US" sz="1000" b="1">
                <a:solidFill>
                  <a:schemeClr val="bg1"/>
                </a:solidFill>
                <a:ea typeface="+mn-ea"/>
                <a:cs typeface="+mn-cs"/>
              </a:rPr>
              <a:t>U.S. Geological Survey</a:t>
            </a:r>
          </a:p>
        </p:txBody>
      </p:sp>
      <p:pic>
        <p:nvPicPr>
          <p:cNvPr id="5" name="Picture 5" descr="D:\Vugraph Info\Vugraph Templates\Templates-NEW-NMP and Bureau\ident_4_onscreen_png.png"/>
          <p:cNvPicPr>
            <a:picLocks noChangeAspect="1" noChangeArrowheads="1"/>
          </p:cNvPicPr>
          <p:nvPr/>
        </p:nvPicPr>
        <p:blipFill>
          <a:blip r:embed="rId2">
            <a:lum bright="100000"/>
            <a:extLst>
              <a:ext uri="{28A0092B-C50C-407E-A947-70E740481C1C}">
                <a14:useLocalDpi xmlns:a14="http://schemas.microsoft.com/office/drawing/2010/main"/>
              </a:ext>
            </a:extLst>
          </a:blip>
          <a:srcRect/>
          <a:stretch>
            <a:fillRect/>
          </a:stretch>
        </p:blipFill>
        <p:spPr bwMode="black">
          <a:xfrm>
            <a:off x="457200" y="461963"/>
            <a:ext cx="2057400" cy="757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4866" name="Rectangle 2"/>
          <p:cNvSpPr>
            <a:spLocks noGrp="1" noChangeArrowheads="1"/>
          </p:cNvSpPr>
          <p:nvPr>
            <p:ph type="ctrTitle"/>
          </p:nvPr>
        </p:nvSpPr>
        <p:spPr>
          <a:xfrm>
            <a:off x="381000" y="2286000"/>
            <a:ext cx="8305800" cy="1143000"/>
          </a:xfrm>
        </p:spPr>
        <p:txBody>
          <a:bodyPr/>
          <a:lstStyle>
            <a:lvl1pPr>
              <a:defRPr sz="4400"/>
            </a:lvl1pPr>
          </a:lstStyle>
          <a:p>
            <a:pPr lvl="0"/>
            <a:r>
              <a:rPr lang="en-US" noProof="0"/>
              <a:t>Click to edit Master title style</a:t>
            </a:r>
          </a:p>
        </p:txBody>
      </p:sp>
      <p:sp>
        <p:nvSpPr>
          <p:cNvPr id="164867" name="Rectangle 3"/>
          <p:cNvSpPr>
            <a:spLocks noGrp="1" noChangeArrowheads="1"/>
          </p:cNvSpPr>
          <p:nvPr>
            <p:ph type="subTitle" idx="1"/>
          </p:nvPr>
        </p:nvSpPr>
        <p:spPr>
          <a:xfrm>
            <a:off x="381000" y="3886200"/>
            <a:ext cx="8305800" cy="1752600"/>
          </a:xfrm>
        </p:spPr>
        <p:txBody>
          <a:bodyPr/>
          <a:lstStyle>
            <a:lvl1pPr marL="0" indent="0">
              <a:buFont typeface="Wingdings" pitchFamily="2" charset="2"/>
              <a:buNone/>
              <a:defRPr/>
            </a:lvl1pPr>
          </a:lstStyle>
          <a:p>
            <a:pPr lvl="0"/>
            <a:r>
              <a:rPr lang="en-US" noProof="0"/>
              <a:t>Click to edit Master subtitle style</a:t>
            </a:r>
          </a:p>
        </p:txBody>
      </p:sp>
    </p:spTree>
    <p:extLst>
      <p:ext uri="{BB962C8B-B14F-4D97-AF65-F5344CB8AC3E}">
        <p14:creationId xmlns:p14="http://schemas.microsoft.com/office/powerpoint/2010/main" val="359132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9327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152400"/>
            <a:ext cx="2076450" cy="5715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152400"/>
            <a:ext cx="607695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503194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4942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10269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555327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371600"/>
            <a:ext cx="40767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0767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5800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57443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6426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0994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08336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91727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2F4C40"/>
            </a:gs>
            <a:gs pos="100000">
              <a:srgbClr val="66A48B"/>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152400"/>
            <a:ext cx="8305800" cy="11430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vert="horz" wrap="square" lIns="90488" tIns="44450" rIns="90488" bIns="44450" numCol="1" anchor="ctr" anchorCtr="0" compatLnSpc="1">
            <a:prstTxWarp prst="textNoShape">
              <a:avLst/>
            </a:prstTxWarp>
          </a:bodyPr>
          <a:lstStyle/>
          <a:p>
            <a:pPr lvl="0"/>
            <a:r>
              <a:rPr lang="en-US"/>
              <a:t>Click to edit Master </a:t>
            </a:r>
          </a:p>
        </p:txBody>
      </p:sp>
      <p:sp>
        <p:nvSpPr>
          <p:cNvPr id="1027" name="Rectangle 3"/>
          <p:cNvSpPr>
            <a:spLocks noGrp="1" noChangeArrowheads="1"/>
          </p:cNvSpPr>
          <p:nvPr>
            <p:ph type="body" idx="1"/>
          </p:nvPr>
        </p:nvSpPr>
        <p:spPr bwMode="auto">
          <a:xfrm>
            <a:off x="381000" y="1371600"/>
            <a:ext cx="8305800" cy="44958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vert="horz" wrap="square" lIns="90488" tIns="44450" rIns="90488" bIns="44450" numCol="1" anchor="t" anchorCtr="0" compatLnSpc="1">
            <a:prstTxWarp prst="textNoShape">
              <a:avLst/>
            </a:prstTxWarp>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pic>
        <p:nvPicPr>
          <p:cNvPr id="1028" name="Picture 5" descr="D:\Vugraph Info\Vugraph Templates\Templates-NEW-NMP and Bureau\ident-small_4_onscreen_png.png"/>
          <p:cNvPicPr>
            <a:picLocks noChangeAspect="1" noChangeArrowheads="1"/>
          </p:cNvPicPr>
          <p:nvPr/>
        </p:nvPicPr>
        <p:blipFill>
          <a:blip r:embed="rId14">
            <a:lum bright="100000"/>
            <a:extLst>
              <a:ext uri="{28A0092B-C50C-407E-A947-70E740481C1C}">
                <a14:useLocalDpi xmlns:a14="http://schemas.microsoft.com/office/drawing/2010/main"/>
              </a:ext>
            </a:extLst>
          </a:blip>
          <a:srcRect/>
          <a:stretch>
            <a:fillRect/>
          </a:stretch>
        </p:blipFill>
        <p:spPr bwMode="black">
          <a:xfrm>
            <a:off x="457200" y="6107113"/>
            <a:ext cx="1143000" cy="420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9" name="Line 6"/>
          <p:cNvSpPr>
            <a:spLocks noChangeShapeType="1"/>
          </p:cNvSpPr>
          <p:nvPr/>
        </p:nvSpPr>
        <p:spPr bwMode="auto">
          <a:xfrm>
            <a:off x="457200" y="1371600"/>
            <a:ext cx="8229600" cy="0"/>
          </a:xfrm>
          <a:prstGeom prst="line">
            <a:avLst/>
          </a:prstGeom>
          <a:noFill/>
          <a:ln w="25400">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lstStyle/>
          <a:p>
            <a:endParaRPr lang="en-US"/>
          </a:p>
        </p:txBody>
      </p:sp>
      <p:sp>
        <p:nvSpPr>
          <p:cNvPr id="1030" name="Line 7"/>
          <p:cNvSpPr>
            <a:spLocks noChangeShapeType="1"/>
          </p:cNvSpPr>
          <p:nvPr/>
        </p:nvSpPr>
        <p:spPr bwMode="auto">
          <a:xfrm>
            <a:off x="457200" y="5867400"/>
            <a:ext cx="8229600" cy="0"/>
          </a:xfrm>
          <a:prstGeom prst="line">
            <a:avLst/>
          </a:prstGeom>
          <a:noFill/>
          <a:ln w="25400">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fontAlgn="base" hangingPunct="1">
        <a:spcBef>
          <a:spcPct val="0"/>
        </a:spcBef>
        <a:spcAft>
          <a:spcPct val="0"/>
        </a:spcAft>
        <a:defRPr sz="3600" b="1">
          <a:solidFill>
            <a:srgbClr val="FFFF99"/>
          </a:solidFill>
          <a:latin typeface="+mj-lt"/>
          <a:ea typeface="ＭＳ Ｐゴシック" charset="0"/>
          <a:cs typeface="ＭＳ Ｐゴシック" charset="0"/>
        </a:defRPr>
      </a:lvl1pPr>
      <a:lvl2pPr algn="l" rtl="0" eaLnBrk="1" fontAlgn="base" hangingPunct="1">
        <a:spcBef>
          <a:spcPct val="0"/>
        </a:spcBef>
        <a:spcAft>
          <a:spcPct val="0"/>
        </a:spcAft>
        <a:defRPr sz="3600" b="1">
          <a:solidFill>
            <a:srgbClr val="FFFF99"/>
          </a:solidFill>
          <a:latin typeface="Arial" charset="0"/>
          <a:ea typeface="ＭＳ Ｐゴシック" charset="0"/>
          <a:cs typeface="ＭＳ Ｐゴシック" charset="0"/>
        </a:defRPr>
      </a:lvl2pPr>
      <a:lvl3pPr algn="l" rtl="0" eaLnBrk="1" fontAlgn="base" hangingPunct="1">
        <a:spcBef>
          <a:spcPct val="0"/>
        </a:spcBef>
        <a:spcAft>
          <a:spcPct val="0"/>
        </a:spcAft>
        <a:defRPr sz="3600" b="1">
          <a:solidFill>
            <a:srgbClr val="FFFF99"/>
          </a:solidFill>
          <a:latin typeface="Arial" charset="0"/>
          <a:ea typeface="ＭＳ Ｐゴシック" charset="0"/>
          <a:cs typeface="ＭＳ Ｐゴシック" charset="0"/>
        </a:defRPr>
      </a:lvl3pPr>
      <a:lvl4pPr algn="l" rtl="0" eaLnBrk="1" fontAlgn="base" hangingPunct="1">
        <a:spcBef>
          <a:spcPct val="0"/>
        </a:spcBef>
        <a:spcAft>
          <a:spcPct val="0"/>
        </a:spcAft>
        <a:defRPr sz="3600" b="1">
          <a:solidFill>
            <a:srgbClr val="FFFF99"/>
          </a:solidFill>
          <a:latin typeface="Arial" charset="0"/>
          <a:ea typeface="ＭＳ Ｐゴシック" charset="0"/>
          <a:cs typeface="ＭＳ Ｐゴシック" charset="0"/>
        </a:defRPr>
      </a:lvl4pPr>
      <a:lvl5pPr algn="l" rtl="0" eaLnBrk="1" fontAlgn="base" hangingPunct="1">
        <a:spcBef>
          <a:spcPct val="0"/>
        </a:spcBef>
        <a:spcAft>
          <a:spcPct val="0"/>
        </a:spcAft>
        <a:defRPr sz="3600" b="1">
          <a:solidFill>
            <a:srgbClr val="FFFF99"/>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600" b="1">
          <a:solidFill>
            <a:srgbClr val="FFFF99"/>
          </a:solidFill>
          <a:latin typeface="Arial" charset="0"/>
        </a:defRPr>
      </a:lvl6pPr>
      <a:lvl7pPr marL="914400" algn="l" rtl="0" eaLnBrk="1" fontAlgn="base" hangingPunct="1">
        <a:spcBef>
          <a:spcPct val="0"/>
        </a:spcBef>
        <a:spcAft>
          <a:spcPct val="0"/>
        </a:spcAft>
        <a:defRPr sz="3600" b="1">
          <a:solidFill>
            <a:srgbClr val="FFFF99"/>
          </a:solidFill>
          <a:latin typeface="Arial" charset="0"/>
        </a:defRPr>
      </a:lvl7pPr>
      <a:lvl8pPr marL="1371600" algn="l" rtl="0" eaLnBrk="1" fontAlgn="base" hangingPunct="1">
        <a:spcBef>
          <a:spcPct val="0"/>
        </a:spcBef>
        <a:spcAft>
          <a:spcPct val="0"/>
        </a:spcAft>
        <a:defRPr sz="3600" b="1">
          <a:solidFill>
            <a:srgbClr val="FFFF99"/>
          </a:solidFill>
          <a:latin typeface="Arial" charset="0"/>
        </a:defRPr>
      </a:lvl8pPr>
      <a:lvl9pPr marL="1828800" algn="l" rtl="0" eaLnBrk="1" fontAlgn="base" hangingPunct="1">
        <a:spcBef>
          <a:spcPct val="0"/>
        </a:spcBef>
        <a:spcAft>
          <a:spcPct val="0"/>
        </a:spcAft>
        <a:defRPr sz="3600" b="1">
          <a:solidFill>
            <a:srgbClr val="FFFF99"/>
          </a:solidFill>
          <a:latin typeface="Arial" charset="0"/>
        </a:defRPr>
      </a:lvl9pPr>
    </p:titleStyle>
    <p:bodyStyle>
      <a:lvl1pPr marL="342900" indent="-342900" algn="l" rtl="0" eaLnBrk="1" fontAlgn="base" hangingPunct="1">
        <a:spcBef>
          <a:spcPct val="20000"/>
        </a:spcBef>
        <a:spcAft>
          <a:spcPct val="0"/>
        </a:spcAft>
        <a:buClr>
          <a:srgbClr val="FFFF99"/>
        </a:buClr>
        <a:buSzPct val="125000"/>
        <a:buFont typeface="Wingdings" charset="0"/>
        <a:buChar char="§"/>
        <a:defRPr sz="2800" b="1">
          <a:solidFill>
            <a:schemeClr val="bg1"/>
          </a:solidFill>
          <a:latin typeface="+mn-lt"/>
          <a:ea typeface="ＭＳ Ｐゴシック" charset="0"/>
          <a:cs typeface="ＭＳ Ｐゴシック" charset="0"/>
        </a:defRPr>
      </a:lvl1pPr>
      <a:lvl2pPr marL="742950" indent="-285750" algn="l" rtl="0" eaLnBrk="1" fontAlgn="base" hangingPunct="1">
        <a:spcBef>
          <a:spcPct val="20000"/>
        </a:spcBef>
        <a:spcAft>
          <a:spcPct val="0"/>
        </a:spcAft>
        <a:buClr>
          <a:srgbClr val="FFFF99"/>
        </a:buClr>
        <a:buSzPct val="125000"/>
        <a:buFont typeface="Wingdings" charset="0"/>
        <a:buChar char="§"/>
        <a:defRPr sz="2400" b="1">
          <a:solidFill>
            <a:schemeClr val="bg1"/>
          </a:solidFill>
          <a:latin typeface="+mn-lt"/>
          <a:ea typeface="ＭＳ Ｐゴシック" charset="0"/>
        </a:defRPr>
      </a:lvl2pPr>
      <a:lvl3pPr marL="1143000" indent="-228600" algn="l" rtl="0" eaLnBrk="1" fontAlgn="base" hangingPunct="1">
        <a:spcBef>
          <a:spcPct val="20000"/>
        </a:spcBef>
        <a:spcAft>
          <a:spcPct val="0"/>
        </a:spcAft>
        <a:buClr>
          <a:srgbClr val="FFFF99"/>
        </a:buClr>
        <a:buSzPct val="125000"/>
        <a:buFont typeface="Wingdings" charset="0"/>
        <a:buChar char="§"/>
        <a:defRPr sz="2000" b="1">
          <a:solidFill>
            <a:schemeClr val="bg1"/>
          </a:solidFill>
          <a:latin typeface="+mn-lt"/>
          <a:ea typeface="ＭＳ Ｐゴシック" charset="0"/>
        </a:defRPr>
      </a:lvl3pPr>
      <a:lvl4pPr marL="1600200" indent="-228600" algn="l" rtl="0" eaLnBrk="1" fontAlgn="base" hangingPunct="1">
        <a:spcBef>
          <a:spcPct val="20000"/>
        </a:spcBef>
        <a:spcAft>
          <a:spcPct val="0"/>
        </a:spcAft>
        <a:buClr>
          <a:srgbClr val="FFFF99"/>
        </a:buClr>
        <a:buSzPct val="125000"/>
        <a:buFont typeface="Wingdings" charset="0"/>
        <a:buChar char="§"/>
        <a:defRPr b="1">
          <a:solidFill>
            <a:schemeClr val="bg1"/>
          </a:solidFill>
          <a:latin typeface="+mn-lt"/>
          <a:ea typeface="ＭＳ Ｐゴシック" charset="0"/>
        </a:defRPr>
      </a:lvl4pPr>
      <a:lvl5pPr marL="2057400" indent="-228600" algn="l" rtl="0" eaLnBrk="1" fontAlgn="base" hangingPunct="1">
        <a:spcBef>
          <a:spcPct val="20000"/>
        </a:spcBef>
        <a:spcAft>
          <a:spcPct val="0"/>
        </a:spcAft>
        <a:buClr>
          <a:srgbClr val="FFFF99"/>
        </a:buClr>
        <a:buSzPct val="125000"/>
        <a:buFont typeface="Wingdings" charset="0"/>
        <a:buChar char="§"/>
        <a:defRPr b="1">
          <a:solidFill>
            <a:schemeClr val="bg1"/>
          </a:solidFill>
          <a:latin typeface="+mn-lt"/>
          <a:ea typeface="ＭＳ Ｐゴシック" charset="0"/>
        </a:defRPr>
      </a:lvl5pPr>
      <a:lvl6pPr marL="2514600" indent="-228600" algn="l" rtl="0" eaLnBrk="1" fontAlgn="base" hangingPunct="1">
        <a:spcBef>
          <a:spcPct val="20000"/>
        </a:spcBef>
        <a:spcAft>
          <a:spcPct val="0"/>
        </a:spcAft>
        <a:buClr>
          <a:srgbClr val="FFFF99"/>
        </a:buClr>
        <a:buSzPct val="125000"/>
        <a:buFont typeface="Wingdings" pitchFamily="2" charset="2"/>
        <a:buChar char="§"/>
        <a:defRPr b="1">
          <a:solidFill>
            <a:schemeClr val="bg1"/>
          </a:solidFill>
          <a:latin typeface="+mn-lt"/>
        </a:defRPr>
      </a:lvl6pPr>
      <a:lvl7pPr marL="2971800" indent="-228600" algn="l" rtl="0" eaLnBrk="1" fontAlgn="base" hangingPunct="1">
        <a:spcBef>
          <a:spcPct val="20000"/>
        </a:spcBef>
        <a:spcAft>
          <a:spcPct val="0"/>
        </a:spcAft>
        <a:buClr>
          <a:srgbClr val="FFFF99"/>
        </a:buClr>
        <a:buSzPct val="125000"/>
        <a:buFont typeface="Wingdings" pitchFamily="2" charset="2"/>
        <a:buChar char="§"/>
        <a:defRPr b="1">
          <a:solidFill>
            <a:schemeClr val="bg1"/>
          </a:solidFill>
          <a:latin typeface="+mn-lt"/>
        </a:defRPr>
      </a:lvl7pPr>
      <a:lvl8pPr marL="3429000" indent="-228600" algn="l" rtl="0" eaLnBrk="1" fontAlgn="base" hangingPunct="1">
        <a:spcBef>
          <a:spcPct val="20000"/>
        </a:spcBef>
        <a:spcAft>
          <a:spcPct val="0"/>
        </a:spcAft>
        <a:buClr>
          <a:srgbClr val="FFFF99"/>
        </a:buClr>
        <a:buSzPct val="125000"/>
        <a:buFont typeface="Wingdings" pitchFamily="2" charset="2"/>
        <a:buChar char="§"/>
        <a:defRPr b="1">
          <a:solidFill>
            <a:schemeClr val="bg1"/>
          </a:solidFill>
          <a:latin typeface="+mn-lt"/>
        </a:defRPr>
      </a:lvl8pPr>
      <a:lvl9pPr marL="3886200" indent="-228600" algn="l" rtl="0" eaLnBrk="1" fontAlgn="base" hangingPunct="1">
        <a:spcBef>
          <a:spcPct val="20000"/>
        </a:spcBef>
        <a:spcAft>
          <a:spcPct val="0"/>
        </a:spcAft>
        <a:buClr>
          <a:srgbClr val="FFFF99"/>
        </a:buClr>
        <a:buSzPct val="125000"/>
        <a:buFont typeface="Wingdings" pitchFamily="2" charset="2"/>
        <a:buChar char="§"/>
        <a:defRPr b="1">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2.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867290"/>
            <a:ext cx="8305800" cy="1143000"/>
          </a:xfrm>
        </p:spPr>
        <p:txBody>
          <a:bodyPr/>
          <a:lstStyle/>
          <a:p>
            <a:r>
              <a:rPr lang="en-US" sz="3600" dirty="0">
                <a:effectLst>
                  <a:outerShdw blurRad="38100" dist="38100" dir="2700000" algn="tl">
                    <a:srgbClr val="000000">
                      <a:alpha val="43137"/>
                    </a:srgbClr>
                  </a:outerShdw>
                </a:effectLst>
              </a:rPr>
              <a:t>Assessing Stormwater Reduction using Green Infrastructure: Gary City Hall (Gary, IN)</a:t>
            </a:r>
            <a:endParaRPr lang="en-US" sz="3600" dirty="0"/>
          </a:p>
        </p:txBody>
      </p:sp>
      <p:sp>
        <p:nvSpPr>
          <p:cNvPr id="3" name="Subtitle 2"/>
          <p:cNvSpPr>
            <a:spLocks noGrp="1"/>
          </p:cNvSpPr>
          <p:nvPr>
            <p:ph type="subTitle" idx="1"/>
          </p:nvPr>
        </p:nvSpPr>
        <p:spPr>
          <a:xfrm>
            <a:off x="381000" y="3467490"/>
            <a:ext cx="8305800" cy="1752600"/>
          </a:xfrm>
        </p:spPr>
        <p:txBody>
          <a:bodyPr/>
          <a:lstStyle/>
          <a:p>
            <a:r>
              <a:rPr lang="en-US" sz="2400" dirty="0"/>
              <a:t>Dave Lampe, U.S. Geological Survey </a:t>
            </a:r>
            <a:br>
              <a:rPr lang="en-US" sz="2400" dirty="0"/>
            </a:br>
            <a:r>
              <a:rPr lang="en-US" sz="2400" dirty="0"/>
              <a:t>Ohio-Kentucky-Indiana Water Science Center</a:t>
            </a:r>
          </a:p>
          <a:p>
            <a:endParaRPr lang="en-US" sz="2400" dirty="0"/>
          </a:p>
          <a:p>
            <a:pPr>
              <a:spcBef>
                <a:spcPts val="0"/>
              </a:spcBef>
            </a:pPr>
            <a:r>
              <a:rPr lang="en-US" sz="1800" dirty="0"/>
              <a:t>Partnering with the Gary Sanitary District and </a:t>
            </a:r>
          </a:p>
          <a:p>
            <a:pPr>
              <a:spcBef>
                <a:spcPts val="0"/>
              </a:spcBef>
            </a:pPr>
            <a:r>
              <a:rPr lang="en-US" sz="1800" dirty="0"/>
              <a:t>Funded through the Great Lakes Restoration Initiative </a:t>
            </a:r>
          </a:p>
        </p:txBody>
      </p:sp>
      <p:pic>
        <p:nvPicPr>
          <p:cNvPr id="4" name="Picture 3" descr="logo_epaseal-aara.gif"/>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071541" y="76200"/>
            <a:ext cx="1447800" cy="1406434"/>
          </a:xfrm>
          <a:prstGeom prst="rect">
            <a:avLst/>
          </a:prstGeom>
        </p:spPr>
      </p:pic>
      <p:pic>
        <p:nvPicPr>
          <p:cNvPr id="6" name="Picture 5">
            <a:extLst>
              <a:ext uri="{FF2B5EF4-FFF2-40B4-BE49-F238E27FC236}">
                <a16:creationId xmlns:a16="http://schemas.microsoft.com/office/drawing/2014/main" id="{7C691EC4-A2A5-134A-9406-2B653AEE9787}"/>
              </a:ext>
            </a:extLst>
          </p:cNvPr>
          <p:cNvPicPr>
            <a:picLocks noChangeAspect="1"/>
          </p:cNvPicPr>
          <p:nvPr/>
        </p:nvPicPr>
        <p:blipFill>
          <a:blip r:embed="rId3"/>
          <a:stretch>
            <a:fillRect/>
          </a:stretch>
        </p:blipFill>
        <p:spPr>
          <a:xfrm>
            <a:off x="6698001" y="4675493"/>
            <a:ext cx="2194880" cy="1621789"/>
          </a:xfrm>
          <a:prstGeom prst="rect">
            <a:avLst/>
          </a:prstGeom>
          <a:solidFill>
            <a:schemeClr val="bg1"/>
          </a:solidFill>
          <a:ln w="12700">
            <a:solidFill>
              <a:schemeClr val="tx1"/>
            </a:solidFill>
          </a:ln>
        </p:spPr>
      </p:pic>
    </p:spTree>
    <p:extLst>
      <p:ext uri="{BB962C8B-B14F-4D97-AF65-F5344CB8AC3E}">
        <p14:creationId xmlns:p14="http://schemas.microsoft.com/office/powerpoint/2010/main" val="1586498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MG_4242.JPG"/>
          <p:cNvPicPr>
            <a:picLocks noChangeAspect="1"/>
          </p:cNvPicPr>
          <p:nvPr/>
        </p:nvPicPr>
        <p:blipFill rotWithShape="1">
          <a:blip r:embed="rId2" cstate="print">
            <a:extLst>
              <a:ext uri="{28A0092B-C50C-407E-A947-70E740481C1C}">
                <a14:useLocalDpi xmlns:a14="http://schemas.microsoft.com/office/drawing/2010/main"/>
              </a:ext>
            </a:extLst>
          </a:blip>
          <a:srcRect b="-1"/>
          <a:stretch/>
        </p:blipFill>
        <p:spPr>
          <a:xfrm>
            <a:off x="3200400" y="2286000"/>
            <a:ext cx="5769428" cy="4038600"/>
          </a:xfrm>
          <a:prstGeom prst="rect">
            <a:avLst/>
          </a:prstGeom>
          <a:ln w="25400">
            <a:solidFill>
              <a:srgbClr val="FFFF99"/>
            </a:solidFill>
          </a:ln>
          <a:effectLst>
            <a:outerShdw blurRad="50800" dist="38100" dir="2700000" sx="101000" sy="101000" algn="tl" rotWithShape="0">
              <a:srgbClr val="000000">
                <a:alpha val="43000"/>
              </a:srgbClr>
            </a:outerShdw>
          </a:effectLst>
        </p:spPr>
      </p:pic>
      <p:pic>
        <p:nvPicPr>
          <p:cNvPr id="4" name="Picture 3" descr="IMG_423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1000" y="381000"/>
            <a:ext cx="4000500" cy="5334000"/>
          </a:xfrm>
          <a:prstGeom prst="rect">
            <a:avLst/>
          </a:prstGeom>
          <a:ln w="25400">
            <a:solidFill>
              <a:srgbClr val="FFFF00"/>
            </a:solidFill>
          </a:ln>
          <a:effectLst>
            <a:outerShdw blurRad="50800" dist="38100" dir="2700000" sx="101000" sy="101000" algn="tl" rotWithShape="0">
              <a:srgbClr val="000000">
                <a:alpha val="43000"/>
              </a:srgbClr>
            </a:outerShdw>
          </a:effectLst>
        </p:spPr>
      </p:pic>
      <p:pic>
        <p:nvPicPr>
          <p:cNvPr id="11" name="Picture 10" descr="IMG_3595.jpg"/>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762502" y="159569"/>
            <a:ext cx="2779522" cy="2362200"/>
          </a:xfrm>
          <a:prstGeom prst="rect">
            <a:avLst/>
          </a:prstGeom>
          <a:ln w="25400">
            <a:solidFill>
              <a:srgbClr val="FFFF00"/>
            </a:solidFill>
          </a:ln>
          <a:effectLst>
            <a:outerShdw blurRad="50800" dist="38100" dir="2700000" sx="101000" sy="101000" algn="tl" rotWithShape="0">
              <a:srgbClr val="000000">
                <a:alpha val="43000"/>
              </a:srgbClr>
            </a:outerShdw>
          </a:effectLst>
        </p:spPr>
      </p:pic>
      <p:sp>
        <p:nvSpPr>
          <p:cNvPr id="5" name="TextBox 4">
            <a:extLst>
              <a:ext uri="{FF2B5EF4-FFF2-40B4-BE49-F238E27FC236}">
                <a16:creationId xmlns:a16="http://schemas.microsoft.com/office/drawing/2014/main" id="{B2DA1E7E-B70E-481E-A530-1F5A18413124}"/>
              </a:ext>
            </a:extLst>
          </p:cNvPr>
          <p:cNvSpPr txBox="1"/>
          <p:nvPr/>
        </p:nvSpPr>
        <p:spPr>
          <a:xfrm>
            <a:off x="7731617" y="6605820"/>
            <a:ext cx="1176925" cy="246221"/>
          </a:xfrm>
          <a:prstGeom prst="rect">
            <a:avLst/>
          </a:prstGeom>
          <a:noFill/>
        </p:spPr>
        <p:txBody>
          <a:bodyPr wrap="none" rtlCol="0">
            <a:spAutoFit/>
          </a:bodyPr>
          <a:lstStyle/>
          <a:p>
            <a:r>
              <a:rPr lang="en-US" sz="1000" dirty="0"/>
              <a:t>All photos: USGS</a:t>
            </a:r>
          </a:p>
        </p:txBody>
      </p:sp>
      <p:sp>
        <p:nvSpPr>
          <p:cNvPr id="6" name="TextBox 5">
            <a:extLst>
              <a:ext uri="{FF2B5EF4-FFF2-40B4-BE49-F238E27FC236}">
                <a16:creationId xmlns:a16="http://schemas.microsoft.com/office/drawing/2014/main" id="{099DF5AF-448C-4D38-BF29-16DD93904F96}"/>
              </a:ext>
            </a:extLst>
          </p:cNvPr>
          <p:cNvSpPr txBox="1"/>
          <p:nvPr/>
        </p:nvSpPr>
        <p:spPr>
          <a:xfrm>
            <a:off x="1080253" y="407228"/>
            <a:ext cx="2640466" cy="230832"/>
          </a:xfrm>
          <a:prstGeom prst="rect">
            <a:avLst/>
          </a:prstGeom>
          <a:solidFill>
            <a:schemeClr val="bg1"/>
          </a:solidFill>
          <a:ln>
            <a:solidFill>
              <a:schemeClr val="tx1"/>
            </a:solidFill>
          </a:ln>
        </p:spPr>
        <p:txBody>
          <a:bodyPr wrap="none" rtlCol="0">
            <a:spAutoFit/>
          </a:bodyPr>
          <a:lstStyle/>
          <a:p>
            <a:r>
              <a:rPr lang="en-US" sz="900" dirty="0"/>
              <a:t>Installing perforated drain at base of rain garden</a:t>
            </a:r>
          </a:p>
        </p:txBody>
      </p:sp>
      <p:sp>
        <p:nvSpPr>
          <p:cNvPr id="8" name="TextBox 7">
            <a:extLst>
              <a:ext uri="{FF2B5EF4-FFF2-40B4-BE49-F238E27FC236}">
                <a16:creationId xmlns:a16="http://schemas.microsoft.com/office/drawing/2014/main" id="{2F0944F4-FDA0-4560-AD80-8D4EB86E894B}"/>
              </a:ext>
            </a:extLst>
          </p:cNvPr>
          <p:cNvSpPr txBox="1"/>
          <p:nvPr/>
        </p:nvSpPr>
        <p:spPr>
          <a:xfrm>
            <a:off x="6645392" y="1476342"/>
            <a:ext cx="2371162" cy="507831"/>
          </a:xfrm>
          <a:prstGeom prst="rect">
            <a:avLst/>
          </a:prstGeom>
          <a:solidFill>
            <a:schemeClr val="bg1"/>
          </a:solidFill>
          <a:ln w="12700">
            <a:solidFill>
              <a:schemeClr val="tx1"/>
            </a:solidFill>
          </a:ln>
        </p:spPr>
        <p:txBody>
          <a:bodyPr wrap="none" rtlCol="0">
            <a:spAutoFit/>
          </a:bodyPr>
          <a:lstStyle/>
          <a:p>
            <a:r>
              <a:rPr lang="en-US" sz="900" dirty="0"/>
              <a:t>Soil moisture sensors were installed above</a:t>
            </a:r>
          </a:p>
          <a:p>
            <a:r>
              <a:rPr lang="en-US" sz="900" dirty="0"/>
              <a:t>and below the perforated drain in order to</a:t>
            </a:r>
          </a:p>
          <a:p>
            <a:r>
              <a:rPr lang="en-US" sz="900" dirty="0"/>
              <a:t>measure infiltration.</a:t>
            </a:r>
          </a:p>
        </p:txBody>
      </p:sp>
      <p:sp>
        <p:nvSpPr>
          <p:cNvPr id="9" name="TextBox 8">
            <a:extLst>
              <a:ext uri="{FF2B5EF4-FFF2-40B4-BE49-F238E27FC236}">
                <a16:creationId xmlns:a16="http://schemas.microsoft.com/office/drawing/2014/main" id="{EA35ACB0-1922-4C79-8287-DC8FB4215590}"/>
              </a:ext>
            </a:extLst>
          </p:cNvPr>
          <p:cNvSpPr txBox="1"/>
          <p:nvPr/>
        </p:nvSpPr>
        <p:spPr>
          <a:xfrm>
            <a:off x="5068679" y="2889654"/>
            <a:ext cx="3153427" cy="230832"/>
          </a:xfrm>
          <a:prstGeom prst="rect">
            <a:avLst/>
          </a:prstGeom>
          <a:solidFill>
            <a:schemeClr val="bg1"/>
          </a:solidFill>
          <a:ln>
            <a:solidFill>
              <a:schemeClr val="tx1"/>
            </a:solidFill>
          </a:ln>
        </p:spPr>
        <p:txBody>
          <a:bodyPr wrap="none" rtlCol="0">
            <a:spAutoFit/>
          </a:bodyPr>
          <a:lstStyle/>
          <a:p>
            <a:r>
              <a:rPr lang="en-US" sz="900" dirty="0"/>
              <a:t>Adding aggregate and filter fabric around perforated drain </a:t>
            </a:r>
          </a:p>
        </p:txBody>
      </p:sp>
    </p:spTree>
    <p:extLst>
      <p:ext uri="{BB962C8B-B14F-4D97-AF65-F5344CB8AC3E}">
        <p14:creationId xmlns:p14="http://schemas.microsoft.com/office/powerpoint/2010/main" val="1727140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G_3919.JPG"/>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45108" y="68895"/>
            <a:ext cx="5604387" cy="2895600"/>
          </a:xfrm>
          <a:prstGeom prst="rect">
            <a:avLst/>
          </a:prstGeom>
          <a:ln w="25400">
            <a:solidFill>
              <a:schemeClr val="tx1"/>
            </a:solidFill>
          </a:ln>
        </p:spPr>
      </p:pic>
      <p:pic>
        <p:nvPicPr>
          <p:cNvPr id="2" name="Picture 1" descr="image17-05-28_08-48-47-06.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5923" y="2954708"/>
            <a:ext cx="6868990" cy="3863807"/>
          </a:xfrm>
          <a:prstGeom prst="rect">
            <a:avLst/>
          </a:prstGeom>
          <a:ln w="25400">
            <a:solidFill>
              <a:schemeClr val="tx1"/>
            </a:solidFill>
          </a:ln>
        </p:spPr>
      </p:pic>
      <p:sp>
        <p:nvSpPr>
          <p:cNvPr id="9" name="TextBox 8">
            <a:extLst>
              <a:ext uri="{FF2B5EF4-FFF2-40B4-BE49-F238E27FC236}">
                <a16:creationId xmlns:a16="http://schemas.microsoft.com/office/drawing/2014/main" id="{8C7FCC35-AF16-4CDB-9011-9B027020CF6F}"/>
              </a:ext>
            </a:extLst>
          </p:cNvPr>
          <p:cNvSpPr txBox="1"/>
          <p:nvPr/>
        </p:nvSpPr>
        <p:spPr>
          <a:xfrm>
            <a:off x="4828547" y="356699"/>
            <a:ext cx="4070345" cy="646331"/>
          </a:xfrm>
          <a:prstGeom prst="rect">
            <a:avLst/>
          </a:prstGeom>
          <a:solidFill>
            <a:schemeClr val="bg1"/>
          </a:solidFill>
          <a:ln>
            <a:solidFill>
              <a:schemeClr val="tx1"/>
            </a:solidFill>
          </a:ln>
        </p:spPr>
        <p:txBody>
          <a:bodyPr wrap="none" rtlCol="0">
            <a:spAutoFit/>
          </a:bodyPr>
          <a:lstStyle/>
          <a:p>
            <a:r>
              <a:rPr lang="en-US" i="1" dirty="0"/>
              <a:t>City hall parking lot in August, 2016,</a:t>
            </a:r>
          </a:p>
          <a:p>
            <a:r>
              <a:rPr lang="en-US" i="1" dirty="0"/>
              <a:t>prior to construction looking northwest</a:t>
            </a:r>
          </a:p>
        </p:txBody>
      </p:sp>
      <p:sp>
        <p:nvSpPr>
          <p:cNvPr id="10" name="TextBox 9">
            <a:extLst>
              <a:ext uri="{FF2B5EF4-FFF2-40B4-BE49-F238E27FC236}">
                <a16:creationId xmlns:a16="http://schemas.microsoft.com/office/drawing/2014/main" id="{68B431B3-2441-49DC-827C-F14E8DF40C0F}"/>
              </a:ext>
            </a:extLst>
          </p:cNvPr>
          <p:cNvSpPr txBox="1"/>
          <p:nvPr/>
        </p:nvSpPr>
        <p:spPr>
          <a:xfrm>
            <a:off x="198747" y="3354818"/>
            <a:ext cx="4373253" cy="646331"/>
          </a:xfrm>
          <a:prstGeom prst="rect">
            <a:avLst/>
          </a:prstGeom>
          <a:solidFill>
            <a:schemeClr val="bg1"/>
          </a:solidFill>
          <a:ln>
            <a:solidFill>
              <a:schemeClr val="tx1"/>
            </a:solidFill>
          </a:ln>
        </p:spPr>
        <p:txBody>
          <a:bodyPr wrap="square" rtlCol="0">
            <a:spAutoFit/>
          </a:bodyPr>
          <a:lstStyle/>
          <a:p>
            <a:pPr algn="r"/>
            <a:r>
              <a:rPr lang="en-US" i="1" dirty="0"/>
              <a:t>City hall parking lot following construction </a:t>
            </a:r>
          </a:p>
          <a:p>
            <a:pPr algn="r"/>
            <a:r>
              <a:rPr lang="en-US" i="1" dirty="0"/>
              <a:t>in May, 2017 looking northwest</a:t>
            </a:r>
          </a:p>
        </p:txBody>
      </p:sp>
      <p:sp>
        <p:nvSpPr>
          <p:cNvPr id="11" name="TextBox 10">
            <a:extLst>
              <a:ext uri="{FF2B5EF4-FFF2-40B4-BE49-F238E27FC236}">
                <a16:creationId xmlns:a16="http://schemas.microsoft.com/office/drawing/2014/main" id="{B4B70958-C9DF-1B4F-B155-514F0D74E2A0}"/>
              </a:ext>
            </a:extLst>
          </p:cNvPr>
          <p:cNvSpPr txBox="1"/>
          <p:nvPr/>
        </p:nvSpPr>
        <p:spPr>
          <a:xfrm>
            <a:off x="7721967" y="2708487"/>
            <a:ext cx="1176925" cy="246221"/>
          </a:xfrm>
          <a:prstGeom prst="rect">
            <a:avLst/>
          </a:prstGeom>
          <a:noFill/>
        </p:spPr>
        <p:txBody>
          <a:bodyPr wrap="none" rtlCol="0">
            <a:spAutoFit/>
          </a:bodyPr>
          <a:lstStyle/>
          <a:p>
            <a:r>
              <a:rPr lang="en-US" sz="1000" dirty="0"/>
              <a:t>All photos: USGS</a:t>
            </a:r>
          </a:p>
        </p:txBody>
      </p:sp>
    </p:spTree>
    <p:extLst>
      <p:ext uri="{BB962C8B-B14F-4D97-AF65-F5344CB8AC3E}">
        <p14:creationId xmlns:p14="http://schemas.microsoft.com/office/powerpoint/2010/main" val="2370066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0BE05CF-91E2-1F4C-A8E1-7D781DCBB7EC}"/>
              </a:ext>
            </a:extLst>
          </p:cNvPr>
          <p:cNvPicPr>
            <a:picLocks noChangeAspect="1"/>
          </p:cNvPicPr>
          <p:nvPr/>
        </p:nvPicPr>
        <p:blipFill>
          <a:blip r:embed="rId2"/>
          <a:stretch>
            <a:fillRect/>
          </a:stretch>
        </p:blipFill>
        <p:spPr>
          <a:xfrm>
            <a:off x="484584" y="1474140"/>
            <a:ext cx="7519488" cy="4221552"/>
          </a:xfrm>
          <a:prstGeom prst="rect">
            <a:avLst/>
          </a:prstGeom>
        </p:spPr>
      </p:pic>
      <p:sp>
        <p:nvSpPr>
          <p:cNvPr id="4" name="Title 3"/>
          <p:cNvSpPr>
            <a:spLocks noGrp="1"/>
          </p:cNvSpPr>
          <p:nvPr>
            <p:ph type="title"/>
          </p:nvPr>
        </p:nvSpPr>
        <p:spPr/>
        <p:txBody>
          <a:bodyPr/>
          <a:lstStyle/>
          <a:p>
            <a:r>
              <a:rPr lang="en-US" sz="3200" dirty="0"/>
              <a:t>Post-Construction Monitoring</a:t>
            </a:r>
          </a:p>
        </p:txBody>
      </p:sp>
      <p:sp>
        <p:nvSpPr>
          <p:cNvPr id="6" name="TextBox 5">
            <a:extLst>
              <a:ext uri="{FF2B5EF4-FFF2-40B4-BE49-F238E27FC236}">
                <a16:creationId xmlns:a16="http://schemas.microsoft.com/office/drawing/2014/main" id="{F2DFDC60-3B4E-409D-8EA4-D58C4FFD4B4F}"/>
              </a:ext>
            </a:extLst>
          </p:cNvPr>
          <p:cNvSpPr txBox="1"/>
          <p:nvPr/>
        </p:nvSpPr>
        <p:spPr>
          <a:xfrm>
            <a:off x="6804055" y="5449471"/>
            <a:ext cx="1074333" cy="215444"/>
          </a:xfrm>
          <a:prstGeom prst="rect">
            <a:avLst/>
          </a:prstGeom>
          <a:noFill/>
        </p:spPr>
        <p:txBody>
          <a:bodyPr wrap="none" rtlCol="0">
            <a:spAutoFit/>
          </a:bodyPr>
          <a:lstStyle/>
          <a:p>
            <a:r>
              <a:rPr lang="en-US" sz="800" dirty="0">
                <a:solidFill>
                  <a:schemeClr val="bg1"/>
                </a:solidFill>
              </a:rPr>
              <a:t>photo credit: USGS</a:t>
            </a:r>
          </a:p>
        </p:txBody>
      </p:sp>
    </p:spTree>
    <p:extLst>
      <p:ext uri="{BB962C8B-B14F-4D97-AF65-F5344CB8AC3E}">
        <p14:creationId xmlns:p14="http://schemas.microsoft.com/office/powerpoint/2010/main" val="3717696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305800" cy="1143000"/>
          </a:xfrm>
        </p:spPr>
        <p:txBody>
          <a:bodyPr/>
          <a:lstStyle/>
          <a:p>
            <a:r>
              <a:rPr lang="en-US" sz="3200" dirty="0"/>
              <a:t>Flume installation</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171340" y="867787"/>
            <a:ext cx="4885966" cy="3110306"/>
          </a:xfrm>
          <a:prstGeom prst="rect">
            <a:avLst/>
          </a:prstGeom>
          <a:ln w="25400">
            <a:solidFill>
              <a:srgbClr val="FFFF88"/>
            </a:solidFill>
          </a:ln>
          <a:effectLst>
            <a:outerShdw blurRad="50800" dist="38100" dir="2700000" algn="tl" rotWithShape="0">
              <a:srgbClr val="000000">
                <a:alpha val="43000"/>
              </a:srgbClr>
            </a:outerShdw>
          </a:effectLst>
        </p:spPr>
      </p:pic>
      <p:pic>
        <p:nvPicPr>
          <p:cNvPr id="5" name="Pictur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33604" y="2123485"/>
            <a:ext cx="4615194" cy="3461395"/>
          </a:xfrm>
          <a:prstGeom prst="rect">
            <a:avLst/>
          </a:prstGeom>
          <a:ln w="25400">
            <a:solidFill>
              <a:schemeClr val="tx1"/>
            </a:solidFill>
          </a:ln>
          <a:effectLst>
            <a:outerShdw blurRad="50800" dist="38100" dir="2700000" algn="tl" rotWithShape="0">
              <a:srgbClr val="000000">
                <a:alpha val="43000"/>
              </a:srgbClr>
            </a:outerShdw>
          </a:effectLst>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022234" y="3662739"/>
            <a:ext cx="4604599" cy="3062441"/>
          </a:xfrm>
          <a:prstGeom prst="rect">
            <a:avLst/>
          </a:prstGeom>
          <a:ln w="25400">
            <a:solidFill>
              <a:srgbClr val="FFFF88"/>
            </a:solidFill>
          </a:ln>
          <a:effectLst>
            <a:outerShdw blurRad="50800" dist="38100" dir="2700000" algn="tl" rotWithShape="0">
              <a:srgbClr val="000000">
                <a:alpha val="43000"/>
              </a:srgbClr>
            </a:outerShdw>
          </a:effectLst>
        </p:spPr>
      </p:pic>
      <p:sp>
        <p:nvSpPr>
          <p:cNvPr id="6" name="TextBox 5">
            <a:extLst>
              <a:ext uri="{FF2B5EF4-FFF2-40B4-BE49-F238E27FC236}">
                <a16:creationId xmlns:a16="http://schemas.microsoft.com/office/drawing/2014/main" id="{53613DF1-2897-7743-8A49-2C2F290CD164}"/>
              </a:ext>
            </a:extLst>
          </p:cNvPr>
          <p:cNvSpPr txBox="1"/>
          <p:nvPr/>
        </p:nvSpPr>
        <p:spPr>
          <a:xfrm>
            <a:off x="5319517" y="3529002"/>
            <a:ext cx="3307316" cy="369332"/>
          </a:xfrm>
          <a:prstGeom prst="rect">
            <a:avLst/>
          </a:prstGeom>
          <a:solidFill>
            <a:schemeClr val="bg1"/>
          </a:solidFill>
          <a:ln>
            <a:solidFill>
              <a:schemeClr val="tx1"/>
            </a:solidFill>
          </a:ln>
        </p:spPr>
        <p:txBody>
          <a:bodyPr wrap="none" rtlCol="0">
            <a:spAutoFit/>
          </a:bodyPr>
          <a:lstStyle/>
          <a:p>
            <a:r>
              <a:rPr lang="en-US" sz="900" dirty="0"/>
              <a:t>Installation of flumes and barriers around rain garden to </a:t>
            </a:r>
          </a:p>
          <a:p>
            <a:r>
              <a:rPr lang="en-US" sz="900" dirty="0"/>
              <a:t>measure the volume of stormwater entering the rain garden.  </a:t>
            </a:r>
          </a:p>
        </p:txBody>
      </p:sp>
      <p:sp>
        <p:nvSpPr>
          <p:cNvPr id="8" name="TextBox 7">
            <a:extLst>
              <a:ext uri="{FF2B5EF4-FFF2-40B4-BE49-F238E27FC236}">
                <a16:creationId xmlns:a16="http://schemas.microsoft.com/office/drawing/2014/main" id="{2333BCA3-6FB3-2B40-AF92-1AAEFFDE17D4}"/>
              </a:ext>
            </a:extLst>
          </p:cNvPr>
          <p:cNvSpPr txBox="1"/>
          <p:nvPr/>
        </p:nvSpPr>
        <p:spPr>
          <a:xfrm>
            <a:off x="2845309" y="6478959"/>
            <a:ext cx="1176925" cy="246221"/>
          </a:xfrm>
          <a:prstGeom prst="rect">
            <a:avLst/>
          </a:prstGeom>
          <a:noFill/>
        </p:spPr>
        <p:txBody>
          <a:bodyPr wrap="none" rtlCol="0">
            <a:spAutoFit/>
          </a:bodyPr>
          <a:lstStyle/>
          <a:p>
            <a:r>
              <a:rPr lang="en-US" sz="1000" dirty="0">
                <a:solidFill>
                  <a:schemeClr val="bg1"/>
                </a:solidFill>
              </a:rPr>
              <a:t>All photos: USGS</a:t>
            </a:r>
          </a:p>
        </p:txBody>
      </p:sp>
      <p:sp>
        <p:nvSpPr>
          <p:cNvPr id="9" name="TextBox 8">
            <a:extLst>
              <a:ext uri="{FF2B5EF4-FFF2-40B4-BE49-F238E27FC236}">
                <a16:creationId xmlns:a16="http://schemas.microsoft.com/office/drawing/2014/main" id="{E5A8A799-B77A-4D11-B4E6-EB32C642458D}"/>
              </a:ext>
            </a:extLst>
          </p:cNvPr>
          <p:cNvSpPr txBox="1"/>
          <p:nvPr/>
        </p:nvSpPr>
        <p:spPr>
          <a:xfrm>
            <a:off x="183290" y="2220676"/>
            <a:ext cx="4185761" cy="369332"/>
          </a:xfrm>
          <a:prstGeom prst="rect">
            <a:avLst/>
          </a:prstGeom>
          <a:solidFill>
            <a:schemeClr val="bg1"/>
          </a:solidFill>
          <a:ln>
            <a:solidFill>
              <a:schemeClr val="tx1"/>
            </a:solidFill>
          </a:ln>
        </p:spPr>
        <p:txBody>
          <a:bodyPr wrap="none" rtlCol="0">
            <a:spAutoFit/>
          </a:bodyPr>
          <a:lstStyle/>
          <a:p>
            <a:r>
              <a:rPr lang="en-US" sz="900" dirty="0"/>
              <a:t>Native species of prairie vegetation were planted in the rain garden to promote</a:t>
            </a:r>
          </a:p>
          <a:p>
            <a:r>
              <a:rPr lang="en-US" sz="900" dirty="0"/>
              <a:t>infiltration and evapotranspiration.  </a:t>
            </a:r>
          </a:p>
        </p:txBody>
      </p:sp>
    </p:spTree>
    <p:extLst>
      <p:ext uri="{BB962C8B-B14F-4D97-AF65-F5344CB8AC3E}">
        <p14:creationId xmlns:p14="http://schemas.microsoft.com/office/powerpoint/2010/main" val="3835411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024528" y="1176681"/>
            <a:ext cx="6006183" cy="4504638"/>
          </a:xfrm>
          <a:prstGeom prst="rect">
            <a:avLst/>
          </a:prstGeom>
          <a:ln w="25400">
            <a:solidFill>
              <a:schemeClr val="tx1"/>
            </a:solidFill>
          </a:ln>
          <a:effectLst>
            <a:outerShdw blurRad="50800" dist="38100" dir="2700000" algn="tl" rotWithShape="0">
              <a:srgbClr val="000000">
                <a:alpha val="43000"/>
              </a:srgbClr>
            </a:outerShdw>
          </a:effectLst>
        </p:spPr>
      </p:pic>
      <p:pic>
        <p:nvPicPr>
          <p:cNvPr id="4" name="Pictur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57302" y="1065841"/>
            <a:ext cx="2220504" cy="2960672"/>
          </a:xfrm>
          <a:prstGeom prst="rect">
            <a:avLst/>
          </a:prstGeom>
          <a:ln w="25400">
            <a:solidFill>
              <a:schemeClr val="tx1"/>
            </a:solidFill>
          </a:ln>
          <a:effectLst>
            <a:outerShdw blurRad="50800" dist="38100" dir="2700000" algn="tl" rotWithShape="0">
              <a:srgbClr val="000000">
                <a:alpha val="43000"/>
              </a:srgbClr>
            </a:outerShdw>
          </a:effectLst>
        </p:spPr>
      </p:pic>
      <p:sp>
        <p:nvSpPr>
          <p:cNvPr id="2" name="Title 1"/>
          <p:cNvSpPr>
            <a:spLocks noGrp="1"/>
          </p:cNvSpPr>
          <p:nvPr>
            <p:ph type="title"/>
          </p:nvPr>
        </p:nvSpPr>
        <p:spPr>
          <a:xfrm>
            <a:off x="386378" y="33681"/>
            <a:ext cx="8305800" cy="1143000"/>
          </a:xfrm>
        </p:spPr>
        <p:txBody>
          <a:bodyPr/>
          <a:lstStyle/>
          <a:p>
            <a:r>
              <a:rPr lang="en-US" sz="3200" dirty="0"/>
              <a:t>Groundwater Monitoring</a:t>
            </a:r>
          </a:p>
        </p:txBody>
      </p:sp>
      <p:pic>
        <p:nvPicPr>
          <p:cNvPr id="7" name="Picture 6" descr="IMG_3595.jpg"/>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759756" y="3687418"/>
            <a:ext cx="2779522" cy="2724912"/>
          </a:xfrm>
          <a:prstGeom prst="rect">
            <a:avLst/>
          </a:prstGeom>
          <a:ln w="25400">
            <a:solidFill>
              <a:srgbClr val="FFFF00"/>
            </a:solidFill>
          </a:ln>
          <a:effectLst>
            <a:outerShdw blurRad="50800" dist="38100" dir="2700000" sx="101000" sy="101000" algn="tl" rotWithShape="0">
              <a:srgbClr val="000000">
                <a:alpha val="43000"/>
              </a:srgbClr>
            </a:outerShdw>
          </a:effectLst>
        </p:spPr>
      </p:pic>
      <p:sp>
        <p:nvSpPr>
          <p:cNvPr id="8" name="TextBox 7">
            <a:extLst>
              <a:ext uri="{FF2B5EF4-FFF2-40B4-BE49-F238E27FC236}">
                <a16:creationId xmlns:a16="http://schemas.microsoft.com/office/drawing/2014/main" id="{78D00D7F-1722-F346-9050-BEB4CACA6176}"/>
              </a:ext>
            </a:extLst>
          </p:cNvPr>
          <p:cNvSpPr txBox="1"/>
          <p:nvPr/>
        </p:nvSpPr>
        <p:spPr>
          <a:xfrm>
            <a:off x="5027619" y="5931408"/>
            <a:ext cx="3140603" cy="369332"/>
          </a:xfrm>
          <a:prstGeom prst="rect">
            <a:avLst/>
          </a:prstGeom>
          <a:solidFill>
            <a:schemeClr val="bg1"/>
          </a:solidFill>
          <a:ln>
            <a:solidFill>
              <a:schemeClr val="tx1"/>
            </a:solidFill>
          </a:ln>
        </p:spPr>
        <p:txBody>
          <a:bodyPr wrap="none" rtlCol="0">
            <a:spAutoFit/>
          </a:bodyPr>
          <a:lstStyle/>
          <a:p>
            <a:r>
              <a:rPr lang="en-US" sz="900" dirty="0"/>
              <a:t>Groundwater monitoring wells measuring the response of </a:t>
            </a:r>
          </a:p>
          <a:p>
            <a:r>
              <a:rPr lang="en-US" sz="900" dirty="0"/>
              <a:t>groundwater levels to storm events near the rain garden</a:t>
            </a:r>
          </a:p>
        </p:txBody>
      </p:sp>
      <p:sp>
        <p:nvSpPr>
          <p:cNvPr id="9" name="TextBox 8">
            <a:extLst>
              <a:ext uri="{FF2B5EF4-FFF2-40B4-BE49-F238E27FC236}">
                <a16:creationId xmlns:a16="http://schemas.microsoft.com/office/drawing/2014/main" id="{9E7E3DB2-D1FE-7C49-ADC4-924773BD549E}"/>
              </a:ext>
            </a:extLst>
          </p:cNvPr>
          <p:cNvSpPr txBox="1"/>
          <p:nvPr/>
        </p:nvSpPr>
        <p:spPr>
          <a:xfrm>
            <a:off x="7731617" y="6605820"/>
            <a:ext cx="1176925" cy="246221"/>
          </a:xfrm>
          <a:prstGeom prst="rect">
            <a:avLst/>
          </a:prstGeom>
          <a:noFill/>
        </p:spPr>
        <p:txBody>
          <a:bodyPr wrap="none" rtlCol="0">
            <a:spAutoFit/>
          </a:bodyPr>
          <a:lstStyle/>
          <a:p>
            <a:r>
              <a:rPr lang="en-US" sz="1000" dirty="0"/>
              <a:t>All photos: USGS</a:t>
            </a:r>
          </a:p>
        </p:txBody>
      </p:sp>
    </p:spTree>
    <p:extLst>
      <p:ext uri="{BB962C8B-B14F-4D97-AF65-F5344CB8AC3E}">
        <p14:creationId xmlns:p14="http://schemas.microsoft.com/office/powerpoint/2010/main" val="18535243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4E011F-00D0-44F0-BCC8-05E4CF8B9834}"/>
              </a:ext>
            </a:extLst>
          </p:cNvPr>
          <p:cNvPicPr>
            <a:picLocks noChangeAspect="1"/>
          </p:cNvPicPr>
          <p:nvPr/>
        </p:nvPicPr>
        <p:blipFill>
          <a:blip r:embed="rId2"/>
          <a:stretch>
            <a:fillRect/>
          </a:stretch>
        </p:blipFill>
        <p:spPr>
          <a:xfrm>
            <a:off x="2706172" y="1096102"/>
            <a:ext cx="6328498" cy="21385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 name="Rectangle 18">
            <a:extLst>
              <a:ext uri="{FF2B5EF4-FFF2-40B4-BE49-F238E27FC236}">
                <a16:creationId xmlns:a16="http://schemas.microsoft.com/office/drawing/2014/main" id="{190CF1D4-581B-E542-B5E1-5692CE75414B}"/>
              </a:ext>
            </a:extLst>
          </p:cNvPr>
          <p:cNvSpPr/>
          <p:nvPr/>
        </p:nvSpPr>
        <p:spPr bwMode="auto">
          <a:xfrm>
            <a:off x="2687401" y="3586655"/>
            <a:ext cx="6328498" cy="2368296"/>
          </a:xfrm>
          <a:prstGeom prst="rect">
            <a:avLst/>
          </a:prstGeom>
          <a:solidFill>
            <a:schemeClr val="bg1"/>
          </a:solidFill>
          <a:ln w="254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a:ln>
                <a:noFill/>
              </a:ln>
              <a:solidFill>
                <a:schemeClr val="tx1"/>
              </a:solidFill>
              <a:effectLst/>
              <a:latin typeface="Arial" charset="0"/>
            </a:endParaRPr>
          </a:p>
        </p:txBody>
      </p:sp>
      <p:pic>
        <p:nvPicPr>
          <p:cNvPr id="18" name="Picture 17">
            <a:extLst>
              <a:ext uri="{FF2B5EF4-FFF2-40B4-BE49-F238E27FC236}">
                <a16:creationId xmlns:a16="http://schemas.microsoft.com/office/drawing/2014/main" id="{4432E4E0-A515-1745-9E9F-FA0BC2304F02}"/>
              </a:ext>
            </a:extLst>
          </p:cNvPr>
          <p:cNvPicPr>
            <a:picLocks noChangeAspect="1"/>
          </p:cNvPicPr>
          <p:nvPr/>
        </p:nvPicPr>
        <p:blipFill rotWithShape="1">
          <a:blip r:embed="rId3"/>
          <a:srcRect l="-810" t="-532" r="810" b="54595"/>
          <a:stretch/>
        </p:blipFill>
        <p:spPr>
          <a:xfrm>
            <a:off x="2648045" y="3586655"/>
            <a:ext cx="6239923" cy="2184080"/>
          </a:xfrm>
          <a:prstGeom prst="rect">
            <a:avLst/>
          </a:prstGeom>
        </p:spPr>
      </p:pic>
      <p:sp>
        <p:nvSpPr>
          <p:cNvPr id="2" name="Title 1"/>
          <p:cNvSpPr>
            <a:spLocks noGrp="1"/>
          </p:cNvSpPr>
          <p:nvPr>
            <p:ph type="title"/>
          </p:nvPr>
        </p:nvSpPr>
        <p:spPr/>
        <p:txBody>
          <a:bodyPr/>
          <a:lstStyle/>
          <a:p>
            <a:r>
              <a:rPr lang="en-US" sz="2800" dirty="0"/>
              <a:t>Rainfall-runoff Before and After Construction of Rain Garden</a:t>
            </a:r>
          </a:p>
        </p:txBody>
      </p:sp>
      <p:sp>
        <p:nvSpPr>
          <p:cNvPr id="8" name="TextBox 7">
            <a:extLst>
              <a:ext uri="{FF2B5EF4-FFF2-40B4-BE49-F238E27FC236}">
                <a16:creationId xmlns:a16="http://schemas.microsoft.com/office/drawing/2014/main" id="{1A8B799E-2E49-41B8-B2AD-CC75C4E2100E}"/>
              </a:ext>
            </a:extLst>
          </p:cNvPr>
          <p:cNvSpPr txBox="1"/>
          <p:nvPr/>
        </p:nvSpPr>
        <p:spPr>
          <a:xfrm>
            <a:off x="1322230" y="6556775"/>
            <a:ext cx="6499539" cy="246221"/>
          </a:xfrm>
          <a:prstGeom prst="rect">
            <a:avLst/>
          </a:prstGeom>
          <a:noFill/>
        </p:spPr>
        <p:txBody>
          <a:bodyPr wrap="square" rtlCol="0">
            <a:spAutoFit/>
          </a:bodyPr>
          <a:lstStyle/>
          <a:p>
            <a:pPr algn="ctr"/>
            <a:r>
              <a:rPr lang="en-US" sz="1000" dirty="0">
                <a:solidFill>
                  <a:schemeClr val="bg1"/>
                </a:solidFill>
              </a:rPr>
              <a:t>Preliminary Information – Subject to Revision. Not for Citation or Distribution</a:t>
            </a:r>
          </a:p>
        </p:txBody>
      </p:sp>
      <p:sp>
        <p:nvSpPr>
          <p:cNvPr id="11" name="TextBox 10">
            <a:extLst>
              <a:ext uri="{FF2B5EF4-FFF2-40B4-BE49-F238E27FC236}">
                <a16:creationId xmlns:a16="http://schemas.microsoft.com/office/drawing/2014/main" id="{FEDA3DDA-9491-4D7E-89D6-400942847609}"/>
              </a:ext>
            </a:extLst>
          </p:cNvPr>
          <p:cNvSpPr txBox="1"/>
          <p:nvPr/>
        </p:nvSpPr>
        <p:spPr>
          <a:xfrm>
            <a:off x="211428" y="1946949"/>
            <a:ext cx="2392614" cy="584775"/>
          </a:xfrm>
          <a:prstGeom prst="rect">
            <a:avLst/>
          </a:prstGeom>
          <a:noFill/>
        </p:spPr>
        <p:txBody>
          <a:bodyPr wrap="square" rtlCol="0">
            <a:spAutoFit/>
          </a:bodyPr>
          <a:lstStyle/>
          <a:p>
            <a:pPr algn="ctr"/>
            <a:r>
              <a:rPr lang="en-US" sz="1600" dirty="0">
                <a:solidFill>
                  <a:schemeClr val="bg1"/>
                </a:solidFill>
              </a:rPr>
              <a:t>PRE-CONSTRUCTION</a:t>
            </a:r>
          </a:p>
          <a:p>
            <a:pPr algn="ctr"/>
            <a:r>
              <a:rPr lang="en-US" sz="1600" dirty="0">
                <a:solidFill>
                  <a:schemeClr val="bg1"/>
                </a:solidFill>
              </a:rPr>
              <a:t>(2016)</a:t>
            </a:r>
          </a:p>
        </p:txBody>
      </p:sp>
      <p:sp>
        <p:nvSpPr>
          <p:cNvPr id="12" name="TextBox 11">
            <a:extLst>
              <a:ext uri="{FF2B5EF4-FFF2-40B4-BE49-F238E27FC236}">
                <a16:creationId xmlns:a16="http://schemas.microsoft.com/office/drawing/2014/main" id="{56E05DA7-9D99-4959-A766-C3AD255E465B}"/>
              </a:ext>
            </a:extLst>
          </p:cNvPr>
          <p:cNvSpPr txBox="1"/>
          <p:nvPr/>
        </p:nvSpPr>
        <p:spPr>
          <a:xfrm>
            <a:off x="167426" y="4444354"/>
            <a:ext cx="2480619" cy="584775"/>
          </a:xfrm>
          <a:prstGeom prst="rect">
            <a:avLst/>
          </a:prstGeom>
          <a:noFill/>
        </p:spPr>
        <p:txBody>
          <a:bodyPr wrap="square" rtlCol="0">
            <a:spAutoFit/>
          </a:bodyPr>
          <a:lstStyle/>
          <a:p>
            <a:pPr algn="ctr"/>
            <a:r>
              <a:rPr lang="en-US" sz="1600" dirty="0">
                <a:solidFill>
                  <a:schemeClr val="bg1"/>
                </a:solidFill>
              </a:rPr>
              <a:t>POST-CONSTRUCTION</a:t>
            </a:r>
          </a:p>
          <a:p>
            <a:pPr algn="ctr"/>
            <a:r>
              <a:rPr lang="en-US" sz="1600" dirty="0">
                <a:solidFill>
                  <a:schemeClr val="bg1"/>
                </a:solidFill>
              </a:rPr>
              <a:t>(2017)</a:t>
            </a:r>
          </a:p>
        </p:txBody>
      </p:sp>
      <p:cxnSp>
        <p:nvCxnSpPr>
          <p:cNvPr id="14" name="Straight Connector 13">
            <a:extLst>
              <a:ext uri="{FF2B5EF4-FFF2-40B4-BE49-F238E27FC236}">
                <a16:creationId xmlns:a16="http://schemas.microsoft.com/office/drawing/2014/main" id="{975574AA-A983-6E45-BD84-2B22E2BEF92A}"/>
              </a:ext>
            </a:extLst>
          </p:cNvPr>
          <p:cNvCxnSpPr>
            <a:cxnSpLocks/>
          </p:cNvCxnSpPr>
          <p:nvPr/>
        </p:nvCxnSpPr>
        <p:spPr bwMode="auto">
          <a:xfrm>
            <a:off x="3172968" y="4868826"/>
            <a:ext cx="5394960" cy="0"/>
          </a:xfrm>
          <a:prstGeom prst="line">
            <a:avLst/>
          </a:prstGeom>
          <a:solidFill>
            <a:schemeClr val="accent1"/>
          </a:solidFill>
          <a:ln w="3810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5" name="TextBox 14">
            <a:extLst>
              <a:ext uri="{FF2B5EF4-FFF2-40B4-BE49-F238E27FC236}">
                <a16:creationId xmlns:a16="http://schemas.microsoft.com/office/drawing/2014/main" id="{3065F55B-D27D-7047-BF29-020CA302A3BE}"/>
              </a:ext>
            </a:extLst>
          </p:cNvPr>
          <p:cNvSpPr txBox="1"/>
          <p:nvPr/>
        </p:nvSpPr>
        <p:spPr>
          <a:xfrm>
            <a:off x="4206240" y="4330488"/>
            <a:ext cx="1011815" cy="253916"/>
          </a:xfrm>
          <a:prstGeom prst="rect">
            <a:avLst/>
          </a:prstGeom>
          <a:noFill/>
        </p:spPr>
        <p:txBody>
          <a:bodyPr wrap="none" rtlCol="0">
            <a:spAutoFit/>
          </a:bodyPr>
          <a:lstStyle/>
          <a:p>
            <a:r>
              <a:rPr lang="en-US" sz="1050" dirty="0">
                <a:solidFill>
                  <a:srgbClr val="FF0000"/>
                </a:solidFill>
              </a:rPr>
              <a:t>Drain pipe full</a:t>
            </a:r>
          </a:p>
        </p:txBody>
      </p:sp>
      <p:cxnSp>
        <p:nvCxnSpPr>
          <p:cNvPr id="16" name="Straight Arrow Connector 15">
            <a:extLst>
              <a:ext uri="{FF2B5EF4-FFF2-40B4-BE49-F238E27FC236}">
                <a16:creationId xmlns:a16="http://schemas.microsoft.com/office/drawing/2014/main" id="{BCFB70C9-313C-8C4A-A176-62C211539B8C}"/>
              </a:ext>
            </a:extLst>
          </p:cNvPr>
          <p:cNvCxnSpPr/>
          <p:nvPr/>
        </p:nvCxnSpPr>
        <p:spPr bwMode="auto">
          <a:xfrm flipH="1">
            <a:off x="3977640" y="4457447"/>
            <a:ext cx="292608" cy="411379"/>
          </a:xfrm>
          <a:prstGeom prst="straightConnector1">
            <a:avLst/>
          </a:prstGeom>
          <a:solidFill>
            <a:schemeClr val="accent1"/>
          </a:solidFill>
          <a:ln w="12700" cap="flat" cmpd="sng" algn="ctr">
            <a:solidFill>
              <a:srgbClr val="FF0000"/>
            </a:solidFill>
            <a:prstDash val="solid"/>
            <a:round/>
            <a:headEnd type="none" w="med" len="med"/>
            <a:tailEnd type="triangle" w="med" len="lg"/>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9" name="Straight Connector 8">
            <a:extLst>
              <a:ext uri="{FF2B5EF4-FFF2-40B4-BE49-F238E27FC236}">
                <a16:creationId xmlns:a16="http://schemas.microsoft.com/office/drawing/2014/main" id="{A4735E4C-C643-3E42-B300-C6628CB1DC87}"/>
              </a:ext>
            </a:extLst>
          </p:cNvPr>
          <p:cNvCxnSpPr>
            <a:cxnSpLocks/>
          </p:cNvCxnSpPr>
          <p:nvPr/>
        </p:nvCxnSpPr>
        <p:spPr bwMode="auto">
          <a:xfrm>
            <a:off x="3172968" y="2366418"/>
            <a:ext cx="5285232" cy="0"/>
          </a:xfrm>
          <a:prstGeom prst="line">
            <a:avLst/>
          </a:prstGeom>
          <a:solidFill>
            <a:schemeClr val="accent1"/>
          </a:solidFill>
          <a:ln w="3810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0" name="TextBox 9">
            <a:extLst>
              <a:ext uri="{FF2B5EF4-FFF2-40B4-BE49-F238E27FC236}">
                <a16:creationId xmlns:a16="http://schemas.microsoft.com/office/drawing/2014/main" id="{BCEEF5D2-1642-DF45-8A7E-6308F8DCEEF7}"/>
              </a:ext>
            </a:extLst>
          </p:cNvPr>
          <p:cNvSpPr txBox="1"/>
          <p:nvPr/>
        </p:nvSpPr>
        <p:spPr>
          <a:xfrm>
            <a:off x="4197096" y="1828080"/>
            <a:ext cx="1011815" cy="253916"/>
          </a:xfrm>
          <a:prstGeom prst="rect">
            <a:avLst/>
          </a:prstGeom>
          <a:noFill/>
        </p:spPr>
        <p:txBody>
          <a:bodyPr wrap="none" rtlCol="0">
            <a:spAutoFit/>
          </a:bodyPr>
          <a:lstStyle/>
          <a:p>
            <a:r>
              <a:rPr lang="en-US" sz="1050" dirty="0">
                <a:solidFill>
                  <a:srgbClr val="FF0000"/>
                </a:solidFill>
              </a:rPr>
              <a:t>Drain pipe full</a:t>
            </a:r>
          </a:p>
        </p:txBody>
      </p:sp>
      <p:cxnSp>
        <p:nvCxnSpPr>
          <p:cNvPr id="13" name="Straight Arrow Connector 12">
            <a:extLst>
              <a:ext uri="{FF2B5EF4-FFF2-40B4-BE49-F238E27FC236}">
                <a16:creationId xmlns:a16="http://schemas.microsoft.com/office/drawing/2014/main" id="{B25FA94B-1942-C94B-9F43-45A4168E0CC2}"/>
              </a:ext>
            </a:extLst>
          </p:cNvPr>
          <p:cNvCxnSpPr/>
          <p:nvPr/>
        </p:nvCxnSpPr>
        <p:spPr bwMode="auto">
          <a:xfrm flipH="1">
            <a:off x="3968496" y="1955039"/>
            <a:ext cx="292608" cy="411379"/>
          </a:xfrm>
          <a:prstGeom prst="straightConnector1">
            <a:avLst/>
          </a:prstGeom>
          <a:solidFill>
            <a:schemeClr val="accent1"/>
          </a:solidFill>
          <a:ln w="12700" cap="flat" cmpd="sng" algn="ctr">
            <a:solidFill>
              <a:srgbClr val="FF0000"/>
            </a:solidFill>
            <a:prstDash val="solid"/>
            <a:round/>
            <a:headEnd type="none" w="med" len="med"/>
            <a:tailEnd type="triangle" w="med" len="lg"/>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7" name="TextBox 16">
            <a:extLst>
              <a:ext uri="{FF2B5EF4-FFF2-40B4-BE49-F238E27FC236}">
                <a16:creationId xmlns:a16="http://schemas.microsoft.com/office/drawing/2014/main" id="{263092F0-2512-4C50-B7F0-DB1535109423}"/>
              </a:ext>
            </a:extLst>
          </p:cNvPr>
          <p:cNvSpPr txBox="1"/>
          <p:nvPr/>
        </p:nvSpPr>
        <p:spPr>
          <a:xfrm>
            <a:off x="6804462" y="1374192"/>
            <a:ext cx="928459" cy="253916"/>
          </a:xfrm>
          <a:prstGeom prst="rect">
            <a:avLst/>
          </a:prstGeom>
          <a:noFill/>
        </p:spPr>
        <p:txBody>
          <a:bodyPr wrap="none" rtlCol="0">
            <a:spAutoFit/>
          </a:bodyPr>
          <a:lstStyle/>
          <a:p>
            <a:r>
              <a:rPr lang="en-US" sz="1050" dirty="0"/>
              <a:t>Precipitation</a:t>
            </a:r>
          </a:p>
        </p:txBody>
      </p:sp>
      <p:cxnSp>
        <p:nvCxnSpPr>
          <p:cNvPr id="20" name="Straight Arrow Connector 19">
            <a:extLst>
              <a:ext uri="{FF2B5EF4-FFF2-40B4-BE49-F238E27FC236}">
                <a16:creationId xmlns:a16="http://schemas.microsoft.com/office/drawing/2014/main" id="{1094C481-FE6B-46B7-BE04-564B5FF586FC}"/>
              </a:ext>
            </a:extLst>
          </p:cNvPr>
          <p:cNvCxnSpPr>
            <a:cxnSpLocks/>
          </p:cNvCxnSpPr>
          <p:nvPr/>
        </p:nvCxnSpPr>
        <p:spPr bwMode="auto">
          <a:xfrm>
            <a:off x="7663290" y="1540175"/>
            <a:ext cx="287686" cy="113582"/>
          </a:xfrm>
          <a:prstGeom prst="straightConnector1">
            <a:avLst/>
          </a:prstGeom>
          <a:ln>
            <a:headEnd type="none" w="med" len="med"/>
            <a:tailEnd type="triangle" w="med" len="lg"/>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F0DABC74-4EFF-481A-90AF-C6F8443BE541}"/>
              </a:ext>
            </a:extLst>
          </p:cNvPr>
          <p:cNvSpPr txBox="1"/>
          <p:nvPr/>
        </p:nvSpPr>
        <p:spPr>
          <a:xfrm>
            <a:off x="6449972" y="3842407"/>
            <a:ext cx="928459" cy="253916"/>
          </a:xfrm>
          <a:prstGeom prst="rect">
            <a:avLst/>
          </a:prstGeom>
          <a:noFill/>
        </p:spPr>
        <p:txBody>
          <a:bodyPr wrap="none" rtlCol="0">
            <a:spAutoFit/>
          </a:bodyPr>
          <a:lstStyle/>
          <a:p>
            <a:r>
              <a:rPr lang="en-US" sz="1050" dirty="0"/>
              <a:t>Precipitation</a:t>
            </a:r>
          </a:p>
        </p:txBody>
      </p:sp>
      <p:cxnSp>
        <p:nvCxnSpPr>
          <p:cNvPr id="22" name="Straight Arrow Connector 21">
            <a:extLst>
              <a:ext uri="{FF2B5EF4-FFF2-40B4-BE49-F238E27FC236}">
                <a16:creationId xmlns:a16="http://schemas.microsoft.com/office/drawing/2014/main" id="{334494C1-E9E9-4C86-88D0-9420B8D75C8C}"/>
              </a:ext>
            </a:extLst>
          </p:cNvPr>
          <p:cNvCxnSpPr>
            <a:cxnSpLocks/>
          </p:cNvCxnSpPr>
          <p:nvPr/>
        </p:nvCxnSpPr>
        <p:spPr bwMode="auto">
          <a:xfrm>
            <a:off x="7288918" y="3998452"/>
            <a:ext cx="287686" cy="113582"/>
          </a:xfrm>
          <a:prstGeom prst="straightConnector1">
            <a:avLst/>
          </a:prstGeom>
          <a:ln>
            <a:headEnd type="none" w="med" len="med"/>
            <a:tailEnd type="triangle" w="med" len="lg"/>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23" name="TextBox 22">
            <a:extLst>
              <a:ext uri="{FF2B5EF4-FFF2-40B4-BE49-F238E27FC236}">
                <a16:creationId xmlns:a16="http://schemas.microsoft.com/office/drawing/2014/main" id="{F352B01C-D18A-4EE3-B2E9-D7CD06D10F2F}"/>
              </a:ext>
            </a:extLst>
          </p:cNvPr>
          <p:cNvSpPr txBox="1"/>
          <p:nvPr/>
        </p:nvSpPr>
        <p:spPr>
          <a:xfrm>
            <a:off x="7814945" y="4978781"/>
            <a:ext cx="582211" cy="253916"/>
          </a:xfrm>
          <a:prstGeom prst="rect">
            <a:avLst/>
          </a:prstGeom>
          <a:noFill/>
        </p:spPr>
        <p:txBody>
          <a:bodyPr wrap="none" rtlCol="0">
            <a:spAutoFit/>
          </a:bodyPr>
          <a:lstStyle/>
          <a:p>
            <a:r>
              <a:rPr lang="en-US" sz="1050" dirty="0"/>
              <a:t>Runoff</a:t>
            </a:r>
          </a:p>
        </p:txBody>
      </p:sp>
      <p:sp>
        <p:nvSpPr>
          <p:cNvPr id="24" name="TextBox 23">
            <a:extLst>
              <a:ext uri="{FF2B5EF4-FFF2-40B4-BE49-F238E27FC236}">
                <a16:creationId xmlns:a16="http://schemas.microsoft.com/office/drawing/2014/main" id="{BC7F1F30-F79F-48EB-927B-3F16AD70BBD8}"/>
              </a:ext>
            </a:extLst>
          </p:cNvPr>
          <p:cNvSpPr txBox="1"/>
          <p:nvPr/>
        </p:nvSpPr>
        <p:spPr>
          <a:xfrm>
            <a:off x="4120907" y="1473584"/>
            <a:ext cx="582211" cy="253916"/>
          </a:xfrm>
          <a:prstGeom prst="rect">
            <a:avLst/>
          </a:prstGeom>
          <a:noFill/>
        </p:spPr>
        <p:txBody>
          <a:bodyPr wrap="none" rtlCol="0">
            <a:spAutoFit/>
          </a:bodyPr>
          <a:lstStyle/>
          <a:p>
            <a:r>
              <a:rPr lang="en-US" sz="1050" dirty="0"/>
              <a:t>Runoff</a:t>
            </a:r>
          </a:p>
        </p:txBody>
      </p:sp>
      <p:cxnSp>
        <p:nvCxnSpPr>
          <p:cNvPr id="25" name="Straight Arrow Connector 24">
            <a:extLst>
              <a:ext uri="{FF2B5EF4-FFF2-40B4-BE49-F238E27FC236}">
                <a16:creationId xmlns:a16="http://schemas.microsoft.com/office/drawing/2014/main" id="{CACBC63F-CBEE-4CAE-BDCD-3B665165B4D4}"/>
              </a:ext>
            </a:extLst>
          </p:cNvPr>
          <p:cNvCxnSpPr>
            <a:cxnSpLocks/>
          </p:cNvCxnSpPr>
          <p:nvPr/>
        </p:nvCxnSpPr>
        <p:spPr bwMode="auto">
          <a:xfrm flipH="1">
            <a:off x="3876260" y="1623001"/>
            <a:ext cx="301715" cy="63462"/>
          </a:xfrm>
          <a:prstGeom prst="straightConnector1">
            <a:avLst/>
          </a:prstGeom>
          <a:ln>
            <a:headEnd type="none" w="med" len="med"/>
            <a:tailEnd type="triangle" w="med" len="lg"/>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26" name="Straight Arrow Connector 25">
            <a:extLst>
              <a:ext uri="{FF2B5EF4-FFF2-40B4-BE49-F238E27FC236}">
                <a16:creationId xmlns:a16="http://schemas.microsoft.com/office/drawing/2014/main" id="{2F60E266-254D-4746-AE98-A9CDD1495731}"/>
              </a:ext>
            </a:extLst>
          </p:cNvPr>
          <p:cNvCxnSpPr>
            <a:cxnSpLocks/>
          </p:cNvCxnSpPr>
          <p:nvPr/>
        </p:nvCxnSpPr>
        <p:spPr bwMode="auto">
          <a:xfrm flipH="1">
            <a:off x="7596798" y="5124888"/>
            <a:ext cx="301715" cy="63462"/>
          </a:xfrm>
          <a:prstGeom prst="straightConnector1">
            <a:avLst/>
          </a:prstGeom>
          <a:ln>
            <a:headEnd type="none" w="med" len="med"/>
            <a:tailEnd type="triangle" w="med" len="lg"/>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64042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59DAE-4A55-A749-A1DA-AAC9567E0217}"/>
              </a:ext>
            </a:extLst>
          </p:cNvPr>
          <p:cNvSpPr>
            <a:spLocks noGrp="1"/>
          </p:cNvSpPr>
          <p:nvPr>
            <p:ph type="title"/>
          </p:nvPr>
        </p:nvSpPr>
        <p:spPr/>
        <p:txBody>
          <a:bodyPr/>
          <a:lstStyle/>
          <a:p>
            <a:r>
              <a:rPr lang="en-US" sz="3200" dirty="0"/>
              <a:t>Discharge to Storm Sewer</a:t>
            </a:r>
          </a:p>
        </p:txBody>
      </p:sp>
      <p:sp>
        <p:nvSpPr>
          <p:cNvPr id="10" name="TextBox 9">
            <a:extLst>
              <a:ext uri="{FF2B5EF4-FFF2-40B4-BE49-F238E27FC236}">
                <a16:creationId xmlns:a16="http://schemas.microsoft.com/office/drawing/2014/main" id="{D2A52437-795A-1642-AE01-397A1D14F46E}"/>
              </a:ext>
            </a:extLst>
          </p:cNvPr>
          <p:cNvSpPr txBox="1"/>
          <p:nvPr/>
        </p:nvSpPr>
        <p:spPr>
          <a:xfrm>
            <a:off x="1689781" y="5917867"/>
            <a:ext cx="7173759" cy="646331"/>
          </a:xfrm>
          <a:prstGeom prst="rect">
            <a:avLst/>
          </a:prstGeom>
          <a:noFill/>
        </p:spPr>
        <p:txBody>
          <a:bodyPr wrap="none" rtlCol="0">
            <a:spAutoFit/>
          </a:bodyPr>
          <a:lstStyle/>
          <a:p>
            <a:r>
              <a:rPr lang="en-US" b="1" dirty="0">
                <a:solidFill>
                  <a:srgbClr val="FFFF88"/>
                </a:solidFill>
              </a:rPr>
              <a:t>Less runoff into storm sewer after construction (blue and green)</a:t>
            </a:r>
          </a:p>
          <a:p>
            <a:r>
              <a:rPr lang="en-US" b="1" dirty="0">
                <a:solidFill>
                  <a:srgbClr val="FFFF88"/>
                </a:solidFill>
              </a:rPr>
              <a:t>than before construction (red line)</a:t>
            </a:r>
          </a:p>
        </p:txBody>
      </p:sp>
      <p:pic>
        <p:nvPicPr>
          <p:cNvPr id="4" name="Picture 3">
            <a:extLst>
              <a:ext uri="{FF2B5EF4-FFF2-40B4-BE49-F238E27FC236}">
                <a16:creationId xmlns:a16="http://schemas.microsoft.com/office/drawing/2014/main" id="{B01A0076-65E5-0044-8FC7-6ECD37712662}"/>
              </a:ext>
            </a:extLst>
          </p:cNvPr>
          <p:cNvPicPr>
            <a:picLocks noChangeAspect="1"/>
          </p:cNvPicPr>
          <p:nvPr/>
        </p:nvPicPr>
        <p:blipFill>
          <a:blip r:embed="rId2"/>
          <a:stretch>
            <a:fillRect/>
          </a:stretch>
        </p:blipFill>
        <p:spPr>
          <a:xfrm>
            <a:off x="1111087" y="1493373"/>
            <a:ext cx="6679377" cy="4127094"/>
          </a:xfrm>
          <a:prstGeom prst="rect">
            <a:avLst/>
          </a:prstGeom>
          <a:ln w="25400">
            <a:solidFill>
              <a:schemeClr val="tx1"/>
            </a:solidFill>
          </a:ln>
        </p:spPr>
      </p:pic>
      <p:sp>
        <p:nvSpPr>
          <p:cNvPr id="8" name="TextBox 7">
            <a:extLst>
              <a:ext uri="{FF2B5EF4-FFF2-40B4-BE49-F238E27FC236}">
                <a16:creationId xmlns:a16="http://schemas.microsoft.com/office/drawing/2014/main" id="{132111B7-E316-4EA5-80E4-DF9B80E7475C}"/>
              </a:ext>
            </a:extLst>
          </p:cNvPr>
          <p:cNvSpPr txBox="1"/>
          <p:nvPr/>
        </p:nvSpPr>
        <p:spPr>
          <a:xfrm>
            <a:off x="1322230" y="6556775"/>
            <a:ext cx="6499539" cy="246221"/>
          </a:xfrm>
          <a:prstGeom prst="rect">
            <a:avLst/>
          </a:prstGeom>
          <a:noFill/>
        </p:spPr>
        <p:txBody>
          <a:bodyPr wrap="square" rtlCol="0">
            <a:spAutoFit/>
          </a:bodyPr>
          <a:lstStyle/>
          <a:p>
            <a:pPr algn="ctr"/>
            <a:r>
              <a:rPr lang="en-US" sz="1000" dirty="0">
                <a:solidFill>
                  <a:schemeClr val="bg1"/>
                </a:solidFill>
              </a:rPr>
              <a:t>Preliminary Information – Subject to Revision. Not for Citation or Distribution</a:t>
            </a:r>
          </a:p>
        </p:txBody>
      </p:sp>
      <p:sp>
        <p:nvSpPr>
          <p:cNvPr id="12" name="Rectangle 11">
            <a:extLst>
              <a:ext uri="{FF2B5EF4-FFF2-40B4-BE49-F238E27FC236}">
                <a16:creationId xmlns:a16="http://schemas.microsoft.com/office/drawing/2014/main" id="{19DA928B-7C14-45AE-A902-ADB26A75D836}"/>
              </a:ext>
            </a:extLst>
          </p:cNvPr>
          <p:cNvSpPr/>
          <p:nvPr/>
        </p:nvSpPr>
        <p:spPr bwMode="auto">
          <a:xfrm>
            <a:off x="4807999" y="3951179"/>
            <a:ext cx="2687506" cy="1164370"/>
          </a:xfrm>
          <a:prstGeom prst="rect">
            <a:avLst/>
          </a:prstGeom>
          <a:solidFill>
            <a:schemeClr val="bg1"/>
          </a:solidFill>
          <a:ln w="1270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r>
              <a:rPr lang="en-US" sz="1200" dirty="0">
                <a:latin typeface="Univers 67 Condensed" pitchFamily="2" charset="77"/>
              </a:rPr>
              <a:t>~390,000 gallons of water diverted from storm sewer in 2017</a:t>
            </a:r>
          </a:p>
          <a:p>
            <a:pPr defTabSz="914400" eaLnBrk="0" fontAlgn="base" hangingPunct="0">
              <a:spcBef>
                <a:spcPct val="0"/>
              </a:spcBef>
              <a:spcAft>
                <a:spcPct val="0"/>
              </a:spcAft>
            </a:pPr>
            <a:r>
              <a:rPr lang="en-US" sz="1200" dirty="0">
                <a:latin typeface="Univers 67 Condensed" pitchFamily="2" charset="77"/>
              </a:rPr>
              <a:t>~430,000 gallons of water diverted from storm sewer in 2018</a:t>
            </a:r>
          </a:p>
          <a:p>
            <a:pPr defTabSz="914400" eaLnBrk="0" fontAlgn="base" hangingPunct="0">
              <a:spcBef>
                <a:spcPct val="0"/>
              </a:spcBef>
              <a:spcAft>
                <a:spcPct val="0"/>
              </a:spcAft>
            </a:pPr>
            <a:endParaRPr kumimoji="0" lang="en-US" sz="1200" b="0" i="0" u="none" strike="noStrike" cap="none" normalizeH="0" baseline="0" dirty="0">
              <a:ln>
                <a:noFill/>
              </a:ln>
              <a:solidFill>
                <a:schemeClr val="tx1"/>
              </a:solidFill>
              <a:effectLst/>
              <a:latin typeface="Univers 67 Condensed" pitchFamily="2" charset="77"/>
            </a:endParaRPr>
          </a:p>
          <a:p>
            <a:pPr defTabSz="914400" eaLnBrk="0" fontAlgn="base" hangingPunct="0">
              <a:spcBef>
                <a:spcPct val="0"/>
              </a:spcBef>
              <a:spcAft>
                <a:spcPct val="0"/>
              </a:spcAft>
            </a:pPr>
            <a:r>
              <a:rPr lang="en-US" sz="1200" dirty="0">
                <a:latin typeface="Univers 67 Condensed" pitchFamily="2" charset="77"/>
              </a:rPr>
              <a:t>~ 98% reduction in runoff to sewer</a:t>
            </a:r>
            <a:endParaRPr kumimoji="0" lang="en-US" sz="1200" b="0" i="0" u="none" strike="noStrike" cap="none" normalizeH="0" baseline="0" dirty="0">
              <a:ln>
                <a:noFill/>
              </a:ln>
              <a:solidFill>
                <a:schemeClr val="tx1"/>
              </a:solidFill>
              <a:effectLst/>
              <a:latin typeface="Univers 67 Condensed" pitchFamily="2" charset="77"/>
            </a:endParaRPr>
          </a:p>
        </p:txBody>
      </p:sp>
    </p:spTree>
    <p:extLst>
      <p:ext uri="{BB962C8B-B14F-4D97-AF65-F5344CB8AC3E}">
        <p14:creationId xmlns:p14="http://schemas.microsoft.com/office/powerpoint/2010/main" val="12953207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Rectangle 2">
            <a:extLst>
              <a:ext uri="{FF2B5EF4-FFF2-40B4-BE49-F238E27FC236}">
                <a16:creationId xmlns:a16="http://schemas.microsoft.com/office/drawing/2014/main" id="{848DBE3D-7302-7A41-A9AB-A2A1CAB8ABB3}"/>
              </a:ext>
            </a:extLst>
          </p:cNvPr>
          <p:cNvSpPr/>
          <p:nvPr/>
        </p:nvSpPr>
        <p:spPr bwMode="auto">
          <a:xfrm>
            <a:off x="263047" y="5949863"/>
            <a:ext cx="1540701" cy="538619"/>
          </a:xfrm>
          <a:prstGeom prst="rect">
            <a:avLst/>
          </a:prstGeom>
          <a:ln w="12700"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a:ln>
                <a:noFill/>
              </a:ln>
              <a:solidFill>
                <a:schemeClr val="tx1"/>
              </a:solidFill>
              <a:effectLst/>
              <a:latin typeface="Arial" charset="0"/>
            </a:endParaRPr>
          </a:p>
        </p:txBody>
      </p:sp>
      <p:sp>
        <p:nvSpPr>
          <p:cNvPr id="2" name="Title 1">
            <a:extLst>
              <a:ext uri="{FF2B5EF4-FFF2-40B4-BE49-F238E27FC236}">
                <a16:creationId xmlns:a16="http://schemas.microsoft.com/office/drawing/2014/main" id="{4438FA30-8E69-C043-B9A9-9B8CB28077C4}"/>
              </a:ext>
            </a:extLst>
          </p:cNvPr>
          <p:cNvSpPr>
            <a:spLocks noGrp="1"/>
          </p:cNvSpPr>
          <p:nvPr>
            <p:ph type="title"/>
          </p:nvPr>
        </p:nvSpPr>
        <p:spPr/>
        <p:txBody>
          <a:bodyPr/>
          <a:lstStyle/>
          <a:p>
            <a:r>
              <a:rPr lang="en-US" sz="3200" dirty="0"/>
              <a:t>Runoff Coefficients</a:t>
            </a:r>
          </a:p>
        </p:txBody>
      </p:sp>
      <p:pic>
        <p:nvPicPr>
          <p:cNvPr id="4" name="Picture 3">
            <a:extLst>
              <a:ext uri="{FF2B5EF4-FFF2-40B4-BE49-F238E27FC236}">
                <a16:creationId xmlns:a16="http://schemas.microsoft.com/office/drawing/2014/main" id="{459C580F-7DC3-6B49-BFAF-C5292B677D48}"/>
              </a:ext>
            </a:extLst>
          </p:cNvPr>
          <p:cNvPicPr>
            <a:picLocks noChangeAspect="1"/>
          </p:cNvPicPr>
          <p:nvPr/>
        </p:nvPicPr>
        <p:blipFill>
          <a:blip r:embed="rId2"/>
          <a:stretch>
            <a:fillRect/>
          </a:stretch>
        </p:blipFill>
        <p:spPr>
          <a:xfrm>
            <a:off x="611323" y="1209631"/>
            <a:ext cx="5465386" cy="5284597"/>
          </a:xfrm>
          <a:prstGeom prst="rect">
            <a:avLst/>
          </a:prstGeom>
          <a:ln w="25400">
            <a:solidFill>
              <a:schemeClr val="tx1"/>
            </a:solidFill>
          </a:ln>
        </p:spPr>
      </p:pic>
      <p:sp>
        <p:nvSpPr>
          <p:cNvPr id="6" name="TextBox 5">
            <a:extLst>
              <a:ext uri="{FF2B5EF4-FFF2-40B4-BE49-F238E27FC236}">
                <a16:creationId xmlns:a16="http://schemas.microsoft.com/office/drawing/2014/main" id="{05E0CDAD-309D-4AF5-AA0E-5C4520A6CFE8}"/>
              </a:ext>
            </a:extLst>
          </p:cNvPr>
          <p:cNvSpPr txBox="1"/>
          <p:nvPr/>
        </p:nvSpPr>
        <p:spPr>
          <a:xfrm>
            <a:off x="1322230" y="6556775"/>
            <a:ext cx="6499539" cy="246221"/>
          </a:xfrm>
          <a:prstGeom prst="rect">
            <a:avLst/>
          </a:prstGeom>
          <a:noFill/>
        </p:spPr>
        <p:txBody>
          <a:bodyPr wrap="square" rtlCol="0">
            <a:spAutoFit/>
          </a:bodyPr>
          <a:lstStyle/>
          <a:p>
            <a:pPr algn="ctr"/>
            <a:r>
              <a:rPr lang="en-US" sz="1000" dirty="0">
                <a:solidFill>
                  <a:schemeClr val="bg1"/>
                </a:solidFill>
              </a:rPr>
              <a:t>Preliminary Information – Subject to Revision. Not for Citation or Distribution</a:t>
            </a:r>
          </a:p>
        </p:txBody>
      </p:sp>
      <p:sp>
        <p:nvSpPr>
          <p:cNvPr id="8" name="TextBox 7">
            <a:extLst>
              <a:ext uri="{FF2B5EF4-FFF2-40B4-BE49-F238E27FC236}">
                <a16:creationId xmlns:a16="http://schemas.microsoft.com/office/drawing/2014/main" id="{A16A7378-3D6D-4846-9A70-F9B60B03EA98}"/>
              </a:ext>
            </a:extLst>
          </p:cNvPr>
          <p:cNvSpPr txBox="1"/>
          <p:nvPr/>
        </p:nvSpPr>
        <p:spPr>
          <a:xfrm>
            <a:off x="6252693" y="1674674"/>
            <a:ext cx="2745346" cy="2308324"/>
          </a:xfrm>
          <a:prstGeom prst="rect">
            <a:avLst/>
          </a:prstGeom>
          <a:noFill/>
        </p:spPr>
        <p:txBody>
          <a:bodyPr wrap="square" rtlCol="0">
            <a:spAutoFit/>
          </a:bodyPr>
          <a:lstStyle/>
          <a:p>
            <a:r>
              <a:rPr lang="en-US" dirty="0">
                <a:solidFill>
                  <a:schemeClr val="bg1"/>
                </a:solidFill>
              </a:rPr>
              <a:t>Runoff coefficients were approximately 10% across a range of precipitation depths after construction of the rain garden, compared to approximately 30% before construction. </a:t>
            </a:r>
          </a:p>
        </p:txBody>
      </p:sp>
    </p:spTree>
    <p:extLst>
      <p:ext uri="{BB962C8B-B14F-4D97-AF65-F5344CB8AC3E}">
        <p14:creationId xmlns:p14="http://schemas.microsoft.com/office/powerpoint/2010/main" val="12292495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59DAE-4A55-A749-A1DA-AAC9567E0217}"/>
              </a:ext>
            </a:extLst>
          </p:cNvPr>
          <p:cNvSpPr>
            <a:spLocks noGrp="1"/>
          </p:cNvSpPr>
          <p:nvPr>
            <p:ph type="title"/>
          </p:nvPr>
        </p:nvSpPr>
        <p:spPr/>
        <p:txBody>
          <a:bodyPr/>
          <a:lstStyle/>
          <a:p>
            <a:r>
              <a:rPr lang="en-US" sz="3200" dirty="0"/>
              <a:t>Estimated Water Budget</a:t>
            </a:r>
          </a:p>
        </p:txBody>
      </p:sp>
      <p:pic>
        <p:nvPicPr>
          <p:cNvPr id="4" name="Picture 3">
            <a:extLst>
              <a:ext uri="{FF2B5EF4-FFF2-40B4-BE49-F238E27FC236}">
                <a16:creationId xmlns:a16="http://schemas.microsoft.com/office/drawing/2014/main" id="{40D5C37E-D153-984E-9495-73EEED48BD5B}"/>
              </a:ext>
            </a:extLst>
          </p:cNvPr>
          <p:cNvPicPr>
            <a:picLocks noChangeAspect="1"/>
          </p:cNvPicPr>
          <p:nvPr/>
        </p:nvPicPr>
        <p:blipFill>
          <a:blip r:embed="rId2"/>
          <a:stretch>
            <a:fillRect/>
          </a:stretch>
        </p:blipFill>
        <p:spPr>
          <a:xfrm>
            <a:off x="258151" y="1295400"/>
            <a:ext cx="6223000" cy="4762500"/>
          </a:xfrm>
          <a:prstGeom prst="rect">
            <a:avLst/>
          </a:prstGeom>
          <a:ln w="25400">
            <a:solidFill>
              <a:schemeClr val="tx1"/>
            </a:solidFill>
          </a:ln>
        </p:spPr>
      </p:pic>
      <p:pic>
        <p:nvPicPr>
          <p:cNvPr id="5" name="Picture 4">
            <a:extLst>
              <a:ext uri="{FF2B5EF4-FFF2-40B4-BE49-F238E27FC236}">
                <a16:creationId xmlns:a16="http://schemas.microsoft.com/office/drawing/2014/main" id="{9C50F6DC-122B-7641-9575-032C3014A872}"/>
              </a:ext>
            </a:extLst>
          </p:cNvPr>
          <p:cNvPicPr>
            <a:picLocks noChangeAspect="1"/>
          </p:cNvPicPr>
          <p:nvPr/>
        </p:nvPicPr>
        <p:blipFill>
          <a:blip r:embed="rId3"/>
          <a:stretch>
            <a:fillRect/>
          </a:stretch>
        </p:blipFill>
        <p:spPr>
          <a:xfrm>
            <a:off x="4217549" y="2595381"/>
            <a:ext cx="4835751" cy="992770"/>
          </a:xfrm>
          <a:prstGeom prst="rect">
            <a:avLst/>
          </a:prstGeom>
          <a:ln w="25400">
            <a:solidFill>
              <a:schemeClr val="tx1"/>
            </a:solidFill>
          </a:ln>
        </p:spPr>
      </p:pic>
      <p:sp>
        <p:nvSpPr>
          <p:cNvPr id="7" name="TextBox 6">
            <a:extLst>
              <a:ext uri="{FF2B5EF4-FFF2-40B4-BE49-F238E27FC236}">
                <a16:creationId xmlns:a16="http://schemas.microsoft.com/office/drawing/2014/main" id="{90E944E2-F617-451A-AA0D-3E51013938E2}"/>
              </a:ext>
            </a:extLst>
          </p:cNvPr>
          <p:cNvSpPr txBox="1"/>
          <p:nvPr/>
        </p:nvSpPr>
        <p:spPr>
          <a:xfrm>
            <a:off x="1322230" y="6556775"/>
            <a:ext cx="6499539" cy="246221"/>
          </a:xfrm>
          <a:prstGeom prst="rect">
            <a:avLst/>
          </a:prstGeom>
          <a:noFill/>
        </p:spPr>
        <p:txBody>
          <a:bodyPr wrap="square" rtlCol="0">
            <a:spAutoFit/>
          </a:bodyPr>
          <a:lstStyle/>
          <a:p>
            <a:pPr algn="ctr"/>
            <a:r>
              <a:rPr lang="en-US" sz="1000" dirty="0">
                <a:solidFill>
                  <a:schemeClr val="bg1"/>
                </a:solidFill>
              </a:rPr>
              <a:t>Preliminary Information – Subject to Revision. Not for Citation or Distribution</a:t>
            </a:r>
          </a:p>
        </p:txBody>
      </p:sp>
      <p:sp>
        <p:nvSpPr>
          <p:cNvPr id="6" name="TextBox 5">
            <a:extLst>
              <a:ext uri="{FF2B5EF4-FFF2-40B4-BE49-F238E27FC236}">
                <a16:creationId xmlns:a16="http://schemas.microsoft.com/office/drawing/2014/main" id="{E3D1BA3D-D72D-BE4D-9BB8-FD3989F20664}"/>
              </a:ext>
            </a:extLst>
          </p:cNvPr>
          <p:cNvSpPr txBox="1"/>
          <p:nvPr/>
        </p:nvSpPr>
        <p:spPr>
          <a:xfrm>
            <a:off x="6025428" y="3808483"/>
            <a:ext cx="2860421" cy="1754326"/>
          </a:xfrm>
          <a:prstGeom prst="rect">
            <a:avLst/>
          </a:prstGeom>
          <a:solidFill>
            <a:schemeClr val="bg1"/>
          </a:solidFill>
          <a:ln w="25400">
            <a:solidFill>
              <a:schemeClr val="tx1"/>
            </a:solidFill>
          </a:ln>
        </p:spPr>
        <p:txBody>
          <a:bodyPr wrap="square" rtlCol="0">
            <a:spAutoFit/>
          </a:bodyPr>
          <a:lstStyle/>
          <a:p>
            <a:r>
              <a:rPr lang="en-US" dirty="0"/>
              <a:t>Plot showing substantial reduction in stormwater runoff entering storm drains in 2017 and 2018 following the construction of the rain garden. </a:t>
            </a:r>
          </a:p>
        </p:txBody>
      </p:sp>
      <p:sp>
        <p:nvSpPr>
          <p:cNvPr id="3" name="TextBox 2">
            <a:extLst>
              <a:ext uri="{FF2B5EF4-FFF2-40B4-BE49-F238E27FC236}">
                <a16:creationId xmlns:a16="http://schemas.microsoft.com/office/drawing/2014/main" id="{674FB03B-3F17-409A-B9B9-F1CC7DD16E89}"/>
              </a:ext>
            </a:extLst>
          </p:cNvPr>
          <p:cNvSpPr txBox="1"/>
          <p:nvPr/>
        </p:nvSpPr>
        <p:spPr>
          <a:xfrm>
            <a:off x="6808304" y="2605320"/>
            <a:ext cx="248786" cy="230832"/>
          </a:xfrm>
          <a:prstGeom prst="rect">
            <a:avLst/>
          </a:prstGeom>
          <a:noFill/>
        </p:spPr>
        <p:txBody>
          <a:bodyPr wrap="none" rtlCol="0">
            <a:spAutoFit/>
          </a:bodyPr>
          <a:lstStyle/>
          <a:p>
            <a:r>
              <a:rPr lang="en-US" sz="900" dirty="0"/>
              <a:t>1</a:t>
            </a:r>
          </a:p>
        </p:txBody>
      </p:sp>
      <p:sp>
        <p:nvSpPr>
          <p:cNvPr id="8" name="TextBox 7">
            <a:extLst>
              <a:ext uri="{FF2B5EF4-FFF2-40B4-BE49-F238E27FC236}">
                <a16:creationId xmlns:a16="http://schemas.microsoft.com/office/drawing/2014/main" id="{8834DDFF-3963-4792-AE51-AA237EA06A85}"/>
              </a:ext>
            </a:extLst>
          </p:cNvPr>
          <p:cNvSpPr txBox="1"/>
          <p:nvPr/>
        </p:nvSpPr>
        <p:spPr>
          <a:xfrm>
            <a:off x="2011021" y="6147351"/>
            <a:ext cx="6964014" cy="507831"/>
          </a:xfrm>
          <a:prstGeom prst="rect">
            <a:avLst/>
          </a:prstGeom>
          <a:noFill/>
        </p:spPr>
        <p:txBody>
          <a:bodyPr wrap="square" rtlCol="0">
            <a:spAutoFit/>
          </a:bodyPr>
          <a:lstStyle/>
          <a:p>
            <a:r>
              <a:rPr lang="en-US" sz="900" dirty="0">
                <a:solidFill>
                  <a:schemeClr val="bg1"/>
                </a:solidFill>
              </a:rPr>
              <a:t>1, Evapotranspiration was estimated by use of the modified Penman-Monteith equation that uses weather parameters such as precipitation, air temperature, relative humidity, solar radiation, and wind speed.</a:t>
            </a:r>
          </a:p>
          <a:p>
            <a:endParaRPr lang="en-US" sz="900" dirty="0">
              <a:solidFill>
                <a:schemeClr val="bg1"/>
              </a:solidFill>
            </a:endParaRPr>
          </a:p>
        </p:txBody>
      </p:sp>
    </p:spTree>
    <p:extLst>
      <p:ext uri="{BB962C8B-B14F-4D97-AF65-F5344CB8AC3E}">
        <p14:creationId xmlns:p14="http://schemas.microsoft.com/office/powerpoint/2010/main" val="38882918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C8837-E1B1-4DD0-B153-FEF5F80873D8}"/>
              </a:ext>
            </a:extLst>
          </p:cNvPr>
          <p:cNvSpPr>
            <a:spLocks noGrp="1"/>
          </p:cNvSpPr>
          <p:nvPr>
            <p:ph type="title"/>
          </p:nvPr>
        </p:nvSpPr>
        <p:spPr/>
        <p:txBody>
          <a:bodyPr/>
          <a:lstStyle/>
          <a:p>
            <a:r>
              <a:rPr lang="en-US" sz="3200" dirty="0"/>
              <a:t>Estimated Study Timeline</a:t>
            </a:r>
          </a:p>
        </p:txBody>
      </p:sp>
      <p:graphicFrame>
        <p:nvGraphicFramePr>
          <p:cNvPr id="30" name="Diagram 29">
            <a:extLst>
              <a:ext uri="{FF2B5EF4-FFF2-40B4-BE49-F238E27FC236}">
                <a16:creationId xmlns:a16="http://schemas.microsoft.com/office/drawing/2014/main" id="{D5AD9FF1-5D3A-4509-AE5D-9E8DCB5BD968}"/>
              </a:ext>
            </a:extLst>
          </p:cNvPr>
          <p:cNvGraphicFramePr/>
          <p:nvPr>
            <p:extLst>
              <p:ext uri="{D42A27DB-BD31-4B8C-83A1-F6EECF244321}">
                <p14:modId xmlns:p14="http://schemas.microsoft.com/office/powerpoint/2010/main" val="1195521851"/>
              </p:ext>
            </p:extLst>
          </p:nvPr>
        </p:nvGraphicFramePr>
        <p:xfrm>
          <a:off x="1485900" y="847541"/>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1" name="TextBox 30">
            <a:extLst>
              <a:ext uri="{FF2B5EF4-FFF2-40B4-BE49-F238E27FC236}">
                <a16:creationId xmlns:a16="http://schemas.microsoft.com/office/drawing/2014/main" id="{B6CFCF15-463F-4BB9-BF86-40F7BD7F4988}"/>
              </a:ext>
            </a:extLst>
          </p:cNvPr>
          <p:cNvSpPr txBox="1"/>
          <p:nvPr/>
        </p:nvSpPr>
        <p:spPr>
          <a:xfrm>
            <a:off x="1893193" y="2741041"/>
            <a:ext cx="524503" cy="276999"/>
          </a:xfrm>
          <a:prstGeom prst="rect">
            <a:avLst/>
          </a:prstGeom>
          <a:noFill/>
        </p:spPr>
        <p:txBody>
          <a:bodyPr wrap="none" rtlCol="0">
            <a:spAutoFit/>
          </a:bodyPr>
          <a:lstStyle/>
          <a:p>
            <a:r>
              <a:rPr lang="en-US" sz="1200" dirty="0">
                <a:solidFill>
                  <a:schemeClr val="bg1"/>
                </a:solidFill>
              </a:rPr>
              <a:t>2015</a:t>
            </a:r>
          </a:p>
        </p:txBody>
      </p:sp>
      <p:sp>
        <p:nvSpPr>
          <p:cNvPr id="32" name="TextBox 31">
            <a:extLst>
              <a:ext uri="{FF2B5EF4-FFF2-40B4-BE49-F238E27FC236}">
                <a16:creationId xmlns:a16="http://schemas.microsoft.com/office/drawing/2014/main" id="{3E6F37BB-4F04-40FC-B295-75F988812402}"/>
              </a:ext>
            </a:extLst>
          </p:cNvPr>
          <p:cNvSpPr txBox="1"/>
          <p:nvPr/>
        </p:nvSpPr>
        <p:spPr>
          <a:xfrm>
            <a:off x="3273223" y="2742062"/>
            <a:ext cx="524503" cy="276999"/>
          </a:xfrm>
          <a:prstGeom prst="rect">
            <a:avLst/>
          </a:prstGeom>
          <a:noFill/>
        </p:spPr>
        <p:txBody>
          <a:bodyPr wrap="none" rtlCol="0">
            <a:spAutoFit/>
          </a:bodyPr>
          <a:lstStyle/>
          <a:p>
            <a:r>
              <a:rPr lang="en-US" sz="1200" dirty="0">
                <a:solidFill>
                  <a:schemeClr val="bg1"/>
                </a:solidFill>
              </a:rPr>
              <a:t>2017</a:t>
            </a:r>
          </a:p>
        </p:txBody>
      </p:sp>
      <p:sp>
        <p:nvSpPr>
          <p:cNvPr id="33" name="TextBox 32">
            <a:extLst>
              <a:ext uri="{FF2B5EF4-FFF2-40B4-BE49-F238E27FC236}">
                <a16:creationId xmlns:a16="http://schemas.microsoft.com/office/drawing/2014/main" id="{C83A1977-CFF3-4110-8407-091EC06C36BD}"/>
              </a:ext>
            </a:extLst>
          </p:cNvPr>
          <p:cNvSpPr txBox="1"/>
          <p:nvPr/>
        </p:nvSpPr>
        <p:spPr>
          <a:xfrm>
            <a:off x="4653253" y="2755962"/>
            <a:ext cx="524503" cy="276999"/>
          </a:xfrm>
          <a:prstGeom prst="rect">
            <a:avLst/>
          </a:prstGeom>
          <a:noFill/>
        </p:spPr>
        <p:txBody>
          <a:bodyPr wrap="none" rtlCol="0">
            <a:spAutoFit/>
          </a:bodyPr>
          <a:lstStyle/>
          <a:p>
            <a:r>
              <a:rPr lang="en-US" sz="1200" dirty="0">
                <a:solidFill>
                  <a:schemeClr val="bg1"/>
                </a:solidFill>
              </a:rPr>
              <a:t>2018</a:t>
            </a:r>
          </a:p>
        </p:txBody>
      </p:sp>
      <p:sp>
        <p:nvSpPr>
          <p:cNvPr id="34" name="TextBox 33">
            <a:extLst>
              <a:ext uri="{FF2B5EF4-FFF2-40B4-BE49-F238E27FC236}">
                <a16:creationId xmlns:a16="http://schemas.microsoft.com/office/drawing/2014/main" id="{5ED9883E-5C89-4AF2-A74E-55AB021CD57D}"/>
              </a:ext>
            </a:extLst>
          </p:cNvPr>
          <p:cNvSpPr txBox="1"/>
          <p:nvPr/>
        </p:nvSpPr>
        <p:spPr>
          <a:xfrm>
            <a:off x="6050455" y="2737756"/>
            <a:ext cx="524503" cy="276999"/>
          </a:xfrm>
          <a:prstGeom prst="rect">
            <a:avLst/>
          </a:prstGeom>
          <a:noFill/>
        </p:spPr>
        <p:txBody>
          <a:bodyPr wrap="none" rtlCol="0">
            <a:spAutoFit/>
          </a:bodyPr>
          <a:lstStyle/>
          <a:p>
            <a:r>
              <a:rPr lang="en-US" sz="1200" dirty="0">
                <a:solidFill>
                  <a:schemeClr val="bg1"/>
                </a:solidFill>
              </a:rPr>
              <a:t>2020</a:t>
            </a:r>
          </a:p>
        </p:txBody>
      </p:sp>
    </p:spTree>
    <p:extLst>
      <p:ext uri="{BB962C8B-B14F-4D97-AF65-F5344CB8AC3E}">
        <p14:creationId xmlns:p14="http://schemas.microsoft.com/office/powerpoint/2010/main" val="4049666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7030" y="2417318"/>
            <a:ext cx="8800940" cy="1938992"/>
          </a:xfrm>
          <a:prstGeom prst="rect">
            <a:avLst/>
          </a:prstGeom>
        </p:spPr>
        <p:txBody>
          <a:bodyPr wrap="square" rtlCol="0">
            <a:spAutoFit/>
          </a:bodyPr>
          <a:lstStyle/>
          <a:p>
            <a:pPr algn="ctr"/>
            <a:r>
              <a:rPr lang="en-US" altLang="en-US" sz="2000" b="1" i="1" dirty="0">
                <a:solidFill>
                  <a:schemeClr val="bg1"/>
                </a:solidFill>
              </a:rPr>
              <a:t>PROVISIONAL DATA</a:t>
            </a:r>
          </a:p>
          <a:p>
            <a:pPr algn="ctr"/>
            <a:r>
              <a:rPr lang="en-US" altLang="en-US" sz="2000" i="1" dirty="0">
                <a:solidFill>
                  <a:schemeClr val="bg1"/>
                </a:solidFill>
              </a:rPr>
              <a:t>This information is preliminary and is subject to revision. It is being provided to meet the need for timely best science. The information is provided on the condition that neither the U.S. Geological Survey nor the U.S. Government may be held liable for any damages resulting from the authorized or unauthorized use of the information.</a:t>
            </a:r>
            <a:endParaRPr lang="en-US" sz="2000" i="1" dirty="0">
              <a:solidFill>
                <a:schemeClr val="bg1"/>
              </a:solidFill>
            </a:endParaRPr>
          </a:p>
        </p:txBody>
      </p:sp>
    </p:spTree>
    <p:extLst>
      <p:ext uri="{BB962C8B-B14F-4D97-AF65-F5344CB8AC3E}">
        <p14:creationId xmlns:p14="http://schemas.microsoft.com/office/powerpoint/2010/main" val="2291480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610"/>
            <a:ext cx="8305800" cy="1143000"/>
          </a:xfrm>
        </p:spPr>
        <p:txBody>
          <a:bodyPr/>
          <a:lstStyle/>
          <a:p>
            <a:r>
              <a:rPr lang="en-US" sz="3200" dirty="0">
                <a:solidFill>
                  <a:srgbClr val="FFFF88"/>
                </a:solidFill>
              </a:rPr>
              <a:t>Gary City Hall - Gary, Indiana</a:t>
            </a:r>
          </a:p>
        </p:txBody>
      </p:sp>
      <p:grpSp>
        <p:nvGrpSpPr>
          <p:cNvPr id="19" name="Group 18">
            <a:extLst>
              <a:ext uri="{FF2B5EF4-FFF2-40B4-BE49-F238E27FC236}">
                <a16:creationId xmlns:a16="http://schemas.microsoft.com/office/drawing/2014/main" id="{66E3D86B-CC92-4965-8340-B8EEF883EF27}"/>
              </a:ext>
            </a:extLst>
          </p:cNvPr>
          <p:cNvGrpSpPr/>
          <p:nvPr/>
        </p:nvGrpSpPr>
        <p:grpSpPr>
          <a:xfrm>
            <a:off x="198913" y="1489655"/>
            <a:ext cx="5107319" cy="3644285"/>
            <a:chOff x="53982" y="235637"/>
            <a:chExt cx="9036036" cy="6447588"/>
          </a:xfrm>
        </p:grpSpPr>
        <p:pic>
          <p:nvPicPr>
            <p:cNvPr id="1026" name="Picture 2" descr="Image result for great lakes drainage boundary">
              <a:extLst>
                <a:ext uri="{FF2B5EF4-FFF2-40B4-BE49-F238E27FC236}">
                  <a16:creationId xmlns:a16="http://schemas.microsoft.com/office/drawing/2014/main" id="{A28B8DF1-CB10-4834-8840-7FFAB5E327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82" y="235637"/>
              <a:ext cx="9036036" cy="64475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0" name="Oval 9">
              <a:extLst>
                <a:ext uri="{FF2B5EF4-FFF2-40B4-BE49-F238E27FC236}">
                  <a16:creationId xmlns:a16="http://schemas.microsoft.com/office/drawing/2014/main" id="{38F2B136-66A4-4585-8778-765A38611D09}"/>
                </a:ext>
              </a:extLst>
            </p:cNvPr>
            <p:cNvSpPr/>
            <p:nvPr/>
          </p:nvSpPr>
          <p:spPr>
            <a:xfrm>
              <a:off x="3623424" y="5177306"/>
              <a:ext cx="147939" cy="158365"/>
            </a:xfrm>
            <a:prstGeom prst="ellipse">
              <a:avLst/>
            </a:prstGeom>
            <a:solidFill>
              <a:srgbClr val="FF0000"/>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grpSp>
      <p:pic>
        <p:nvPicPr>
          <p:cNvPr id="4" name="Picture 3">
            <a:extLst>
              <a:ext uri="{FF2B5EF4-FFF2-40B4-BE49-F238E27FC236}">
                <a16:creationId xmlns:a16="http://schemas.microsoft.com/office/drawing/2014/main" id="{F1132546-3776-42AC-8884-A2DCE51D2195}"/>
              </a:ext>
            </a:extLst>
          </p:cNvPr>
          <p:cNvPicPr>
            <a:picLocks noChangeAspect="1"/>
          </p:cNvPicPr>
          <p:nvPr/>
        </p:nvPicPr>
        <p:blipFill>
          <a:blip r:embed="rId3"/>
          <a:stretch>
            <a:fillRect/>
          </a:stretch>
        </p:blipFill>
        <p:spPr>
          <a:xfrm>
            <a:off x="3621819" y="1657201"/>
            <a:ext cx="5323268" cy="18586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D1AC3514-0725-4E0B-9067-A810FAF6FD54}"/>
              </a:ext>
            </a:extLst>
          </p:cNvPr>
          <p:cNvSpPr txBox="1"/>
          <p:nvPr/>
        </p:nvSpPr>
        <p:spPr>
          <a:xfrm>
            <a:off x="4659175" y="3521232"/>
            <a:ext cx="4540025" cy="184666"/>
          </a:xfrm>
          <a:prstGeom prst="rect">
            <a:avLst/>
          </a:prstGeom>
          <a:noFill/>
        </p:spPr>
        <p:txBody>
          <a:bodyPr wrap="none" rtlCol="0">
            <a:spAutoFit/>
          </a:bodyPr>
          <a:lstStyle/>
          <a:p>
            <a:r>
              <a:rPr lang="en-US" sz="600" dirty="0"/>
              <a:t>https://www.usgs.gov/centers/umid-water/science/assessing-stormwater-reduction-using-green-infrastructure-gary-city-hall</a:t>
            </a:r>
          </a:p>
        </p:txBody>
      </p:sp>
      <p:sp>
        <p:nvSpPr>
          <p:cNvPr id="21" name="TextBox 20">
            <a:extLst>
              <a:ext uri="{FF2B5EF4-FFF2-40B4-BE49-F238E27FC236}">
                <a16:creationId xmlns:a16="http://schemas.microsoft.com/office/drawing/2014/main" id="{169B57B5-91D9-40F5-93FF-B96AA16453DF}"/>
              </a:ext>
            </a:extLst>
          </p:cNvPr>
          <p:cNvSpPr txBox="1"/>
          <p:nvPr/>
        </p:nvSpPr>
        <p:spPr>
          <a:xfrm>
            <a:off x="2939232" y="5174481"/>
            <a:ext cx="2436886" cy="184666"/>
          </a:xfrm>
          <a:prstGeom prst="rect">
            <a:avLst/>
          </a:prstGeom>
          <a:noFill/>
        </p:spPr>
        <p:txBody>
          <a:bodyPr wrap="none" rtlCol="0">
            <a:spAutoFit/>
          </a:bodyPr>
          <a:lstStyle/>
          <a:p>
            <a:r>
              <a:rPr lang="en-US" sz="600" dirty="0"/>
              <a:t>https://blogs.umass.edu/hydrosystems/projects/upper-great-lakes/</a:t>
            </a:r>
          </a:p>
        </p:txBody>
      </p:sp>
      <p:sp>
        <p:nvSpPr>
          <p:cNvPr id="9" name="Oval 8">
            <a:extLst>
              <a:ext uri="{FF2B5EF4-FFF2-40B4-BE49-F238E27FC236}">
                <a16:creationId xmlns:a16="http://schemas.microsoft.com/office/drawing/2014/main" id="{01170C09-DB77-48A1-A166-1F33458D6D09}"/>
              </a:ext>
            </a:extLst>
          </p:cNvPr>
          <p:cNvSpPr/>
          <p:nvPr/>
        </p:nvSpPr>
        <p:spPr>
          <a:xfrm>
            <a:off x="8031233" y="2496996"/>
            <a:ext cx="83618" cy="89511"/>
          </a:xfrm>
          <a:prstGeom prst="ellipse">
            <a:avLst/>
          </a:prstGeom>
          <a:solidFill>
            <a:srgbClr val="FF0000"/>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9148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C5F82-3F1E-4FB1-8B0F-B08117BF7CDF}"/>
              </a:ext>
            </a:extLst>
          </p:cNvPr>
          <p:cNvSpPr>
            <a:spLocks noGrp="1"/>
          </p:cNvSpPr>
          <p:nvPr>
            <p:ph type="title"/>
          </p:nvPr>
        </p:nvSpPr>
        <p:spPr/>
        <p:txBody>
          <a:bodyPr/>
          <a:lstStyle/>
          <a:p>
            <a:r>
              <a:rPr lang="en-US" sz="3200" dirty="0"/>
              <a:t>Site Overview</a:t>
            </a:r>
          </a:p>
        </p:txBody>
      </p:sp>
      <p:sp>
        <p:nvSpPr>
          <p:cNvPr id="3" name="Content Placeholder 2">
            <a:extLst>
              <a:ext uri="{FF2B5EF4-FFF2-40B4-BE49-F238E27FC236}">
                <a16:creationId xmlns:a16="http://schemas.microsoft.com/office/drawing/2014/main" id="{7BD359E8-E92E-4A9F-BC2A-1512C1C91025}"/>
              </a:ext>
            </a:extLst>
          </p:cNvPr>
          <p:cNvSpPr>
            <a:spLocks noGrp="1"/>
          </p:cNvSpPr>
          <p:nvPr>
            <p:ph idx="1"/>
          </p:nvPr>
        </p:nvSpPr>
        <p:spPr>
          <a:xfrm>
            <a:off x="210355" y="1371600"/>
            <a:ext cx="8693239" cy="1539025"/>
          </a:xfrm>
        </p:spPr>
        <p:txBody>
          <a:bodyPr/>
          <a:lstStyle/>
          <a:p>
            <a:pPr marL="0" indent="0" algn="just">
              <a:buNone/>
            </a:pPr>
            <a:r>
              <a:rPr lang="en-US" sz="1800" b="0" dirty="0"/>
              <a:t>The effectiveness of green infrastructure (rain gardens and decreased impervious surfaces) at reducing stormwater runoff is being assessed at a redevelopment project at Gary City Hall (Gary, Indiana). This study will evaluate pre- and post-construction hydrologic conditions using data collected by monitoring storm-sewer flow, groundwater levels, soil moisture, and meteorological conditions.</a:t>
            </a:r>
            <a:endParaRPr lang="en-US" sz="1800" dirty="0"/>
          </a:p>
        </p:txBody>
      </p:sp>
      <p:sp>
        <p:nvSpPr>
          <p:cNvPr id="6" name="Content Placeholder 2">
            <a:extLst>
              <a:ext uri="{FF2B5EF4-FFF2-40B4-BE49-F238E27FC236}">
                <a16:creationId xmlns:a16="http://schemas.microsoft.com/office/drawing/2014/main" id="{4217F4F1-92CA-4913-A628-8C62E3AB8188}"/>
              </a:ext>
            </a:extLst>
          </p:cNvPr>
          <p:cNvSpPr txBox="1">
            <a:spLocks/>
          </p:cNvSpPr>
          <p:nvPr/>
        </p:nvSpPr>
        <p:spPr bwMode="auto">
          <a:xfrm>
            <a:off x="6842973" y="2469403"/>
            <a:ext cx="2228045" cy="1579809"/>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vert="horz" wrap="square" lIns="90488" tIns="44450" rIns="90488" bIns="44450" numCol="1" anchor="t" anchorCtr="0" compatLnSpc="1">
            <a:prstTxWarp prst="textNoShape">
              <a:avLst/>
            </a:prstTxWarp>
          </a:bodyPr>
          <a:lstStyle>
            <a:lvl1pPr marL="342900" indent="-342900" algn="l" rtl="0" eaLnBrk="1" fontAlgn="base" hangingPunct="1">
              <a:spcBef>
                <a:spcPct val="20000"/>
              </a:spcBef>
              <a:spcAft>
                <a:spcPct val="0"/>
              </a:spcAft>
              <a:buClr>
                <a:srgbClr val="FFFF99"/>
              </a:buClr>
              <a:buSzPct val="125000"/>
              <a:buFont typeface="Wingdings" charset="0"/>
              <a:buChar char="§"/>
              <a:defRPr sz="2800" b="1">
                <a:solidFill>
                  <a:schemeClr val="bg1"/>
                </a:solidFill>
                <a:latin typeface="+mn-lt"/>
                <a:ea typeface="ＭＳ Ｐゴシック" charset="0"/>
                <a:cs typeface="ＭＳ Ｐゴシック" charset="0"/>
              </a:defRPr>
            </a:lvl1pPr>
            <a:lvl2pPr marL="742950" indent="-285750" algn="l" rtl="0" eaLnBrk="1" fontAlgn="base" hangingPunct="1">
              <a:spcBef>
                <a:spcPct val="20000"/>
              </a:spcBef>
              <a:spcAft>
                <a:spcPct val="0"/>
              </a:spcAft>
              <a:buClr>
                <a:srgbClr val="FFFF99"/>
              </a:buClr>
              <a:buSzPct val="125000"/>
              <a:buFont typeface="Wingdings" charset="0"/>
              <a:buChar char="§"/>
              <a:defRPr sz="2400" b="1">
                <a:solidFill>
                  <a:schemeClr val="bg1"/>
                </a:solidFill>
                <a:latin typeface="+mn-lt"/>
                <a:ea typeface="ＭＳ Ｐゴシック" charset="0"/>
              </a:defRPr>
            </a:lvl2pPr>
            <a:lvl3pPr marL="1143000" indent="-228600" algn="l" rtl="0" eaLnBrk="1" fontAlgn="base" hangingPunct="1">
              <a:spcBef>
                <a:spcPct val="20000"/>
              </a:spcBef>
              <a:spcAft>
                <a:spcPct val="0"/>
              </a:spcAft>
              <a:buClr>
                <a:srgbClr val="FFFF99"/>
              </a:buClr>
              <a:buSzPct val="125000"/>
              <a:buFont typeface="Wingdings" charset="0"/>
              <a:buChar char="§"/>
              <a:defRPr sz="2000" b="1">
                <a:solidFill>
                  <a:schemeClr val="bg1"/>
                </a:solidFill>
                <a:latin typeface="+mn-lt"/>
                <a:ea typeface="ＭＳ Ｐゴシック" charset="0"/>
              </a:defRPr>
            </a:lvl3pPr>
            <a:lvl4pPr marL="1600200" indent="-228600" algn="l" rtl="0" eaLnBrk="1" fontAlgn="base" hangingPunct="1">
              <a:spcBef>
                <a:spcPct val="20000"/>
              </a:spcBef>
              <a:spcAft>
                <a:spcPct val="0"/>
              </a:spcAft>
              <a:buClr>
                <a:srgbClr val="FFFF99"/>
              </a:buClr>
              <a:buSzPct val="125000"/>
              <a:buFont typeface="Wingdings" charset="0"/>
              <a:buChar char="§"/>
              <a:defRPr b="1">
                <a:solidFill>
                  <a:schemeClr val="bg1"/>
                </a:solidFill>
                <a:latin typeface="+mn-lt"/>
                <a:ea typeface="ＭＳ Ｐゴシック" charset="0"/>
              </a:defRPr>
            </a:lvl4pPr>
            <a:lvl5pPr marL="2057400" indent="-228600" algn="l" rtl="0" eaLnBrk="1" fontAlgn="base" hangingPunct="1">
              <a:spcBef>
                <a:spcPct val="20000"/>
              </a:spcBef>
              <a:spcAft>
                <a:spcPct val="0"/>
              </a:spcAft>
              <a:buClr>
                <a:srgbClr val="FFFF99"/>
              </a:buClr>
              <a:buSzPct val="125000"/>
              <a:buFont typeface="Wingdings" charset="0"/>
              <a:buChar char="§"/>
              <a:defRPr b="1">
                <a:solidFill>
                  <a:schemeClr val="bg1"/>
                </a:solidFill>
                <a:latin typeface="+mn-lt"/>
                <a:ea typeface="ＭＳ Ｐゴシック" charset="0"/>
              </a:defRPr>
            </a:lvl5pPr>
            <a:lvl6pPr marL="2514600" indent="-228600" algn="l" rtl="0" eaLnBrk="1" fontAlgn="base" hangingPunct="1">
              <a:spcBef>
                <a:spcPct val="20000"/>
              </a:spcBef>
              <a:spcAft>
                <a:spcPct val="0"/>
              </a:spcAft>
              <a:buClr>
                <a:srgbClr val="FFFF99"/>
              </a:buClr>
              <a:buSzPct val="125000"/>
              <a:buFont typeface="Wingdings" pitchFamily="2" charset="2"/>
              <a:buChar char="§"/>
              <a:defRPr b="1">
                <a:solidFill>
                  <a:schemeClr val="bg1"/>
                </a:solidFill>
                <a:latin typeface="+mn-lt"/>
              </a:defRPr>
            </a:lvl6pPr>
            <a:lvl7pPr marL="2971800" indent="-228600" algn="l" rtl="0" eaLnBrk="1" fontAlgn="base" hangingPunct="1">
              <a:spcBef>
                <a:spcPct val="20000"/>
              </a:spcBef>
              <a:spcAft>
                <a:spcPct val="0"/>
              </a:spcAft>
              <a:buClr>
                <a:srgbClr val="FFFF99"/>
              </a:buClr>
              <a:buSzPct val="125000"/>
              <a:buFont typeface="Wingdings" pitchFamily="2" charset="2"/>
              <a:buChar char="§"/>
              <a:defRPr b="1">
                <a:solidFill>
                  <a:schemeClr val="bg1"/>
                </a:solidFill>
                <a:latin typeface="+mn-lt"/>
              </a:defRPr>
            </a:lvl7pPr>
            <a:lvl8pPr marL="3429000" indent="-228600" algn="l" rtl="0" eaLnBrk="1" fontAlgn="base" hangingPunct="1">
              <a:spcBef>
                <a:spcPct val="20000"/>
              </a:spcBef>
              <a:spcAft>
                <a:spcPct val="0"/>
              </a:spcAft>
              <a:buClr>
                <a:srgbClr val="FFFF99"/>
              </a:buClr>
              <a:buSzPct val="125000"/>
              <a:buFont typeface="Wingdings" pitchFamily="2" charset="2"/>
              <a:buChar char="§"/>
              <a:defRPr b="1">
                <a:solidFill>
                  <a:schemeClr val="bg1"/>
                </a:solidFill>
                <a:latin typeface="+mn-lt"/>
              </a:defRPr>
            </a:lvl8pPr>
            <a:lvl9pPr marL="3886200" indent="-228600" algn="l" rtl="0" eaLnBrk="1" fontAlgn="base" hangingPunct="1">
              <a:spcBef>
                <a:spcPct val="20000"/>
              </a:spcBef>
              <a:spcAft>
                <a:spcPct val="0"/>
              </a:spcAft>
              <a:buClr>
                <a:srgbClr val="FFFF99"/>
              </a:buClr>
              <a:buSzPct val="125000"/>
              <a:buFont typeface="Wingdings" pitchFamily="2" charset="2"/>
              <a:buChar char="§"/>
              <a:defRPr b="1">
                <a:solidFill>
                  <a:schemeClr val="bg1"/>
                </a:solidFill>
                <a:latin typeface="+mn-lt"/>
              </a:defRPr>
            </a:lvl9pPr>
          </a:lstStyle>
          <a:p>
            <a:pPr marL="0" indent="0" defTabSz="914400">
              <a:buNone/>
            </a:pPr>
            <a:r>
              <a:rPr lang="en-US" sz="1800" b="0" dirty="0"/>
              <a:t>.</a:t>
            </a:r>
            <a:endParaRPr lang="en-US" sz="1800" kern="0" dirty="0"/>
          </a:p>
        </p:txBody>
      </p:sp>
      <p:sp>
        <p:nvSpPr>
          <p:cNvPr id="7" name="TextBox 6">
            <a:extLst>
              <a:ext uri="{FF2B5EF4-FFF2-40B4-BE49-F238E27FC236}">
                <a16:creationId xmlns:a16="http://schemas.microsoft.com/office/drawing/2014/main" id="{48C39885-CBA9-4E6D-8BC1-F61630947605}"/>
              </a:ext>
            </a:extLst>
          </p:cNvPr>
          <p:cNvSpPr txBox="1"/>
          <p:nvPr/>
        </p:nvSpPr>
        <p:spPr>
          <a:xfrm>
            <a:off x="2031641" y="5426361"/>
            <a:ext cx="5050665" cy="215444"/>
          </a:xfrm>
          <a:prstGeom prst="rect">
            <a:avLst/>
          </a:prstGeom>
          <a:noFill/>
        </p:spPr>
        <p:txBody>
          <a:bodyPr wrap="square" rtlCol="0">
            <a:spAutoFit/>
          </a:bodyPr>
          <a:lstStyle/>
          <a:p>
            <a:r>
              <a:rPr lang="en-US" sz="800" i="1" dirty="0"/>
              <a:t>Photographs of Gary City Hall parking lot before and after installation of green infrastructure (rain garden)</a:t>
            </a:r>
          </a:p>
        </p:txBody>
      </p:sp>
      <p:pic>
        <p:nvPicPr>
          <p:cNvPr id="4" name="Picture 3">
            <a:extLst>
              <a:ext uri="{FF2B5EF4-FFF2-40B4-BE49-F238E27FC236}">
                <a16:creationId xmlns:a16="http://schemas.microsoft.com/office/drawing/2014/main" id="{44D135D2-304E-4C28-9A33-DFBAEE2DDC7D}"/>
              </a:ext>
            </a:extLst>
          </p:cNvPr>
          <p:cNvPicPr>
            <a:picLocks noChangeAspect="1"/>
          </p:cNvPicPr>
          <p:nvPr/>
        </p:nvPicPr>
        <p:blipFill>
          <a:blip r:embed="rId2"/>
          <a:stretch>
            <a:fillRect/>
          </a:stretch>
        </p:blipFill>
        <p:spPr>
          <a:xfrm>
            <a:off x="4572000" y="3097114"/>
            <a:ext cx="4043012" cy="22566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317C9BA4-44FD-4235-B20E-2B75391F163A}"/>
              </a:ext>
            </a:extLst>
          </p:cNvPr>
          <p:cNvPicPr>
            <a:picLocks noChangeAspect="1"/>
          </p:cNvPicPr>
          <p:nvPr/>
        </p:nvPicPr>
        <p:blipFill>
          <a:blip r:embed="rId3"/>
          <a:stretch>
            <a:fillRect/>
          </a:stretch>
        </p:blipFill>
        <p:spPr>
          <a:xfrm>
            <a:off x="412212" y="3090930"/>
            <a:ext cx="4034874" cy="22628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6687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681728" y="123212"/>
            <a:ext cx="4325112" cy="3058927"/>
          </a:xfrm>
          <a:prstGeom prst="rect">
            <a:avLst/>
          </a:prstGeom>
          <a:ln w="25400">
            <a:solidFill>
              <a:schemeClr val="tx1"/>
            </a:solidFill>
          </a:ln>
        </p:spPr>
      </p:pic>
      <p:pic>
        <p:nvPicPr>
          <p:cNvPr id="4" name="Picture 3"/>
          <p:cNvPicPr>
            <a:picLocks noChangeAspect="1"/>
          </p:cNvPicPr>
          <p:nvPr/>
        </p:nvPicPr>
        <p:blipFill rotWithShape="1">
          <a:blip r:embed="rId3" cstate="print">
            <a:extLst>
              <a:ext uri="{28A0092B-C50C-407E-A947-70E740481C1C}">
                <a14:useLocalDpi xmlns:a14="http://schemas.microsoft.com/office/drawing/2010/main"/>
              </a:ext>
            </a:extLst>
          </a:blip>
          <a:srcRect t="-108" r="-79"/>
          <a:stretch/>
        </p:blipFill>
        <p:spPr>
          <a:xfrm>
            <a:off x="90994" y="118872"/>
            <a:ext cx="4511500" cy="3063268"/>
          </a:xfrm>
          <a:prstGeom prst="rect">
            <a:avLst/>
          </a:prstGeom>
          <a:ln w="25400">
            <a:solidFill>
              <a:schemeClr val="tx1"/>
            </a:solidFill>
          </a:ln>
        </p:spPr>
      </p:pic>
      <p:pic>
        <p:nvPicPr>
          <p:cNvPr id="5" name="Picture 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0993" y="3182140"/>
            <a:ext cx="4511501" cy="3363578"/>
          </a:xfrm>
          <a:prstGeom prst="rect">
            <a:avLst/>
          </a:prstGeom>
          <a:ln w="25400">
            <a:solidFill>
              <a:schemeClr val="tx1"/>
            </a:solidFill>
          </a:ln>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4681728" y="3182139"/>
            <a:ext cx="4325112" cy="3363579"/>
          </a:xfrm>
          <a:prstGeom prst="rect">
            <a:avLst/>
          </a:prstGeom>
          <a:ln w="25400">
            <a:solidFill>
              <a:schemeClr val="tx1"/>
            </a:solidFill>
          </a:ln>
        </p:spPr>
      </p:pic>
      <p:sp>
        <p:nvSpPr>
          <p:cNvPr id="2" name="TextBox 1">
            <a:extLst>
              <a:ext uri="{FF2B5EF4-FFF2-40B4-BE49-F238E27FC236}">
                <a16:creationId xmlns:a16="http://schemas.microsoft.com/office/drawing/2014/main" id="{3586BBE9-0700-4341-8448-CF5479D666F1}"/>
              </a:ext>
            </a:extLst>
          </p:cNvPr>
          <p:cNvSpPr txBox="1"/>
          <p:nvPr/>
        </p:nvSpPr>
        <p:spPr>
          <a:xfrm>
            <a:off x="7731617" y="6545718"/>
            <a:ext cx="1176925" cy="246221"/>
          </a:xfrm>
          <a:prstGeom prst="rect">
            <a:avLst/>
          </a:prstGeom>
          <a:noFill/>
        </p:spPr>
        <p:txBody>
          <a:bodyPr wrap="none" rtlCol="0">
            <a:spAutoFit/>
          </a:bodyPr>
          <a:lstStyle/>
          <a:p>
            <a:r>
              <a:rPr lang="en-US" sz="1000" dirty="0"/>
              <a:t>All photos: USGS</a:t>
            </a:r>
          </a:p>
        </p:txBody>
      </p:sp>
      <p:sp>
        <p:nvSpPr>
          <p:cNvPr id="8" name="TextBox 7">
            <a:extLst>
              <a:ext uri="{FF2B5EF4-FFF2-40B4-BE49-F238E27FC236}">
                <a16:creationId xmlns:a16="http://schemas.microsoft.com/office/drawing/2014/main" id="{C2CE2929-FC83-4A76-A18D-A328D13C6D6A}"/>
              </a:ext>
            </a:extLst>
          </p:cNvPr>
          <p:cNvSpPr txBox="1"/>
          <p:nvPr/>
        </p:nvSpPr>
        <p:spPr>
          <a:xfrm>
            <a:off x="652208" y="189171"/>
            <a:ext cx="3389069" cy="246221"/>
          </a:xfrm>
          <a:prstGeom prst="rect">
            <a:avLst/>
          </a:prstGeom>
          <a:solidFill>
            <a:schemeClr val="bg1"/>
          </a:solidFill>
          <a:ln>
            <a:solidFill>
              <a:schemeClr val="tx1"/>
            </a:solidFill>
          </a:ln>
        </p:spPr>
        <p:txBody>
          <a:bodyPr wrap="square" rtlCol="0">
            <a:spAutoFit/>
          </a:bodyPr>
          <a:lstStyle/>
          <a:p>
            <a:r>
              <a:rPr lang="en-US" sz="1000" i="1" dirty="0"/>
              <a:t>Vacant lot of former multi-story hotel adjacent to city hall </a:t>
            </a:r>
          </a:p>
        </p:txBody>
      </p:sp>
      <p:sp>
        <p:nvSpPr>
          <p:cNvPr id="9" name="TextBox 8">
            <a:extLst>
              <a:ext uri="{FF2B5EF4-FFF2-40B4-BE49-F238E27FC236}">
                <a16:creationId xmlns:a16="http://schemas.microsoft.com/office/drawing/2014/main" id="{8E41A44C-F32B-4322-854A-9C996F838E5C}"/>
              </a:ext>
            </a:extLst>
          </p:cNvPr>
          <p:cNvSpPr txBox="1"/>
          <p:nvPr/>
        </p:nvSpPr>
        <p:spPr>
          <a:xfrm>
            <a:off x="5120895" y="193402"/>
            <a:ext cx="3446777" cy="246221"/>
          </a:xfrm>
          <a:prstGeom prst="rect">
            <a:avLst/>
          </a:prstGeom>
          <a:solidFill>
            <a:schemeClr val="bg1"/>
          </a:solidFill>
          <a:ln>
            <a:solidFill>
              <a:schemeClr val="tx1"/>
            </a:solidFill>
          </a:ln>
        </p:spPr>
        <p:txBody>
          <a:bodyPr wrap="none" rtlCol="0">
            <a:spAutoFit/>
          </a:bodyPr>
          <a:lstStyle/>
          <a:p>
            <a:r>
              <a:rPr lang="en-US" sz="1000" i="1" dirty="0"/>
              <a:t>City hall parking lot prior to construction looking northwest</a:t>
            </a:r>
          </a:p>
        </p:txBody>
      </p:sp>
      <p:sp>
        <p:nvSpPr>
          <p:cNvPr id="10" name="TextBox 9">
            <a:extLst>
              <a:ext uri="{FF2B5EF4-FFF2-40B4-BE49-F238E27FC236}">
                <a16:creationId xmlns:a16="http://schemas.microsoft.com/office/drawing/2014/main" id="{B8D7214E-6B79-4EFC-B52A-E02F55264F8B}"/>
              </a:ext>
            </a:extLst>
          </p:cNvPr>
          <p:cNvSpPr txBox="1"/>
          <p:nvPr/>
        </p:nvSpPr>
        <p:spPr>
          <a:xfrm>
            <a:off x="831940" y="3284736"/>
            <a:ext cx="3134191" cy="246221"/>
          </a:xfrm>
          <a:prstGeom prst="rect">
            <a:avLst/>
          </a:prstGeom>
          <a:solidFill>
            <a:schemeClr val="bg1"/>
          </a:solidFill>
          <a:ln>
            <a:solidFill>
              <a:schemeClr val="tx1"/>
            </a:solidFill>
          </a:ln>
        </p:spPr>
        <p:txBody>
          <a:bodyPr wrap="none" rtlCol="0">
            <a:spAutoFit/>
          </a:bodyPr>
          <a:lstStyle/>
          <a:p>
            <a:r>
              <a:rPr lang="en-US" sz="1000" i="1" dirty="0"/>
              <a:t>City hall parking lot prior to construction looking east</a:t>
            </a:r>
          </a:p>
        </p:txBody>
      </p:sp>
      <p:sp>
        <p:nvSpPr>
          <p:cNvPr id="11" name="TextBox 10">
            <a:extLst>
              <a:ext uri="{FF2B5EF4-FFF2-40B4-BE49-F238E27FC236}">
                <a16:creationId xmlns:a16="http://schemas.microsoft.com/office/drawing/2014/main" id="{42629605-0C27-4811-A97C-D585D2835F5B}"/>
              </a:ext>
            </a:extLst>
          </p:cNvPr>
          <p:cNvSpPr txBox="1"/>
          <p:nvPr/>
        </p:nvSpPr>
        <p:spPr>
          <a:xfrm>
            <a:off x="5277187" y="3280442"/>
            <a:ext cx="3156633" cy="246221"/>
          </a:xfrm>
          <a:prstGeom prst="rect">
            <a:avLst/>
          </a:prstGeom>
          <a:solidFill>
            <a:schemeClr val="bg1"/>
          </a:solidFill>
          <a:ln>
            <a:solidFill>
              <a:schemeClr val="tx1"/>
            </a:solidFill>
          </a:ln>
        </p:spPr>
        <p:txBody>
          <a:bodyPr wrap="none" rtlCol="0">
            <a:spAutoFit/>
          </a:bodyPr>
          <a:lstStyle/>
          <a:p>
            <a:r>
              <a:rPr lang="en-US" sz="1000" i="1" dirty="0"/>
              <a:t>City hall parking lot prior to construction looking west</a:t>
            </a:r>
          </a:p>
        </p:txBody>
      </p:sp>
    </p:spTree>
    <p:extLst>
      <p:ext uri="{BB962C8B-B14F-4D97-AF65-F5344CB8AC3E}">
        <p14:creationId xmlns:p14="http://schemas.microsoft.com/office/powerpoint/2010/main" val="158640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City Hall Monitoring Before Construction</a:t>
            </a:r>
          </a:p>
        </p:txBody>
      </p:sp>
      <p:sp>
        <p:nvSpPr>
          <p:cNvPr id="3" name="Content Placeholder 2"/>
          <p:cNvSpPr>
            <a:spLocks noGrp="1"/>
          </p:cNvSpPr>
          <p:nvPr>
            <p:ph idx="1"/>
          </p:nvPr>
        </p:nvSpPr>
        <p:spPr>
          <a:xfrm>
            <a:off x="381000" y="1371600"/>
            <a:ext cx="4470042" cy="4495800"/>
          </a:xfrm>
        </p:spPr>
        <p:txBody>
          <a:bodyPr/>
          <a:lstStyle/>
          <a:p>
            <a:r>
              <a:rPr lang="en-US" sz="1800" dirty="0"/>
              <a:t>Weather Station, piezometers and soil moisture probes installed in May 2016</a:t>
            </a:r>
          </a:p>
          <a:p>
            <a:r>
              <a:rPr lang="en-US" sz="1800" dirty="0"/>
              <a:t>Flow from three existing parking lot drains monitored from May-August 2016</a:t>
            </a:r>
          </a:p>
          <a:p>
            <a:r>
              <a:rPr lang="en-US" sz="1800" dirty="0"/>
              <a:t>Runoff to nearby storm drains will be compared before and after installation of a rain garden</a:t>
            </a:r>
          </a:p>
          <a:p>
            <a:r>
              <a:rPr lang="en-US" sz="1800" dirty="0"/>
              <a:t>Measured conditions will be compared to runoff predicted from design model results </a:t>
            </a:r>
          </a:p>
        </p:txBody>
      </p:sp>
      <p:pic>
        <p:nvPicPr>
          <p:cNvPr id="4" name="Picture 3">
            <a:extLst>
              <a:ext uri="{FF2B5EF4-FFF2-40B4-BE49-F238E27FC236}">
                <a16:creationId xmlns:a16="http://schemas.microsoft.com/office/drawing/2014/main" id="{5858870B-CBDB-40FE-81F3-C1565F3BBE04}"/>
              </a:ext>
            </a:extLst>
          </p:cNvPr>
          <p:cNvPicPr>
            <a:picLocks noChangeAspect="1"/>
          </p:cNvPicPr>
          <p:nvPr/>
        </p:nvPicPr>
        <p:blipFill>
          <a:blip r:embed="rId2"/>
          <a:stretch>
            <a:fillRect/>
          </a:stretch>
        </p:blipFill>
        <p:spPr>
          <a:xfrm>
            <a:off x="4947299" y="1103290"/>
            <a:ext cx="4038126" cy="5144389"/>
          </a:xfrm>
          <a:prstGeom prst="rect">
            <a:avLst/>
          </a:prstGeom>
          <a:ln w="25400">
            <a:solidFill>
              <a:schemeClr val="tx1"/>
            </a:solidFill>
          </a:ln>
          <a:effectLst>
            <a:outerShdw blurRad="50800" dist="38100" dir="2700000" algn="tl" rotWithShape="0">
              <a:srgbClr val="000000">
                <a:alpha val="43000"/>
              </a:srgbClr>
            </a:outerShdw>
          </a:effectLst>
        </p:spPr>
      </p:pic>
      <p:sp>
        <p:nvSpPr>
          <p:cNvPr id="5" name="TextBox 4">
            <a:extLst>
              <a:ext uri="{FF2B5EF4-FFF2-40B4-BE49-F238E27FC236}">
                <a16:creationId xmlns:a16="http://schemas.microsoft.com/office/drawing/2014/main" id="{2DBA108F-5F52-614E-85AE-6BF0B14824AC}"/>
              </a:ext>
            </a:extLst>
          </p:cNvPr>
          <p:cNvSpPr txBox="1"/>
          <p:nvPr/>
        </p:nvSpPr>
        <p:spPr>
          <a:xfrm>
            <a:off x="6581551" y="6247679"/>
            <a:ext cx="2500131" cy="246221"/>
          </a:xfrm>
          <a:prstGeom prst="rect">
            <a:avLst/>
          </a:prstGeom>
          <a:noFill/>
        </p:spPr>
        <p:txBody>
          <a:bodyPr wrap="square" rtlCol="0">
            <a:spAutoFit/>
          </a:bodyPr>
          <a:lstStyle/>
          <a:p>
            <a:r>
              <a:rPr lang="en-US" sz="1000" dirty="0">
                <a:solidFill>
                  <a:schemeClr val="bg1"/>
                </a:solidFill>
              </a:rPr>
              <a:t>Base credit: Gary, IN. Map </a:t>
            </a:r>
            <a:r>
              <a:rPr lang="en-US" sz="1000" i="1" dirty="0">
                <a:solidFill>
                  <a:schemeClr val="bg1"/>
                </a:solidFill>
              </a:rPr>
              <a:t>Google Earth</a:t>
            </a:r>
            <a:r>
              <a:rPr lang="en-US" sz="1000" dirty="0">
                <a:solidFill>
                  <a:schemeClr val="bg1"/>
                </a:solidFill>
              </a:rPr>
              <a:t>.</a:t>
            </a:r>
          </a:p>
        </p:txBody>
      </p:sp>
    </p:spTree>
    <p:extLst>
      <p:ext uri="{BB962C8B-B14F-4D97-AF65-F5344CB8AC3E}">
        <p14:creationId xmlns:p14="http://schemas.microsoft.com/office/powerpoint/2010/main" val="12406380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13901"/>
            <a:ext cx="8305800" cy="1143000"/>
          </a:xfrm>
        </p:spPr>
        <p:txBody>
          <a:bodyPr/>
          <a:lstStyle/>
          <a:p>
            <a:r>
              <a:rPr lang="en-US" sz="3200" dirty="0"/>
              <a:t>Storm Sewer Monitoring</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332902" y="908974"/>
            <a:ext cx="4543027" cy="2647688"/>
          </a:xfrm>
          <a:prstGeom prst="rect">
            <a:avLst/>
          </a:prstGeom>
          <a:ln w="25400">
            <a:solidFill>
              <a:schemeClr val="tx1"/>
            </a:solidFill>
          </a:ln>
          <a:effectLst>
            <a:outerShdw blurRad="50800" dist="38100" dir="2700000" algn="tl" rotWithShape="0">
              <a:srgbClr val="000000">
                <a:alpha val="43000"/>
              </a:srgbClr>
            </a:outerShdw>
          </a:effectLst>
        </p:spPr>
      </p:pic>
      <p:cxnSp>
        <p:nvCxnSpPr>
          <p:cNvPr id="6" name="Straight Arrow Connector 5"/>
          <p:cNvCxnSpPr/>
          <p:nvPr/>
        </p:nvCxnSpPr>
        <p:spPr bwMode="auto">
          <a:xfrm flipV="1">
            <a:off x="5141984" y="2460546"/>
            <a:ext cx="2672421" cy="26457"/>
          </a:xfrm>
          <a:prstGeom prst="straightConnector1">
            <a:avLst/>
          </a:prstGeom>
          <a:solidFill>
            <a:schemeClr val="accent1"/>
          </a:solidFill>
          <a:ln w="31750" cap="flat" cmpd="sng" algn="ctr">
            <a:solidFill>
              <a:srgbClr val="FF0000"/>
            </a:solidFill>
            <a:prstDash val="solid"/>
            <a:round/>
            <a:headEnd type="none" w="med" len="med"/>
            <a:tailEnd type="triangle" w="lg" len="lg"/>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pic>
        <p:nvPicPr>
          <p:cNvPr id="8" name="Picture 7"/>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20981" y="1105174"/>
            <a:ext cx="3577423" cy="3815918"/>
          </a:xfrm>
          <a:prstGeom prst="rect">
            <a:avLst/>
          </a:prstGeom>
          <a:ln w="25400">
            <a:solidFill>
              <a:schemeClr val="tx1"/>
            </a:solidFill>
          </a:ln>
          <a:effectLst>
            <a:outerShdw blurRad="50800" dist="38100" dir="2700000" algn="tl" rotWithShape="0">
              <a:srgbClr val="000000">
                <a:alpha val="43000"/>
              </a:srgbClr>
            </a:outerShdw>
          </a:effectLst>
        </p:spPr>
      </p:pic>
      <p:pic>
        <p:nvPicPr>
          <p:cNvPr id="9" name="Picture 8" descr="IMG_3513 2.jpg"/>
          <p:cNvPicPr>
            <a:picLocks noChangeAspect="1"/>
          </p:cNvPicPr>
          <p:nvPr/>
        </p:nvPicPr>
        <p:blipFill rotWithShape="1">
          <a:blip r:embed="rId4" cstate="print">
            <a:extLst>
              <a:ext uri="{28A0092B-C50C-407E-A947-70E740481C1C}">
                <a14:useLocalDpi xmlns:a14="http://schemas.microsoft.com/office/drawing/2010/main"/>
              </a:ext>
            </a:extLst>
          </a:blip>
          <a:srcRect r="-692"/>
          <a:stretch/>
        </p:blipFill>
        <p:spPr>
          <a:xfrm>
            <a:off x="196536" y="4253310"/>
            <a:ext cx="2276856" cy="2334768"/>
          </a:xfrm>
          <a:prstGeom prst="rect">
            <a:avLst/>
          </a:prstGeom>
          <a:ln w="25400">
            <a:solidFill>
              <a:srgbClr val="FFFF99"/>
            </a:solidFill>
          </a:ln>
          <a:effectLst>
            <a:outerShdw blurRad="50800" dist="38100" dir="2700000" algn="tl" rotWithShape="0">
              <a:srgbClr val="000000">
                <a:alpha val="43000"/>
              </a:srgbClr>
            </a:outerShdw>
          </a:effectLst>
        </p:spPr>
      </p:pic>
      <p:pic>
        <p:nvPicPr>
          <p:cNvPr id="11" name="Picture 10" descr="Still_from_video.jpg"/>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538728" y="3712464"/>
            <a:ext cx="5257800" cy="2898648"/>
          </a:xfrm>
          <a:prstGeom prst="rect">
            <a:avLst/>
          </a:prstGeom>
          <a:ln w="25400">
            <a:solidFill>
              <a:schemeClr val="tx1"/>
            </a:solidFill>
          </a:ln>
          <a:effectLst>
            <a:outerShdw blurRad="50800" dist="38100" dir="2700000" algn="tl" rotWithShape="0">
              <a:srgbClr val="000000">
                <a:alpha val="43000"/>
              </a:srgbClr>
            </a:outerShdw>
          </a:effectLst>
        </p:spPr>
      </p:pic>
      <p:sp>
        <p:nvSpPr>
          <p:cNvPr id="3" name="TextBox 2">
            <a:extLst>
              <a:ext uri="{FF2B5EF4-FFF2-40B4-BE49-F238E27FC236}">
                <a16:creationId xmlns:a16="http://schemas.microsoft.com/office/drawing/2014/main" id="{709795DD-AAF6-41F2-BDF8-4A815984F59E}"/>
              </a:ext>
            </a:extLst>
          </p:cNvPr>
          <p:cNvSpPr txBox="1"/>
          <p:nvPr/>
        </p:nvSpPr>
        <p:spPr>
          <a:xfrm>
            <a:off x="5412367" y="2182066"/>
            <a:ext cx="1986441" cy="307777"/>
          </a:xfrm>
          <a:prstGeom prst="rect">
            <a:avLst/>
          </a:prstGeom>
          <a:noFill/>
        </p:spPr>
        <p:txBody>
          <a:bodyPr wrap="none" rtlCol="0">
            <a:spAutoFit/>
          </a:bodyPr>
          <a:lstStyle/>
          <a:p>
            <a:r>
              <a:rPr lang="en-US" sz="1400" dirty="0">
                <a:solidFill>
                  <a:srgbClr val="FF0000"/>
                </a:solidFill>
              </a:rPr>
              <a:t>Direction of sewer flow</a:t>
            </a:r>
          </a:p>
        </p:txBody>
      </p:sp>
      <p:sp>
        <p:nvSpPr>
          <p:cNvPr id="10" name="TextBox 9">
            <a:extLst>
              <a:ext uri="{FF2B5EF4-FFF2-40B4-BE49-F238E27FC236}">
                <a16:creationId xmlns:a16="http://schemas.microsoft.com/office/drawing/2014/main" id="{E31A5ABE-C21D-4BF0-A7B6-4C021053F4E8}"/>
              </a:ext>
            </a:extLst>
          </p:cNvPr>
          <p:cNvSpPr txBox="1"/>
          <p:nvPr/>
        </p:nvSpPr>
        <p:spPr>
          <a:xfrm>
            <a:off x="5830933" y="3025639"/>
            <a:ext cx="1258678" cy="261610"/>
          </a:xfrm>
          <a:prstGeom prst="rect">
            <a:avLst/>
          </a:prstGeom>
          <a:noFill/>
        </p:spPr>
        <p:txBody>
          <a:bodyPr wrap="none" rtlCol="0">
            <a:spAutoFit/>
          </a:bodyPr>
          <a:lstStyle/>
          <a:p>
            <a:r>
              <a:rPr lang="en-US" sz="1100" dirty="0">
                <a:solidFill>
                  <a:schemeClr val="bg1"/>
                </a:solidFill>
              </a:rPr>
              <a:t>Monitoring points</a:t>
            </a:r>
          </a:p>
        </p:txBody>
      </p:sp>
      <p:cxnSp>
        <p:nvCxnSpPr>
          <p:cNvPr id="7" name="Straight Connector 6">
            <a:extLst>
              <a:ext uri="{FF2B5EF4-FFF2-40B4-BE49-F238E27FC236}">
                <a16:creationId xmlns:a16="http://schemas.microsoft.com/office/drawing/2014/main" id="{6069E612-E12C-4CFB-8762-AB4DBBE77862}"/>
              </a:ext>
            </a:extLst>
          </p:cNvPr>
          <p:cNvCxnSpPr>
            <a:cxnSpLocks/>
            <a:endCxn id="10" idx="1"/>
          </p:cNvCxnSpPr>
          <p:nvPr/>
        </p:nvCxnSpPr>
        <p:spPr bwMode="auto">
          <a:xfrm>
            <a:off x="5258873" y="2799008"/>
            <a:ext cx="572060" cy="357436"/>
          </a:xfrm>
          <a:prstGeom prst="line">
            <a:avLst/>
          </a:prstGeom>
          <a:ln>
            <a:headEnd type="none" w="med" len="med"/>
            <a:tailEnd type="none" w="med" len="med"/>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accent3"/>
          </a:lnRef>
          <a:fillRef idx="0">
            <a:schemeClr val="accent3"/>
          </a:fillRef>
          <a:effectRef idx="0">
            <a:schemeClr val="accent3"/>
          </a:effectRef>
          <a:fontRef idx="minor">
            <a:schemeClr val="tx1"/>
          </a:fontRef>
        </p:style>
      </p:cxnSp>
      <p:cxnSp>
        <p:nvCxnSpPr>
          <p:cNvPr id="12" name="Straight Connector 11">
            <a:extLst>
              <a:ext uri="{FF2B5EF4-FFF2-40B4-BE49-F238E27FC236}">
                <a16:creationId xmlns:a16="http://schemas.microsoft.com/office/drawing/2014/main" id="{5240B999-2115-45F6-9776-CEAFA5362540}"/>
              </a:ext>
            </a:extLst>
          </p:cNvPr>
          <p:cNvCxnSpPr>
            <a:cxnSpLocks/>
          </p:cNvCxnSpPr>
          <p:nvPr/>
        </p:nvCxnSpPr>
        <p:spPr bwMode="auto">
          <a:xfrm>
            <a:off x="6392723" y="2854817"/>
            <a:ext cx="0" cy="158316"/>
          </a:xfrm>
          <a:prstGeom prst="line">
            <a:avLst/>
          </a:prstGeom>
          <a:ln>
            <a:headEnd type="none" w="med" len="med"/>
            <a:tailEnd type="none" w="med" len="med"/>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accent3"/>
          </a:lnRef>
          <a:fillRef idx="0">
            <a:schemeClr val="accent3"/>
          </a:fillRef>
          <a:effectRef idx="0">
            <a:schemeClr val="accent3"/>
          </a:effectRef>
          <a:fontRef idx="minor">
            <a:schemeClr val="tx1"/>
          </a:fontRef>
        </p:style>
      </p:cxnSp>
      <p:cxnSp>
        <p:nvCxnSpPr>
          <p:cNvPr id="14" name="Straight Connector 13">
            <a:extLst>
              <a:ext uri="{FF2B5EF4-FFF2-40B4-BE49-F238E27FC236}">
                <a16:creationId xmlns:a16="http://schemas.microsoft.com/office/drawing/2014/main" id="{33A77E3E-C880-45DF-BB7E-7C50661CDEF4}"/>
              </a:ext>
            </a:extLst>
          </p:cNvPr>
          <p:cNvCxnSpPr>
            <a:cxnSpLocks/>
          </p:cNvCxnSpPr>
          <p:nvPr/>
        </p:nvCxnSpPr>
        <p:spPr bwMode="auto">
          <a:xfrm flipH="1">
            <a:off x="6881611" y="2799008"/>
            <a:ext cx="281697" cy="251731"/>
          </a:xfrm>
          <a:prstGeom prst="line">
            <a:avLst/>
          </a:prstGeom>
          <a:ln>
            <a:headEnd type="none" w="med" len="med"/>
            <a:tailEnd type="none" w="med" len="med"/>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accent3"/>
          </a:lnRef>
          <a:fillRef idx="0">
            <a:schemeClr val="accent3"/>
          </a:fillRef>
          <a:effectRef idx="0">
            <a:schemeClr val="accent3"/>
          </a:effectRef>
          <a:fontRef idx="minor">
            <a:schemeClr val="tx1"/>
          </a:fontRef>
        </p:style>
      </p:cxnSp>
      <p:cxnSp>
        <p:nvCxnSpPr>
          <p:cNvPr id="16" name="Straight Connector 15">
            <a:extLst>
              <a:ext uri="{FF2B5EF4-FFF2-40B4-BE49-F238E27FC236}">
                <a16:creationId xmlns:a16="http://schemas.microsoft.com/office/drawing/2014/main" id="{2429A431-1CD6-4E60-9D93-AAEA954EE0BE}"/>
              </a:ext>
            </a:extLst>
          </p:cNvPr>
          <p:cNvCxnSpPr>
            <a:cxnSpLocks/>
            <a:endCxn id="10" idx="3"/>
          </p:cNvCxnSpPr>
          <p:nvPr/>
        </p:nvCxnSpPr>
        <p:spPr bwMode="auto">
          <a:xfrm flipH="1">
            <a:off x="7089611" y="2799008"/>
            <a:ext cx="766360" cy="357436"/>
          </a:xfrm>
          <a:prstGeom prst="line">
            <a:avLst/>
          </a:prstGeom>
          <a:ln>
            <a:headEnd type="none" w="med" len="med"/>
            <a:tailEnd type="none" w="med" len="med"/>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accent3"/>
          </a:lnRef>
          <a:fillRef idx="0">
            <a:schemeClr val="accent3"/>
          </a:fillRef>
          <a:effectRef idx="0">
            <a:schemeClr val="accent3"/>
          </a:effectRef>
          <a:fontRef idx="minor">
            <a:schemeClr val="tx1"/>
          </a:fontRef>
        </p:style>
      </p:cxnSp>
      <p:sp>
        <p:nvSpPr>
          <p:cNvPr id="25" name="TextBox 24">
            <a:extLst>
              <a:ext uri="{FF2B5EF4-FFF2-40B4-BE49-F238E27FC236}">
                <a16:creationId xmlns:a16="http://schemas.microsoft.com/office/drawing/2014/main" id="{FA17473B-B8A4-4779-B541-24D35385B389}"/>
              </a:ext>
            </a:extLst>
          </p:cNvPr>
          <p:cNvSpPr txBox="1"/>
          <p:nvPr/>
        </p:nvSpPr>
        <p:spPr>
          <a:xfrm>
            <a:off x="642408" y="1189592"/>
            <a:ext cx="3334567" cy="261610"/>
          </a:xfrm>
          <a:prstGeom prst="rect">
            <a:avLst/>
          </a:prstGeom>
          <a:solidFill>
            <a:schemeClr val="bg1"/>
          </a:solidFill>
          <a:ln>
            <a:solidFill>
              <a:schemeClr val="tx1"/>
            </a:solidFill>
          </a:ln>
        </p:spPr>
        <p:txBody>
          <a:bodyPr wrap="none" rtlCol="0">
            <a:spAutoFit/>
          </a:bodyPr>
          <a:lstStyle/>
          <a:p>
            <a:r>
              <a:rPr lang="en-US" sz="1100" dirty="0"/>
              <a:t>Looking down manhole at effluent monitoring point</a:t>
            </a:r>
          </a:p>
        </p:txBody>
      </p:sp>
      <p:sp>
        <p:nvSpPr>
          <p:cNvPr id="26" name="TextBox 25">
            <a:extLst>
              <a:ext uri="{FF2B5EF4-FFF2-40B4-BE49-F238E27FC236}">
                <a16:creationId xmlns:a16="http://schemas.microsoft.com/office/drawing/2014/main" id="{0BFDA62C-51AA-4E66-97C5-A40EF7BACF69}"/>
              </a:ext>
            </a:extLst>
          </p:cNvPr>
          <p:cNvSpPr txBox="1"/>
          <p:nvPr/>
        </p:nvSpPr>
        <p:spPr>
          <a:xfrm>
            <a:off x="331852" y="4278307"/>
            <a:ext cx="2058577" cy="215444"/>
          </a:xfrm>
          <a:prstGeom prst="rect">
            <a:avLst/>
          </a:prstGeom>
          <a:solidFill>
            <a:schemeClr val="bg1"/>
          </a:solidFill>
          <a:ln>
            <a:solidFill>
              <a:schemeClr val="tx1"/>
            </a:solidFill>
          </a:ln>
        </p:spPr>
        <p:txBody>
          <a:bodyPr wrap="none" rtlCol="0">
            <a:spAutoFit/>
          </a:bodyPr>
          <a:lstStyle/>
          <a:p>
            <a:r>
              <a:rPr lang="en-US" sz="800" dirty="0" err="1"/>
              <a:t>Thel</a:t>
            </a:r>
            <a:r>
              <a:rPr lang="en-US" sz="800" dirty="0"/>
              <a:t>-mar weir at effluent monitoring point</a:t>
            </a:r>
          </a:p>
        </p:txBody>
      </p:sp>
      <p:sp>
        <p:nvSpPr>
          <p:cNvPr id="27" name="TextBox 26">
            <a:extLst>
              <a:ext uri="{FF2B5EF4-FFF2-40B4-BE49-F238E27FC236}">
                <a16:creationId xmlns:a16="http://schemas.microsoft.com/office/drawing/2014/main" id="{0FC31162-FC1D-45E2-BAC4-6BE2C20D890C}"/>
              </a:ext>
            </a:extLst>
          </p:cNvPr>
          <p:cNvSpPr txBox="1"/>
          <p:nvPr/>
        </p:nvSpPr>
        <p:spPr>
          <a:xfrm>
            <a:off x="7731617" y="6605820"/>
            <a:ext cx="1176925" cy="246221"/>
          </a:xfrm>
          <a:prstGeom prst="rect">
            <a:avLst/>
          </a:prstGeom>
          <a:noFill/>
        </p:spPr>
        <p:txBody>
          <a:bodyPr wrap="none" rtlCol="0">
            <a:spAutoFit/>
          </a:bodyPr>
          <a:lstStyle/>
          <a:p>
            <a:r>
              <a:rPr lang="en-US" sz="1000" dirty="0"/>
              <a:t>All photos: USGS</a:t>
            </a:r>
          </a:p>
        </p:txBody>
      </p:sp>
    </p:spTree>
    <p:extLst>
      <p:ext uri="{BB962C8B-B14F-4D97-AF65-F5344CB8AC3E}">
        <p14:creationId xmlns:p14="http://schemas.microsoft.com/office/powerpoint/2010/main" val="2606832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1C8D5-2E3D-1E48-B2FE-A23E08DDAABF}"/>
              </a:ext>
            </a:extLst>
          </p:cNvPr>
          <p:cNvSpPr>
            <a:spLocks noGrp="1"/>
          </p:cNvSpPr>
          <p:nvPr>
            <p:ph type="title"/>
          </p:nvPr>
        </p:nvSpPr>
        <p:spPr/>
        <p:txBody>
          <a:bodyPr/>
          <a:lstStyle/>
          <a:p>
            <a:r>
              <a:rPr lang="en-US" sz="3200" dirty="0"/>
              <a:t>Site Construction</a:t>
            </a:r>
          </a:p>
        </p:txBody>
      </p:sp>
      <p:pic>
        <p:nvPicPr>
          <p:cNvPr id="7" name="Picture 6">
            <a:extLst>
              <a:ext uri="{FF2B5EF4-FFF2-40B4-BE49-F238E27FC236}">
                <a16:creationId xmlns:a16="http://schemas.microsoft.com/office/drawing/2014/main" id="{0A994C72-00C0-1F4F-BAAD-06B0B3A3132B}"/>
              </a:ext>
            </a:extLst>
          </p:cNvPr>
          <p:cNvPicPr>
            <a:picLocks noChangeAspect="1"/>
          </p:cNvPicPr>
          <p:nvPr/>
        </p:nvPicPr>
        <p:blipFill>
          <a:blip r:embed="rId2"/>
          <a:stretch>
            <a:fillRect/>
          </a:stretch>
        </p:blipFill>
        <p:spPr>
          <a:xfrm>
            <a:off x="3266854" y="1465089"/>
            <a:ext cx="5661485" cy="50996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Content Placeholder 2">
            <a:extLst>
              <a:ext uri="{FF2B5EF4-FFF2-40B4-BE49-F238E27FC236}">
                <a16:creationId xmlns:a16="http://schemas.microsoft.com/office/drawing/2014/main" id="{5D8B72FC-03AD-A242-B733-54E0C5CA7DE3}"/>
              </a:ext>
            </a:extLst>
          </p:cNvPr>
          <p:cNvSpPr>
            <a:spLocks noGrp="1"/>
          </p:cNvSpPr>
          <p:nvPr>
            <p:ph idx="1"/>
          </p:nvPr>
        </p:nvSpPr>
        <p:spPr>
          <a:xfrm>
            <a:off x="381000" y="1371600"/>
            <a:ext cx="2750389" cy="4495800"/>
          </a:xfrm>
        </p:spPr>
        <p:txBody>
          <a:bodyPr>
            <a:normAutofit/>
          </a:bodyPr>
          <a:lstStyle/>
          <a:p>
            <a:r>
              <a:rPr lang="en-US" sz="2400" dirty="0"/>
              <a:t>~4,000 ft</a:t>
            </a:r>
            <a:r>
              <a:rPr lang="en-US" sz="2400" baseline="30000" dirty="0"/>
              <a:t>2</a:t>
            </a:r>
            <a:r>
              <a:rPr lang="en-US" sz="2400" dirty="0"/>
              <a:t> rain garden</a:t>
            </a:r>
          </a:p>
          <a:p>
            <a:r>
              <a:rPr lang="en-US" sz="2400" dirty="0"/>
              <a:t>Sub-grade storage basins disconnected from sewer</a:t>
            </a:r>
          </a:p>
          <a:p>
            <a:pPr lvl="1"/>
            <a:r>
              <a:rPr lang="en-US" sz="2000" dirty="0"/>
              <a:t>Below rain garden </a:t>
            </a:r>
          </a:p>
          <a:p>
            <a:pPr lvl="1"/>
            <a:r>
              <a:rPr lang="en-US" sz="2000" dirty="0"/>
              <a:t>Below grassy areas near City Hall</a:t>
            </a:r>
          </a:p>
        </p:txBody>
      </p:sp>
      <p:sp>
        <p:nvSpPr>
          <p:cNvPr id="11" name="Freeform 10">
            <a:extLst>
              <a:ext uri="{FF2B5EF4-FFF2-40B4-BE49-F238E27FC236}">
                <a16:creationId xmlns:a16="http://schemas.microsoft.com/office/drawing/2014/main" id="{36529E6D-999A-E041-88C0-FF35A16D6E7F}"/>
              </a:ext>
            </a:extLst>
          </p:cNvPr>
          <p:cNvSpPr/>
          <p:nvPr/>
        </p:nvSpPr>
        <p:spPr bwMode="auto">
          <a:xfrm>
            <a:off x="5874589" y="3441940"/>
            <a:ext cx="2139351" cy="526211"/>
          </a:xfrm>
          <a:custGeom>
            <a:avLst/>
            <a:gdLst>
              <a:gd name="connsiteX0" fmla="*/ 189781 w 2139351"/>
              <a:gd name="connsiteY0" fmla="*/ 500332 h 526211"/>
              <a:gd name="connsiteX1" fmla="*/ 34505 w 2139351"/>
              <a:gd name="connsiteY1" fmla="*/ 414068 h 526211"/>
              <a:gd name="connsiteX2" fmla="*/ 0 w 2139351"/>
              <a:gd name="connsiteY2" fmla="*/ 267418 h 526211"/>
              <a:gd name="connsiteX3" fmla="*/ 69011 w 2139351"/>
              <a:gd name="connsiteY3" fmla="*/ 94890 h 526211"/>
              <a:gd name="connsiteX4" fmla="*/ 232913 w 2139351"/>
              <a:gd name="connsiteY4" fmla="*/ 8626 h 526211"/>
              <a:gd name="connsiteX5" fmla="*/ 379562 w 2139351"/>
              <a:gd name="connsiteY5" fmla="*/ 0 h 526211"/>
              <a:gd name="connsiteX6" fmla="*/ 560717 w 2139351"/>
              <a:gd name="connsiteY6" fmla="*/ 232913 h 526211"/>
              <a:gd name="connsiteX7" fmla="*/ 1604513 w 2139351"/>
              <a:gd name="connsiteY7" fmla="*/ 215660 h 526211"/>
              <a:gd name="connsiteX8" fmla="*/ 1785668 w 2139351"/>
              <a:gd name="connsiteY8" fmla="*/ 51758 h 526211"/>
              <a:gd name="connsiteX9" fmla="*/ 2096219 w 2139351"/>
              <a:gd name="connsiteY9" fmla="*/ 25879 h 526211"/>
              <a:gd name="connsiteX10" fmla="*/ 2139351 w 2139351"/>
              <a:gd name="connsiteY10" fmla="*/ 215660 h 526211"/>
              <a:gd name="connsiteX11" fmla="*/ 2130724 w 2139351"/>
              <a:gd name="connsiteY11" fmla="*/ 448573 h 526211"/>
              <a:gd name="connsiteX12" fmla="*/ 2027207 w 2139351"/>
              <a:gd name="connsiteY12" fmla="*/ 526211 h 526211"/>
              <a:gd name="connsiteX13" fmla="*/ 1837426 w 2139351"/>
              <a:gd name="connsiteY13" fmla="*/ 526211 h 526211"/>
              <a:gd name="connsiteX14" fmla="*/ 1699403 w 2139351"/>
              <a:gd name="connsiteY14" fmla="*/ 336430 h 526211"/>
              <a:gd name="connsiteX15" fmla="*/ 569343 w 2139351"/>
              <a:gd name="connsiteY15" fmla="*/ 319177 h 526211"/>
              <a:gd name="connsiteX16" fmla="*/ 414068 w 2139351"/>
              <a:gd name="connsiteY16" fmla="*/ 517585 h 526211"/>
              <a:gd name="connsiteX17" fmla="*/ 189781 w 2139351"/>
              <a:gd name="connsiteY17" fmla="*/ 500332 h 526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39351" h="526211">
                <a:moveTo>
                  <a:pt x="189781" y="500332"/>
                </a:moveTo>
                <a:lnTo>
                  <a:pt x="34505" y="414068"/>
                </a:lnTo>
                <a:lnTo>
                  <a:pt x="0" y="267418"/>
                </a:lnTo>
                <a:lnTo>
                  <a:pt x="69011" y="94890"/>
                </a:lnTo>
                <a:lnTo>
                  <a:pt x="232913" y="8626"/>
                </a:lnTo>
                <a:lnTo>
                  <a:pt x="379562" y="0"/>
                </a:lnTo>
                <a:lnTo>
                  <a:pt x="560717" y="232913"/>
                </a:lnTo>
                <a:lnTo>
                  <a:pt x="1604513" y="215660"/>
                </a:lnTo>
                <a:lnTo>
                  <a:pt x="1785668" y="51758"/>
                </a:lnTo>
                <a:lnTo>
                  <a:pt x="2096219" y="25879"/>
                </a:lnTo>
                <a:lnTo>
                  <a:pt x="2139351" y="215660"/>
                </a:lnTo>
                <a:lnTo>
                  <a:pt x="2130724" y="448573"/>
                </a:lnTo>
                <a:lnTo>
                  <a:pt x="2027207" y="526211"/>
                </a:lnTo>
                <a:lnTo>
                  <a:pt x="1837426" y="526211"/>
                </a:lnTo>
                <a:lnTo>
                  <a:pt x="1699403" y="336430"/>
                </a:lnTo>
                <a:lnTo>
                  <a:pt x="569343" y="319177"/>
                </a:lnTo>
                <a:lnTo>
                  <a:pt x="414068" y="517585"/>
                </a:lnTo>
                <a:lnTo>
                  <a:pt x="189781" y="500332"/>
                </a:lnTo>
                <a:close/>
              </a:path>
            </a:pathLst>
          </a:custGeom>
          <a:solidFill>
            <a:schemeClr val="accent6">
              <a:alpha val="20000"/>
            </a:schemeClr>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D95E12DB-FA60-BF4B-B667-A7D5F7DF8162}"/>
              </a:ext>
            </a:extLst>
          </p:cNvPr>
          <p:cNvSpPr/>
          <p:nvPr/>
        </p:nvSpPr>
        <p:spPr bwMode="auto">
          <a:xfrm>
            <a:off x="4986068" y="2812211"/>
            <a:ext cx="724619" cy="77638"/>
          </a:xfrm>
          <a:prstGeom prst="rect">
            <a:avLst/>
          </a:prstGeom>
          <a:solidFill>
            <a:srgbClr val="FF0000">
              <a:alpha val="20000"/>
            </a:srgbClr>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3A9D740-B425-4D46-865F-CF5D8FEE7763}"/>
              </a:ext>
            </a:extLst>
          </p:cNvPr>
          <p:cNvSpPr/>
          <p:nvPr/>
        </p:nvSpPr>
        <p:spPr bwMode="auto">
          <a:xfrm>
            <a:off x="6625087" y="2812211"/>
            <a:ext cx="694425" cy="77638"/>
          </a:xfrm>
          <a:prstGeom prst="rect">
            <a:avLst/>
          </a:prstGeom>
          <a:solidFill>
            <a:srgbClr val="FF0000">
              <a:alpha val="20000"/>
            </a:srgbClr>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3CCA70BA-2F12-8C42-AAC5-70D17D59945A}"/>
              </a:ext>
            </a:extLst>
          </p:cNvPr>
          <p:cNvSpPr/>
          <p:nvPr/>
        </p:nvSpPr>
        <p:spPr bwMode="auto">
          <a:xfrm>
            <a:off x="6021238" y="3666226"/>
            <a:ext cx="1708030" cy="77638"/>
          </a:xfrm>
          <a:prstGeom prst="rect">
            <a:avLst/>
          </a:prstGeom>
          <a:solidFill>
            <a:srgbClr val="FF0000">
              <a:alpha val="20000"/>
            </a:srgbClr>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a:ln>
                <a:noFill/>
              </a:ln>
              <a:solidFill>
                <a:schemeClr val="tx1"/>
              </a:solidFill>
              <a:effectLst/>
              <a:latin typeface="Arial" charset="0"/>
            </a:endParaRPr>
          </a:p>
        </p:txBody>
      </p:sp>
      <p:sp>
        <p:nvSpPr>
          <p:cNvPr id="10" name="TextBox 9">
            <a:extLst>
              <a:ext uri="{FF2B5EF4-FFF2-40B4-BE49-F238E27FC236}">
                <a16:creationId xmlns:a16="http://schemas.microsoft.com/office/drawing/2014/main" id="{FBA7B255-A64A-BE44-B069-9B94CD4D3B1E}"/>
              </a:ext>
            </a:extLst>
          </p:cNvPr>
          <p:cNvSpPr txBox="1"/>
          <p:nvPr/>
        </p:nvSpPr>
        <p:spPr>
          <a:xfrm>
            <a:off x="5613722" y="6582671"/>
            <a:ext cx="3493762" cy="246221"/>
          </a:xfrm>
          <a:prstGeom prst="rect">
            <a:avLst/>
          </a:prstGeom>
          <a:noFill/>
        </p:spPr>
        <p:txBody>
          <a:bodyPr wrap="square" rtlCol="0">
            <a:spAutoFit/>
          </a:bodyPr>
          <a:lstStyle/>
          <a:p>
            <a:r>
              <a:rPr lang="en-US" sz="1000" dirty="0">
                <a:solidFill>
                  <a:schemeClr val="bg1"/>
                </a:solidFill>
              </a:rPr>
              <a:t>Base credit: Brenda Scott-Henry, written </a:t>
            </a:r>
            <a:r>
              <a:rPr lang="en-US" sz="1000" dirty="0" err="1">
                <a:solidFill>
                  <a:schemeClr val="bg1"/>
                </a:solidFill>
              </a:rPr>
              <a:t>commun</a:t>
            </a:r>
            <a:r>
              <a:rPr lang="en-US" sz="1000" dirty="0">
                <a:solidFill>
                  <a:schemeClr val="bg1"/>
                </a:solidFill>
              </a:rPr>
              <a:t>., 2017</a:t>
            </a:r>
          </a:p>
        </p:txBody>
      </p:sp>
    </p:spTree>
    <p:extLst>
      <p:ext uri="{BB962C8B-B14F-4D97-AF65-F5344CB8AC3E}">
        <p14:creationId xmlns:p14="http://schemas.microsoft.com/office/powerpoint/2010/main" val="3120340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alphaModFix amt="67000"/>
            <a:extLst>
              <a:ext uri="{28A0092B-C50C-407E-A947-70E740481C1C}">
                <a14:useLocalDpi xmlns:a14="http://schemas.microsoft.com/office/drawing/2010/main"/>
              </a:ext>
            </a:extLst>
          </a:blip>
          <a:srcRect/>
          <a:stretch/>
        </p:blipFill>
        <p:spPr>
          <a:xfrm>
            <a:off x="4953000" y="152400"/>
            <a:ext cx="4099560" cy="3265136"/>
          </a:xfrm>
          <a:prstGeom prst="rect">
            <a:avLst/>
          </a:prstGeom>
          <a:solidFill>
            <a:schemeClr val="bg1"/>
          </a:solidFill>
          <a:ln w="25400">
            <a:solidFill>
              <a:schemeClr val="tx1"/>
            </a:solidFill>
          </a:ln>
        </p:spPr>
      </p:pic>
      <p:pic>
        <p:nvPicPr>
          <p:cNvPr id="3" name="Picture 2"/>
          <p:cNvPicPr>
            <a:picLocks noChangeAspect="1"/>
          </p:cNvPicPr>
          <p:nvPr/>
        </p:nvPicPr>
        <p:blipFill>
          <a:blip r:embed="rId4"/>
          <a:stretch>
            <a:fillRect/>
          </a:stretch>
        </p:blipFill>
        <p:spPr>
          <a:xfrm>
            <a:off x="152400" y="2590800"/>
            <a:ext cx="8780518" cy="3352800"/>
          </a:xfrm>
          <a:prstGeom prst="rect">
            <a:avLst/>
          </a:prstGeom>
          <a:ln w="25400">
            <a:solidFill>
              <a:schemeClr val="tx1"/>
            </a:solidFill>
          </a:ln>
        </p:spPr>
      </p:pic>
      <p:cxnSp>
        <p:nvCxnSpPr>
          <p:cNvPr id="5" name="Straight Connector 4"/>
          <p:cNvCxnSpPr/>
          <p:nvPr/>
        </p:nvCxnSpPr>
        <p:spPr bwMode="auto">
          <a:xfrm>
            <a:off x="6629400" y="1676400"/>
            <a:ext cx="1905000" cy="0"/>
          </a:xfrm>
          <a:prstGeom prst="line">
            <a:avLst/>
          </a:prstGeom>
          <a:solidFill>
            <a:schemeClr val="accent1"/>
          </a:solidFill>
          <a:ln w="38100" cap="flat" cmpd="sng" algn="ctr">
            <a:solidFill>
              <a:srgbClr val="FF0000"/>
            </a:solidFill>
            <a:prstDash val="solid"/>
            <a:round/>
            <a:headEnd type="none" w="med" len="med"/>
            <a:tailEnd type="none" w="med" len="med"/>
          </a:ln>
          <a:effectLst/>
        </p:spPr>
      </p:cxnSp>
      <p:sp>
        <p:nvSpPr>
          <p:cNvPr id="14" name="Rectangle 3"/>
          <p:cNvSpPr txBox="1">
            <a:spLocks noChangeArrowheads="1"/>
          </p:cNvSpPr>
          <p:nvPr/>
        </p:nvSpPr>
        <p:spPr bwMode="auto">
          <a:xfrm>
            <a:off x="381000" y="1371600"/>
            <a:ext cx="4392984" cy="990600"/>
          </a:xfrm>
          <a:prstGeom prst="rect">
            <a:avLst/>
          </a:prstGeom>
          <a:noFill/>
          <a:ln w="12700">
            <a:noFill/>
            <a:miter lim="800000"/>
            <a:headEnd/>
            <a:tailEnd/>
          </a:ln>
          <a:effectLst/>
        </p:spPr>
        <p:txBody>
          <a:bodyPr lIns="90488" tIns="44450" rIns="90488" bIns="44450"/>
          <a:lstStyle/>
          <a:p>
            <a:pPr eaLnBrk="0" fontAlgn="auto" hangingPunct="0">
              <a:spcBef>
                <a:spcPct val="20000"/>
              </a:spcBef>
              <a:spcAft>
                <a:spcPts val="0"/>
              </a:spcAft>
              <a:buSzPct val="125000"/>
              <a:defRPr/>
            </a:pPr>
            <a:r>
              <a:rPr lang="en-US" sz="1600" b="1" kern="0" dirty="0">
                <a:solidFill>
                  <a:schemeClr val="bg1"/>
                </a:solidFill>
                <a:latin typeface="Arial"/>
              </a:rPr>
              <a:t>Cross-section and plan view of rain garden installed to enhance infiltration and evapotranspiration of stormwater</a:t>
            </a:r>
            <a:endParaRPr lang="en-US" sz="1600" b="1" kern="0" dirty="0">
              <a:latin typeface="Arial"/>
            </a:endParaRPr>
          </a:p>
        </p:txBody>
      </p:sp>
      <p:sp>
        <p:nvSpPr>
          <p:cNvPr id="8" name="Rectangle 2"/>
          <p:cNvSpPr txBox="1">
            <a:spLocks noChangeArrowheads="1"/>
          </p:cNvSpPr>
          <p:nvPr/>
        </p:nvSpPr>
        <p:spPr bwMode="auto">
          <a:xfrm>
            <a:off x="170643" y="152400"/>
            <a:ext cx="8305800" cy="1143000"/>
          </a:xfrm>
          <a:prstGeom prst="rect">
            <a:avLst/>
          </a:prstGeom>
          <a:noFill/>
          <a:ln w="12700">
            <a:noFill/>
            <a:miter lim="800000"/>
            <a:headEnd/>
            <a:tailEnd/>
          </a:ln>
          <a:effectLst/>
        </p:spPr>
        <p:txBody>
          <a:bodyPr lIns="90488" tIns="44450" rIns="90488" bIns="44450" anchor="ctr"/>
          <a:lstStyle/>
          <a:p>
            <a:pPr eaLnBrk="0" fontAlgn="auto" hangingPunct="0">
              <a:spcBef>
                <a:spcPts val="0"/>
              </a:spcBef>
              <a:spcAft>
                <a:spcPts val="0"/>
              </a:spcAft>
              <a:defRPr/>
            </a:pPr>
            <a:r>
              <a:rPr lang="en-US" sz="3200" b="1" kern="0" dirty="0">
                <a:solidFill>
                  <a:srgbClr val="FFFF99"/>
                </a:solidFill>
                <a:latin typeface="Arial"/>
                <a:ea typeface="+mj-ea"/>
                <a:cs typeface="+mj-cs"/>
              </a:rPr>
              <a:t>Green Infrastructure</a:t>
            </a:r>
          </a:p>
        </p:txBody>
      </p:sp>
      <p:sp>
        <p:nvSpPr>
          <p:cNvPr id="4" name="TextBox 3">
            <a:extLst>
              <a:ext uri="{FF2B5EF4-FFF2-40B4-BE49-F238E27FC236}">
                <a16:creationId xmlns:a16="http://schemas.microsoft.com/office/drawing/2014/main" id="{0A410EEB-1BA0-4088-98A8-2D6E922497D7}"/>
              </a:ext>
            </a:extLst>
          </p:cNvPr>
          <p:cNvSpPr txBox="1"/>
          <p:nvPr/>
        </p:nvSpPr>
        <p:spPr>
          <a:xfrm>
            <a:off x="6347433" y="1497568"/>
            <a:ext cx="338554" cy="369332"/>
          </a:xfrm>
          <a:prstGeom prst="rect">
            <a:avLst/>
          </a:prstGeom>
          <a:noFill/>
        </p:spPr>
        <p:txBody>
          <a:bodyPr wrap="none" rtlCol="0">
            <a:spAutoFit/>
          </a:bodyPr>
          <a:lstStyle/>
          <a:p>
            <a:r>
              <a:rPr lang="en-US" dirty="0">
                <a:solidFill>
                  <a:srgbClr val="FF0000"/>
                </a:solidFill>
              </a:rPr>
              <a:t>A</a:t>
            </a:r>
          </a:p>
        </p:txBody>
      </p:sp>
      <p:sp>
        <p:nvSpPr>
          <p:cNvPr id="11" name="TextBox 10">
            <a:extLst>
              <a:ext uri="{FF2B5EF4-FFF2-40B4-BE49-F238E27FC236}">
                <a16:creationId xmlns:a16="http://schemas.microsoft.com/office/drawing/2014/main" id="{D8C7E8C4-E0E8-4CEB-A6C9-AFB84F2290E8}"/>
              </a:ext>
            </a:extLst>
          </p:cNvPr>
          <p:cNvSpPr txBox="1"/>
          <p:nvPr/>
        </p:nvSpPr>
        <p:spPr>
          <a:xfrm>
            <a:off x="1653084" y="2491388"/>
            <a:ext cx="338554" cy="369332"/>
          </a:xfrm>
          <a:prstGeom prst="rect">
            <a:avLst/>
          </a:prstGeom>
          <a:noFill/>
        </p:spPr>
        <p:txBody>
          <a:bodyPr wrap="none" rtlCol="0">
            <a:spAutoFit/>
          </a:bodyPr>
          <a:lstStyle/>
          <a:p>
            <a:r>
              <a:rPr lang="en-US" dirty="0">
                <a:solidFill>
                  <a:srgbClr val="FF0000"/>
                </a:solidFill>
              </a:rPr>
              <a:t>A</a:t>
            </a:r>
          </a:p>
        </p:txBody>
      </p:sp>
      <p:sp>
        <p:nvSpPr>
          <p:cNvPr id="13" name="TextBox 12">
            <a:extLst>
              <a:ext uri="{FF2B5EF4-FFF2-40B4-BE49-F238E27FC236}">
                <a16:creationId xmlns:a16="http://schemas.microsoft.com/office/drawing/2014/main" id="{25836DC2-BC25-444F-BB76-74E4682B5D31}"/>
              </a:ext>
            </a:extLst>
          </p:cNvPr>
          <p:cNvSpPr txBox="1"/>
          <p:nvPr/>
        </p:nvSpPr>
        <p:spPr>
          <a:xfrm>
            <a:off x="8446044" y="1497568"/>
            <a:ext cx="427500" cy="369332"/>
          </a:xfrm>
          <a:prstGeom prst="rect">
            <a:avLst/>
          </a:prstGeom>
          <a:noFill/>
        </p:spPr>
        <p:txBody>
          <a:bodyPr wrap="square" rtlCol="0">
            <a:spAutoFit/>
          </a:bodyPr>
          <a:lstStyle/>
          <a:p>
            <a:r>
              <a:rPr lang="en-US" dirty="0">
                <a:solidFill>
                  <a:srgbClr val="FF0000"/>
                </a:solidFill>
              </a:rPr>
              <a:t>A’</a:t>
            </a:r>
          </a:p>
        </p:txBody>
      </p:sp>
      <p:sp>
        <p:nvSpPr>
          <p:cNvPr id="15" name="TextBox 14">
            <a:extLst>
              <a:ext uri="{FF2B5EF4-FFF2-40B4-BE49-F238E27FC236}">
                <a16:creationId xmlns:a16="http://schemas.microsoft.com/office/drawing/2014/main" id="{74C73F62-4F44-4693-A8B4-E43D27D3E22C}"/>
              </a:ext>
            </a:extLst>
          </p:cNvPr>
          <p:cNvSpPr txBox="1"/>
          <p:nvPr/>
        </p:nvSpPr>
        <p:spPr>
          <a:xfrm>
            <a:off x="7368150" y="2491388"/>
            <a:ext cx="427500" cy="369332"/>
          </a:xfrm>
          <a:prstGeom prst="rect">
            <a:avLst/>
          </a:prstGeom>
          <a:noFill/>
        </p:spPr>
        <p:txBody>
          <a:bodyPr wrap="square" rtlCol="0">
            <a:spAutoFit/>
          </a:bodyPr>
          <a:lstStyle/>
          <a:p>
            <a:r>
              <a:rPr lang="en-US" dirty="0">
                <a:solidFill>
                  <a:srgbClr val="FF0000"/>
                </a:solidFill>
              </a:rPr>
              <a:t>A’</a:t>
            </a:r>
          </a:p>
        </p:txBody>
      </p:sp>
      <p:sp>
        <p:nvSpPr>
          <p:cNvPr id="16" name="TextBox 15">
            <a:extLst>
              <a:ext uri="{FF2B5EF4-FFF2-40B4-BE49-F238E27FC236}">
                <a16:creationId xmlns:a16="http://schemas.microsoft.com/office/drawing/2014/main" id="{A7AB11CE-C520-4241-921D-821C87A0FD50}"/>
              </a:ext>
            </a:extLst>
          </p:cNvPr>
          <p:cNvSpPr txBox="1"/>
          <p:nvPr/>
        </p:nvSpPr>
        <p:spPr>
          <a:xfrm>
            <a:off x="5650238" y="5972537"/>
            <a:ext cx="3493762" cy="246221"/>
          </a:xfrm>
          <a:prstGeom prst="rect">
            <a:avLst/>
          </a:prstGeom>
          <a:noFill/>
        </p:spPr>
        <p:txBody>
          <a:bodyPr wrap="square" rtlCol="0">
            <a:spAutoFit/>
          </a:bodyPr>
          <a:lstStyle/>
          <a:p>
            <a:r>
              <a:rPr lang="en-US" sz="1000" dirty="0">
                <a:solidFill>
                  <a:schemeClr val="bg1"/>
                </a:solidFill>
              </a:rPr>
              <a:t>Base credit: Brenda Scott-Henry, written </a:t>
            </a:r>
            <a:r>
              <a:rPr lang="en-US" sz="1000" dirty="0" err="1">
                <a:solidFill>
                  <a:schemeClr val="bg1"/>
                </a:solidFill>
              </a:rPr>
              <a:t>commun</a:t>
            </a:r>
            <a:r>
              <a:rPr lang="en-US" sz="1000" dirty="0">
                <a:solidFill>
                  <a:schemeClr val="bg1"/>
                </a:solidFill>
              </a:rPr>
              <a:t>., 2017</a:t>
            </a:r>
          </a:p>
        </p:txBody>
      </p:sp>
    </p:spTree>
    <p:extLst>
      <p:ext uri="{BB962C8B-B14F-4D97-AF65-F5344CB8AC3E}">
        <p14:creationId xmlns:p14="http://schemas.microsoft.com/office/powerpoint/2010/main" val="2056726682"/>
      </p:ext>
    </p:extLst>
  </p:cSld>
  <p:clrMapOvr>
    <a:masterClrMapping/>
  </p:clrMapOvr>
</p:sld>
</file>

<file path=ppt/theme/theme1.xml><?xml version="1.0" encoding="utf-8"?>
<a:theme xmlns:a="http://schemas.openxmlformats.org/drawingml/2006/main" name="USGS_green">
  <a:themeElements>
    <a:clrScheme name="Custom 5">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ACD00"/>
      </a:hlink>
      <a:folHlink>
        <a:srgbClr val="CECECE"/>
      </a:folHlink>
    </a:clrScheme>
    <a:fontScheme name="green-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4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4000" b="0" i="0" u="none" strike="noStrike" cap="none" normalizeH="0" baseline="0" smtClean="0">
            <a:ln>
              <a:noFill/>
            </a:ln>
            <a:solidFill>
              <a:schemeClr val="tx1"/>
            </a:solidFill>
            <a:effectLst/>
            <a:latin typeface="Arial" charset="0"/>
          </a:defRPr>
        </a:defPPr>
      </a:lstStyle>
    </a:lnDef>
  </a:objectDefaults>
  <a:extraClrSchemeLst>
    <a:extraClrScheme>
      <a:clrScheme name="green-templat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green-templat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green-templat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green-templat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green-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green-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green-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USGS_green.thmx</Template>
  <TotalTime>3823</TotalTime>
  <Words>783</Words>
  <Application>Microsoft Office PowerPoint</Application>
  <PresentationFormat>On-screen Show (4:3)</PresentationFormat>
  <Paragraphs>106</Paragraphs>
  <Slides>19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Univers 67 Condensed</vt:lpstr>
      <vt:lpstr>Wingdings</vt:lpstr>
      <vt:lpstr>USGS_green</vt:lpstr>
      <vt:lpstr>Assessing Stormwater Reduction using Green Infrastructure: Gary City Hall (Gary, IN)</vt:lpstr>
      <vt:lpstr>PowerPoint Presentation</vt:lpstr>
      <vt:lpstr>Gary City Hall - Gary, Indiana</vt:lpstr>
      <vt:lpstr>Site Overview</vt:lpstr>
      <vt:lpstr>PowerPoint Presentation</vt:lpstr>
      <vt:lpstr>City Hall Monitoring Before Construction</vt:lpstr>
      <vt:lpstr>Storm Sewer Monitoring</vt:lpstr>
      <vt:lpstr>Site Construction</vt:lpstr>
      <vt:lpstr>PowerPoint Presentation</vt:lpstr>
      <vt:lpstr>PowerPoint Presentation</vt:lpstr>
      <vt:lpstr>PowerPoint Presentation</vt:lpstr>
      <vt:lpstr>Post-Construction Monitoring</vt:lpstr>
      <vt:lpstr>Flume installation</vt:lpstr>
      <vt:lpstr>Groundwater Monitoring</vt:lpstr>
      <vt:lpstr>Rainfall-runoff Before and After Construction of Rain Garden</vt:lpstr>
      <vt:lpstr>Discharge to Storm Sewer</vt:lpstr>
      <vt:lpstr>Runoff Coefficients</vt:lpstr>
      <vt:lpstr>Estimated Water Budget</vt:lpstr>
      <vt:lpstr>Estimated Study Timeline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Gary City Hall: Storm Water Reduction Monitoring</dc:title>
  <dc:creator>Lampe, David C.</dc:creator>
  <cp:lastModifiedBy>Selbig, William R</cp:lastModifiedBy>
  <cp:revision>166</cp:revision>
  <dcterms:created xsi:type="dcterms:W3CDTF">2017-02-14T13:34:47Z</dcterms:created>
  <dcterms:modified xsi:type="dcterms:W3CDTF">2019-09-12T13:04:46Z</dcterms:modified>
</cp:coreProperties>
</file>