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68" r:id="rId6"/>
    <p:sldId id="270" r:id="rId7"/>
    <p:sldId id="260" r:id="rId8"/>
    <p:sldId id="271" r:id="rId9"/>
    <p:sldId id="257" r:id="rId10"/>
    <p:sldId id="259" r:id="rId11"/>
    <p:sldId id="264" r:id="rId12"/>
    <p:sldId id="261" r:id="rId13"/>
    <p:sldId id="265" r:id="rId14"/>
    <p:sldId id="266" r:id="rId15"/>
    <p:sldId id="267" r:id="rId16"/>
    <p:sldId id="262" r:id="rId17"/>
    <p:sldId id="263" r:id="rId18"/>
    <p:sldId id="258" r:id="rId19"/>
    <p:sldId id="269"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1DACCD7-ED43-55C2-7F4D-D1BE3B2972BE}" v="987" dt="2026-05-06T16:42:23.677"/>
    <p1510:client id="{B499CD85-1F22-41C4-8EEB-D4C702B03006}" v="2" dt="2026-05-06T18:51:55.719"/>
    <p1510:client id="{BCE93A3F-5BBF-E1AF-FECB-5C71F3F639A1}" v="44" dt="2026-05-06T16:32:43.506"/>
    <p1510:client id="{F26945E1-31D8-2254-5A49-CF240FBC6E39}" v="109" dt="2026-05-06T19:45:41.9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pic>
        <p:nvPicPr>
          <p:cNvPr id="7" name="Picture 6" descr="presentation_cover_temp_16_9.png">
            <a:extLst>
              <a:ext uri="{FF2B5EF4-FFF2-40B4-BE49-F238E27FC236}">
                <a16:creationId xmlns:a16="http://schemas.microsoft.com/office/drawing/2014/main" id="{3309CDFF-7E38-27AD-7FBD-F8D9E6D02A75}"/>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pic>
        <p:nvPicPr>
          <p:cNvPr id="7" name="Picture 6" descr="presentation_2nd_page_temp_16_9.png">
            <a:extLst>
              <a:ext uri="{FF2B5EF4-FFF2-40B4-BE49-F238E27FC236}">
                <a16:creationId xmlns:a16="http://schemas.microsoft.com/office/drawing/2014/main" id="{38056128-F8A3-6A31-5DEF-EFDE61544F23}"/>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5/6/2026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5/6/2026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5/6/2026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5/6/2026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5/6/2026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5/6/2026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5/6/2026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1.usgs.gov/mp/" TargetMode="External"/><Relationship Id="rId2" Type="http://schemas.openxmlformats.org/officeDocument/2006/relationships/hyperlink" Target="https://www.usgs.gov/software/metadata-wizard" TargetMode="External"/><Relationship Id="rId1" Type="http://schemas.openxmlformats.org/officeDocument/2006/relationships/slideLayout" Target="../slideLayouts/slideLayout2.xml"/><Relationship Id="rId4" Type="http://schemas.openxmlformats.org/officeDocument/2006/relationships/hyperlink" Target="https://microsoft.github.io/XmlNotepad/"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www.usgs.gov/media/files/scoville-dataset" TargetMode="External"/><Relationship Id="rId2" Type="http://schemas.openxmlformats.org/officeDocument/2006/relationships/hyperlink" Target="https://www.usgs.gov/media/files/pepper-contest-metadata"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scovillescale.org/chili-pepper-scoville-scale/" TargetMode="Externa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a:t>CSDGM Entity and Attributes </a:t>
            </a:r>
          </a:p>
        </p:txBody>
      </p:sp>
      <p:sp>
        <p:nvSpPr>
          <p:cNvPr id="3" name="Subtitle 2"/>
          <p:cNvSpPr>
            <a:spLocks noGrp="1"/>
          </p:cNvSpPr>
          <p:nvPr>
            <p:ph type="subTitle" idx="1"/>
          </p:nvPr>
        </p:nvSpPr>
        <p:spPr>
          <a:xfrm>
            <a:off x="1524000" y="3602038"/>
            <a:ext cx="9144000" cy="2376008"/>
          </a:xfrm>
        </p:spPr>
        <p:txBody>
          <a:bodyPr vert="horz" lIns="91440" tIns="45720" rIns="91440" bIns="45720" rtlCol="0" anchor="t">
            <a:normAutofit/>
          </a:bodyPr>
          <a:lstStyle/>
          <a:p>
            <a:r>
              <a:rPr lang="en-US" sz="3200"/>
              <a:t>Overview and Tips for Metadata Creation </a:t>
            </a:r>
          </a:p>
          <a:p>
            <a:endParaRPr lang="en-US" dirty="0"/>
          </a:p>
          <a:p>
            <a:r>
              <a:rPr lang="en-US"/>
              <a:t>Community for Data Integration (CDI) Metadata Reviewers Community of Practice</a:t>
            </a:r>
          </a:p>
          <a:p>
            <a:r>
              <a:rPr lang="en-US"/>
              <a:t>2026</a:t>
            </a:r>
          </a:p>
        </p:txBody>
      </p: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2FB792-EB54-7816-2B9D-0516B00AC9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5FFC43-6761-CD35-B063-7EB2AEF19FE2}"/>
              </a:ext>
            </a:extLst>
          </p:cNvPr>
          <p:cNvSpPr>
            <a:spLocks noGrp="1"/>
          </p:cNvSpPr>
          <p:nvPr>
            <p:ph type="title"/>
          </p:nvPr>
        </p:nvSpPr>
        <p:spPr/>
        <p:txBody>
          <a:bodyPr/>
          <a:lstStyle/>
          <a:p>
            <a:r>
              <a:rPr lang="en-US"/>
              <a:t>Attribute Domain Types: Codeset</a:t>
            </a:r>
          </a:p>
        </p:txBody>
      </p:sp>
      <p:sp>
        <p:nvSpPr>
          <p:cNvPr id="3" name="Content Placeholder 2">
            <a:extLst>
              <a:ext uri="{FF2B5EF4-FFF2-40B4-BE49-F238E27FC236}">
                <a16:creationId xmlns:a16="http://schemas.microsoft.com/office/drawing/2014/main" id="{B53C3C59-3750-663E-CBD0-CB2B68097AD6}"/>
              </a:ext>
            </a:extLst>
          </p:cNvPr>
          <p:cNvSpPr>
            <a:spLocks noGrp="1"/>
          </p:cNvSpPr>
          <p:nvPr>
            <p:ph idx="1"/>
          </p:nvPr>
        </p:nvSpPr>
        <p:spPr>
          <a:xfrm>
            <a:off x="838200" y="1825625"/>
            <a:ext cx="6427000" cy="4351338"/>
          </a:xfrm>
        </p:spPr>
        <p:txBody>
          <a:bodyPr vert="horz" lIns="91440" tIns="45720" rIns="91440" bIns="45720" rtlCol="0" anchor="t">
            <a:normAutofit fontScale="85000" lnSpcReduction="20000"/>
          </a:bodyPr>
          <a:lstStyle/>
          <a:p>
            <a:r>
              <a:rPr lang="en-US"/>
              <a:t>Definition:</a:t>
            </a:r>
          </a:p>
          <a:p>
            <a:pPr lvl="1"/>
            <a:r>
              <a:rPr lang="en-US">
                <a:ea typeface="+mn-lt"/>
                <a:cs typeface="+mn-lt"/>
              </a:rPr>
              <a:t>Type of enumerated domain that is published and well-recognized</a:t>
            </a:r>
          </a:p>
          <a:p>
            <a:pPr lvl="1"/>
            <a:endParaRPr lang="en-US"/>
          </a:p>
          <a:p>
            <a:r>
              <a:rPr lang="en-US"/>
              <a:t>Examples: </a:t>
            </a:r>
          </a:p>
          <a:p>
            <a:pPr lvl="1"/>
            <a:r>
              <a:rPr lang="en-US"/>
              <a:t>Zip Code</a:t>
            </a:r>
          </a:p>
          <a:p>
            <a:pPr lvl="1"/>
            <a:r>
              <a:rPr lang="en-US"/>
              <a:t>State Code</a:t>
            </a:r>
          </a:p>
          <a:p>
            <a:pPr lvl="1"/>
            <a:endParaRPr lang="en-US"/>
          </a:p>
          <a:p>
            <a:r>
              <a:rPr lang="en-US"/>
              <a:t>Notes:</a:t>
            </a:r>
          </a:p>
          <a:p>
            <a:pPr lvl="1"/>
            <a:r>
              <a:rPr lang="en-US"/>
              <a:t>Citation or URL to published codeset must be provided</a:t>
            </a:r>
          </a:p>
          <a:p>
            <a:pPr lvl="1"/>
            <a:r>
              <a:rPr lang="en-US"/>
              <a:t>Authors may choose to fully document a codeset in their metadata using enumerated domain. For example, only a portion of a codeset is used or an obscure codeset (e.g., Scoville_Heat_Level).</a:t>
            </a:r>
          </a:p>
          <a:p>
            <a:endParaRPr lang="en-US"/>
          </a:p>
        </p:txBody>
      </p:sp>
      <p:pic>
        <p:nvPicPr>
          <p:cNvPr id="5" name="Picture 4">
            <a:extLst>
              <a:ext uri="{FF2B5EF4-FFF2-40B4-BE49-F238E27FC236}">
                <a16:creationId xmlns:a16="http://schemas.microsoft.com/office/drawing/2014/main" id="{C1520656-5271-8819-9BAF-8D85C6D13E9E}"/>
              </a:ext>
            </a:extLst>
          </p:cNvPr>
          <p:cNvPicPr>
            <a:picLocks noChangeAspect="1"/>
          </p:cNvPicPr>
          <p:nvPr/>
        </p:nvPicPr>
        <p:blipFill>
          <a:blip r:embed="rId2"/>
          <a:stretch>
            <a:fillRect/>
          </a:stretch>
        </p:blipFill>
        <p:spPr>
          <a:xfrm>
            <a:off x="7412263" y="2234065"/>
            <a:ext cx="4579258" cy="2380797"/>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21851804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943135-8CFB-7185-A585-F20A80211E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D9BC30-7191-B2A1-81A2-54EEE9C729B4}"/>
              </a:ext>
            </a:extLst>
          </p:cNvPr>
          <p:cNvSpPr>
            <a:spLocks noGrp="1"/>
          </p:cNvSpPr>
          <p:nvPr>
            <p:ph type="title"/>
          </p:nvPr>
        </p:nvSpPr>
        <p:spPr/>
        <p:txBody>
          <a:bodyPr/>
          <a:lstStyle/>
          <a:p>
            <a:r>
              <a:rPr lang="en-US"/>
              <a:t>Attribute Domain Types: Range</a:t>
            </a:r>
          </a:p>
        </p:txBody>
      </p:sp>
      <p:sp>
        <p:nvSpPr>
          <p:cNvPr id="3" name="Content Placeholder 2">
            <a:extLst>
              <a:ext uri="{FF2B5EF4-FFF2-40B4-BE49-F238E27FC236}">
                <a16:creationId xmlns:a16="http://schemas.microsoft.com/office/drawing/2014/main" id="{E09406E2-136E-846E-77A0-676886B0B972}"/>
              </a:ext>
            </a:extLst>
          </p:cNvPr>
          <p:cNvSpPr>
            <a:spLocks noGrp="1"/>
          </p:cNvSpPr>
          <p:nvPr>
            <p:ph idx="1"/>
          </p:nvPr>
        </p:nvSpPr>
        <p:spPr>
          <a:xfrm>
            <a:off x="838200" y="1825625"/>
            <a:ext cx="7617854" cy="4351338"/>
          </a:xfrm>
        </p:spPr>
        <p:txBody>
          <a:bodyPr vert="horz" lIns="91440" tIns="45720" rIns="91440" bIns="45720" rtlCol="0" anchor="t">
            <a:normAutofit fontScale="62500" lnSpcReduction="20000"/>
          </a:bodyPr>
          <a:lstStyle/>
          <a:p>
            <a:r>
              <a:rPr lang="en-US"/>
              <a:t>Definition:</a:t>
            </a:r>
          </a:p>
          <a:p>
            <a:pPr lvl="1"/>
            <a:r>
              <a:rPr lang="en-US">
                <a:ea typeface="+mn-lt"/>
                <a:cs typeface="+mn-lt"/>
              </a:rPr>
              <a:t>The minimum and maximum values of a continuum of valid values.</a:t>
            </a:r>
          </a:p>
          <a:p>
            <a:r>
              <a:rPr lang="en-US"/>
              <a:t>Examples: </a:t>
            </a:r>
          </a:p>
          <a:p>
            <a:pPr lvl="1"/>
            <a:r>
              <a:rPr lang="en-US"/>
              <a:t>Dates</a:t>
            </a:r>
          </a:p>
          <a:p>
            <a:pPr lvl="1"/>
            <a:r>
              <a:rPr lang="en-US"/>
              <a:t>Measurements (e.g., length, weight, concentration)</a:t>
            </a:r>
          </a:p>
          <a:p>
            <a:pPr lvl="1"/>
            <a:r>
              <a:rPr lang="en-US"/>
              <a:t>Lat/Lon</a:t>
            </a:r>
          </a:p>
          <a:p>
            <a:pPr lvl="1"/>
            <a:endParaRPr lang="en-US"/>
          </a:p>
          <a:p>
            <a:r>
              <a:rPr lang="en-US"/>
              <a:t>Notes:</a:t>
            </a:r>
          </a:p>
          <a:p>
            <a:pPr lvl="1"/>
            <a:r>
              <a:rPr lang="en-US"/>
              <a:t>Often a numeric array</a:t>
            </a:r>
          </a:p>
          <a:p>
            <a:pPr lvl="1"/>
            <a:r>
              <a:rPr lang="en-US"/>
              <a:t>Acceptable null values (e.g., NA) can be defined as an enumerated or unrepresentable value within a range attibute</a:t>
            </a:r>
          </a:p>
          <a:p>
            <a:pPr lvl="1"/>
            <a:r>
              <a:rPr lang="en-US"/>
              <a:t>Units need to be defined</a:t>
            </a:r>
          </a:p>
          <a:p>
            <a:pPr lvl="1"/>
            <a:r>
              <a:rPr lang="en-US"/>
              <a:t>If numeric values represent categorical data, the domain should be defined as 'Enumerated' or 'Codeset' (e.g., transect numbers, censor numbers, serial numbers)</a:t>
            </a:r>
          </a:p>
          <a:p>
            <a:pPr lvl="1"/>
            <a:r>
              <a:rPr lang="en-US"/>
              <a:t>Attribute measurement resolution should be provided (e.g., define number of significant figures). This can be documented in a separate column if it varies from observation to observation. (e.g., This is how NWIS documents significant figures.)</a:t>
            </a:r>
          </a:p>
          <a:p>
            <a:endParaRPr lang="en-US"/>
          </a:p>
        </p:txBody>
      </p:sp>
      <p:pic>
        <p:nvPicPr>
          <p:cNvPr id="4" name="Picture 3">
            <a:extLst>
              <a:ext uri="{FF2B5EF4-FFF2-40B4-BE49-F238E27FC236}">
                <a16:creationId xmlns:a16="http://schemas.microsoft.com/office/drawing/2014/main" id="{8EE26BE3-4CED-E99D-266E-C077F0DEF86C}"/>
              </a:ext>
            </a:extLst>
          </p:cNvPr>
          <p:cNvPicPr>
            <a:picLocks noChangeAspect="1"/>
          </p:cNvPicPr>
          <p:nvPr/>
        </p:nvPicPr>
        <p:blipFill>
          <a:blip r:embed="rId2"/>
          <a:stretch>
            <a:fillRect/>
          </a:stretch>
        </p:blipFill>
        <p:spPr>
          <a:xfrm>
            <a:off x="7649935" y="1828800"/>
            <a:ext cx="4339772" cy="2048329"/>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33398798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F84B05-6C4D-7B1F-BDFA-2C6F362719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2D0FB9-36D2-A775-D15C-2716EB08F603}"/>
              </a:ext>
            </a:extLst>
          </p:cNvPr>
          <p:cNvSpPr>
            <a:spLocks noGrp="1"/>
          </p:cNvSpPr>
          <p:nvPr>
            <p:ph type="title"/>
          </p:nvPr>
        </p:nvSpPr>
        <p:spPr/>
        <p:txBody>
          <a:bodyPr/>
          <a:lstStyle/>
          <a:p>
            <a:r>
              <a:rPr lang="en-US"/>
              <a:t>Attribute Domain Types: Unrepresentable</a:t>
            </a:r>
          </a:p>
        </p:txBody>
      </p:sp>
      <p:sp>
        <p:nvSpPr>
          <p:cNvPr id="3" name="Content Placeholder 2">
            <a:extLst>
              <a:ext uri="{FF2B5EF4-FFF2-40B4-BE49-F238E27FC236}">
                <a16:creationId xmlns:a16="http://schemas.microsoft.com/office/drawing/2014/main" id="{9EE4728F-E00C-F4C2-F6AB-6C94F6B24324}"/>
              </a:ext>
            </a:extLst>
          </p:cNvPr>
          <p:cNvSpPr>
            <a:spLocks noGrp="1"/>
          </p:cNvSpPr>
          <p:nvPr>
            <p:ph idx="1"/>
          </p:nvPr>
        </p:nvSpPr>
        <p:spPr>
          <a:xfrm>
            <a:off x="838200" y="1825625"/>
            <a:ext cx="6659623" cy="4426464"/>
          </a:xfrm>
        </p:spPr>
        <p:txBody>
          <a:bodyPr vert="horz" lIns="91440" tIns="45720" rIns="91440" bIns="45720" rtlCol="0" anchor="t">
            <a:normAutofit fontScale="85000" lnSpcReduction="20000"/>
          </a:bodyPr>
          <a:lstStyle/>
          <a:p>
            <a:r>
              <a:rPr lang="en-US"/>
              <a:t>Definition:</a:t>
            </a:r>
          </a:p>
          <a:p>
            <a:pPr lvl="1"/>
            <a:r>
              <a:rPr lang="en-US">
                <a:ea typeface="+mn-lt"/>
                <a:cs typeface="+mn-lt"/>
              </a:rPr>
              <a:t>Values that do not fit in any other domain categories</a:t>
            </a:r>
          </a:p>
          <a:p>
            <a:r>
              <a:rPr lang="en-US"/>
              <a:t>Examples: </a:t>
            </a:r>
          </a:p>
          <a:p>
            <a:pPr lvl="1"/>
            <a:r>
              <a:rPr lang="en-US"/>
              <a:t>Unique Identifiers</a:t>
            </a:r>
          </a:p>
          <a:p>
            <a:pPr lvl="1"/>
            <a:r>
              <a:rPr lang="en-US"/>
              <a:t>Site Numbers</a:t>
            </a:r>
          </a:p>
          <a:p>
            <a:pPr lvl="1"/>
            <a:r>
              <a:rPr lang="en-US"/>
              <a:t>Names</a:t>
            </a:r>
          </a:p>
          <a:p>
            <a:pPr lvl="1"/>
            <a:r>
              <a:rPr lang="en-US"/>
              <a:t>Notes</a:t>
            </a:r>
          </a:p>
          <a:p>
            <a:pPr lvl="1"/>
            <a:r>
              <a:rPr lang="en-US"/>
              <a:t>Citations</a:t>
            </a:r>
          </a:p>
          <a:p>
            <a:pPr lvl="1"/>
            <a:r>
              <a:rPr lang="en-US"/>
              <a:t>Feature Geometry</a:t>
            </a:r>
          </a:p>
          <a:p>
            <a:r>
              <a:rPr lang="en-US"/>
              <a:t>Notes:</a:t>
            </a:r>
          </a:p>
          <a:p>
            <a:pPr lvl="1"/>
            <a:r>
              <a:rPr lang="en-US"/>
              <a:t>Provide a d</a:t>
            </a:r>
            <a:r>
              <a:rPr lang="en-US">
                <a:ea typeface="+mn-lt"/>
                <a:cs typeface="+mn-lt"/>
              </a:rPr>
              <a:t>escription of the values and reasons why they cannot be represented. </a:t>
            </a:r>
          </a:p>
          <a:p>
            <a:pPr lvl="1"/>
            <a:r>
              <a:rPr lang="en-US"/>
              <a:t>If possible, define the standard format (e.g., usgs-xxxxxxxx) or type of input (e.g., free text)</a:t>
            </a:r>
          </a:p>
        </p:txBody>
      </p:sp>
      <p:pic>
        <p:nvPicPr>
          <p:cNvPr id="4" name="Picture 3">
            <a:extLst>
              <a:ext uri="{FF2B5EF4-FFF2-40B4-BE49-F238E27FC236}">
                <a16:creationId xmlns:a16="http://schemas.microsoft.com/office/drawing/2014/main" id="{C88DA591-0E0B-87ED-B8AE-37951B96120D}"/>
              </a:ext>
            </a:extLst>
          </p:cNvPr>
          <p:cNvPicPr>
            <a:picLocks noChangeAspect="1"/>
          </p:cNvPicPr>
          <p:nvPr/>
        </p:nvPicPr>
        <p:blipFill>
          <a:blip r:embed="rId2"/>
          <a:stretch>
            <a:fillRect/>
          </a:stretch>
        </p:blipFill>
        <p:spPr>
          <a:xfrm>
            <a:off x="8718549" y="1826985"/>
            <a:ext cx="3127829" cy="1734458"/>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5" name="Picture 4">
            <a:extLst>
              <a:ext uri="{FF2B5EF4-FFF2-40B4-BE49-F238E27FC236}">
                <a16:creationId xmlns:a16="http://schemas.microsoft.com/office/drawing/2014/main" id="{D810EB6B-7D3C-9D52-1790-028BE943FA51}"/>
              </a:ext>
            </a:extLst>
          </p:cNvPr>
          <p:cNvPicPr>
            <a:picLocks noChangeAspect="1"/>
          </p:cNvPicPr>
          <p:nvPr/>
        </p:nvPicPr>
        <p:blipFill>
          <a:blip r:embed="rId3"/>
          <a:stretch>
            <a:fillRect/>
          </a:stretch>
        </p:blipFill>
        <p:spPr>
          <a:xfrm>
            <a:off x="7598682" y="3953781"/>
            <a:ext cx="4405993" cy="1925865"/>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21002402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A858F-EE4C-A2D9-0A5A-129D9F95F245}"/>
              </a:ext>
            </a:extLst>
          </p:cNvPr>
          <p:cNvSpPr>
            <a:spLocks noGrp="1"/>
          </p:cNvSpPr>
          <p:nvPr>
            <p:ph type="title"/>
          </p:nvPr>
        </p:nvSpPr>
        <p:spPr/>
        <p:txBody>
          <a:bodyPr/>
          <a:lstStyle/>
          <a:p>
            <a:r>
              <a:rPr lang="en-US"/>
              <a:t>Entity and Attribute Overview Description</a:t>
            </a:r>
          </a:p>
        </p:txBody>
      </p:sp>
      <p:sp>
        <p:nvSpPr>
          <p:cNvPr id="3" name="Content Placeholder 2">
            <a:extLst>
              <a:ext uri="{FF2B5EF4-FFF2-40B4-BE49-F238E27FC236}">
                <a16:creationId xmlns:a16="http://schemas.microsoft.com/office/drawing/2014/main" id="{F71DAA05-8AC7-DCB0-38C4-6E785B7C6A70}"/>
              </a:ext>
            </a:extLst>
          </p:cNvPr>
          <p:cNvSpPr>
            <a:spLocks noGrp="1"/>
          </p:cNvSpPr>
          <p:nvPr>
            <p:ph idx="1"/>
          </p:nvPr>
        </p:nvSpPr>
        <p:spPr>
          <a:xfrm>
            <a:off x="838200" y="1501775"/>
            <a:ext cx="10763250" cy="4989513"/>
          </a:xfrm>
        </p:spPr>
        <p:txBody>
          <a:bodyPr vert="horz" lIns="91440" tIns="45720" rIns="91440" bIns="45720" rtlCol="0" anchor="t">
            <a:normAutofit fontScale="92500" lnSpcReduction="20000"/>
          </a:bodyPr>
          <a:lstStyle/>
          <a:p>
            <a:r>
              <a:rPr lang="en-US">
                <a:ea typeface="+mn-lt"/>
                <a:cs typeface="+mn-lt"/>
              </a:rPr>
              <a:t>Provide an Overview that summarizes and explains the overall content (</a:t>
            </a:r>
            <a:r>
              <a:rPr lang="en-US" i="1">
                <a:ea typeface="+mn-lt"/>
                <a:cs typeface="+mn-lt"/>
              </a:rPr>
              <a:t>e.g., ALL files referenced by their filenames – including which child page or zip file they are in</a:t>
            </a:r>
            <a:r>
              <a:rPr lang="en-US">
                <a:ea typeface="+mn-lt"/>
                <a:cs typeface="+mn-lt"/>
              </a:rPr>
              <a:t>) and structure of the data release (DR) in general terms, file contents, purpose, and any relation or dependency to other files in the DR. Include:</a:t>
            </a:r>
            <a:endParaRPr lang="en-US"/>
          </a:p>
          <a:p>
            <a:pPr lvl="1"/>
            <a:r>
              <a:rPr lang="en-US">
                <a:ea typeface="+mn-lt"/>
                <a:cs typeface="+mn-lt"/>
              </a:rPr>
              <a:t>how many files users should expect to find</a:t>
            </a:r>
          </a:p>
          <a:p>
            <a:pPr lvl="1"/>
            <a:r>
              <a:rPr lang="en-US">
                <a:ea typeface="+mn-lt"/>
                <a:cs typeface="+mn-lt"/>
              </a:rPr>
              <a:t>refer to each file by its file name</a:t>
            </a:r>
          </a:p>
          <a:p>
            <a:pPr lvl="1"/>
            <a:r>
              <a:rPr lang="en-US">
                <a:ea typeface="+mn-lt"/>
                <a:cs typeface="+mn-lt"/>
              </a:rPr>
              <a:t>where (e.g., in a Child item? or in a .zip file?)</a:t>
            </a:r>
            <a:endParaRPr lang="en-US"/>
          </a:p>
          <a:p>
            <a:pPr lvl="1"/>
            <a:r>
              <a:rPr lang="en-US">
                <a:ea typeface="+mn-lt"/>
                <a:cs typeface="+mn-lt"/>
              </a:rPr>
              <a:t>what do the files contain</a:t>
            </a:r>
            <a:endParaRPr lang="en-US"/>
          </a:p>
          <a:p>
            <a:pPr lvl="1"/>
            <a:r>
              <a:rPr lang="en-US">
                <a:ea typeface="+mn-lt"/>
                <a:cs typeface="+mn-lt"/>
              </a:rPr>
              <a:t>how/what the files should be used for (e.g., inputs vs outputs; data vs metadata; calibration/quality control)</a:t>
            </a:r>
            <a:endParaRPr lang="en-US"/>
          </a:p>
          <a:p>
            <a:pPr lvl="1"/>
            <a:r>
              <a:rPr lang="en-US"/>
              <a:t>relation or dependency between files such as join fields, lookup fields, or data dictionary files describing data files.</a:t>
            </a:r>
          </a:p>
          <a:p>
            <a:pPr lvl="1"/>
            <a:r>
              <a:rPr lang="en-US">
                <a:ea typeface="+mn-lt"/>
                <a:cs typeface="+mn-lt"/>
              </a:rPr>
              <a:t>a final sentence or two directing users to see the data_dictionary.csv (or readme.txt) if there is one for more details; and/or see the version_history.txt "for details about changes made in this revised version." (if applicable)</a:t>
            </a:r>
            <a:endParaRPr lang="en-US"/>
          </a:p>
          <a:p>
            <a:pPr lvl="1"/>
            <a:endParaRPr lang="en-US"/>
          </a:p>
          <a:p>
            <a:pPr lvl="1"/>
            <a:endParaRPr lang="en-US"/>
          </a:p>
          <a:p>
            <a:pPr lvl="1"/>
            <a:endParaRPr lang="en-US"/>
          </a:p>
        </p:txBody>
      </p:sp>
    </p:spTree>
    <p:extLst>
      <p:ext uri="{BB962C8B-B14F-4D97-AF65-F5344CB8AC3E}">
        <p14:creationId xmlns:p14="http://schemas.microsoft.com/office/powerpoint/2010/main" val="289415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C5A236-8E81-5324-9763-F601D3A6C967}"/>
              </a:ext>
            </a:extLst>
          </p:cNvPr>
          <p:cNvSpPr>
            <a:spLocks noGrp="1"/>
          </p:cNvSpPr>
          <p:nvPr>
            <p:ph type="title"/>
          </p:nvPr>
        </p:nvSpPr>
        <p:spPr/>
        <p:txBody>
          <a:bodyPr/>
          <a:lstStyle/>
          <a:p>
            <a:r>
              <a:rPr lang="en-US"/>
              <a:t>Entity and Attribute Detail Citation</a:t>
            </a:r>
          </a:p>
        </p:txBody>
      </p:sp>
      <p:sp>
        <p:nvSpPr>
          <p:cNvPr id="3" name="Content Placeholder 2">
            <a:extLst>
              <a:ext uri="{FF2B5EF4-FFF2-40B4-BE49-F238E27FC236}">
                <a16:creationId xmlns:a16="http://schemas.microsoft.com/office/drawing/2014/main" id="{1E6883B0-B0E5-32B7-3531-0B67988BCA85}"/>
              </a:ext>
            </a:extLst>
          </p:cNvPr>
          <p:cNvSpPr>
            <a:spLocks noGrp="1"/>
          </p:cNvSpPr>
          <p:nvPr>
            <p:ph idx="1"/>
          </p:nvPr>
        </p:nvSpPr>
        <p:spPr/>
        <p:txBody>
          <a:bodyPr vert="horz" lIns="91440" tIns="45720" rIns="91440" bIns="45720" rtlCol="0" anchor="t">
            <a:normAutofit/>
          </a:bodyPr>
          <a:lstStyle/>
          <a:p>
            <a:r>
              <a:rPr lang="en-US"/>
              <a:t>This is a required field if the E&amp;A overview description field has been populated</a:t>
            </a:r>
          </a:p>
          <a:p>
            <a:r>
              <a:rPr lang="en-US"/>
              <a:t>Options for completing this field include:</a:t>
            </a:r>
          </a:p>
          <a:p>
            <a:pPr lvl="1"/>
            <a:r>
              <a:rPr lang="en-US"/>
              <a:t>Note to "see Detailed Entity &amp; Attribute section for full description"</a:t>
            </a:r>
          </a:p>
          <a:p>
            <a:pPr lvl="1"/>
            <a:r>
              <a:rPr lang="en-US"/>
              <a:t>Citation of external, published data dictionary </a:t>
            </a:r>
          </a:p>
          <a:p>
            <a:pPr lvl="1"/>
            <a:r>
              <a:rPr lang="en-US"/>
              <a:t>Citation of this data release</a:t>
            </a:r>
          </a:p>
          <a:p>
            <a:pPr lvl="1"/>
            <a:r>
              <a:rPr lang="en-US"/>
              <a:t>"Producer defined"</a:t>
            </a:r>
          </a:p>
          <a:p>
            <a:pPr lvl="1"/>
            <a:r>
              <a:rPr lang="en-US"/>
              <a:t>"USGS"</a:t>
            </a:r>
          </a:p>
          <a:p>
            <a:pPr lvl="1"/>
            <a:r>
              <a:rPr lang="en-US"/>
              <a:t>N/A</a:t>
            </a:r>
          </a:p>
          <a:p>
            <a:endParaRPr lang="en-US"/>
          </a:p>
        </p:txBody>
      </p:sp>
    </p:spTree>
    <p:extLst>
      <p:ext uri="{BB962C8B-B14F-4D97-AF65-F5344CB8AC3E}">
        <p14:creationId xmlns:p14="http://schemas.microsoft.com/office/powerpoint/2010/main" val="29399135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166F23-AA7B-8E67-C52D-79968E577B29}"/>
              </a:ext>
            </a:extLst>
          </p:cNvPr>
          <p:cNvSpPr>
            <a:spLocks noGrp="1"/>
          </p:cNvSpPr>
          <p:nvPr>
            <p:ph type="title"/>
          </p:nvPr>
        </p:nvSpPr>
        <p:spPr/>
        <p:txBody>
          <a:bodyPr/>
          <a:lstStyle/>
          <a:p>
            <a:r>
              <a:rPr lang="en-US"/>
              <a:t>Other tips</a:t>
            </a:r>
          </a:p>
        </p:txBody>
      </p:sp>
      <p:sp>
        <p:nvSpPr>
          <p:cNvPr id="3" name="Content Placeholder 2">
            <a:extLst>
              <a:ext uri="{FF2B5EF4-FFF2-40B4-BE49-F238E27FC236}">
                <a16:creationId xmlns:a16="http://schemas.microsoft.com/office/drawing/2014/main" id="{A7C59FBB-006C-CDFA-F633-8FE1E04CC33C}"/>
              </a:ext>
            </a:extLst>
          </p:cNvPr>
          <p:cNvSpPr>
            <a:spLocks noGrp="1"/>
          </p:cNvSpPr>
          <p:nvPr>
            <p:ph idx="1"/>
          </p:nvPr>
        </p:nvSpPr>
        <p:spPr/>
        <p:txBody>
          <a:bodyPr vert="horz" lIns="91440" tIns="45720" rIns="91440" bIns="45720" rtlCol="0" anchor="t">
            <a:normAutofit/>
          </a:bodyPr>
          <a:lstStyle/>
          <a:p>
            <a:r>
              <a:rPr lang="en-US"/>
              <a:t>Err on the side of being redundant instead of omitting important information</a:t>
            </a:r>
          </a:p>
          <a:p>
            <a:r>
              <a:rPr lang="en-US"/>
              <a:t>If you are exclusively using data dictionaries to describe the data set entities and attributes:</a:t>
            </a:r>
          </a:p>
          <a:p>
            <a:pPr lvl="1"/>
            <a:r>
              <a:rPr lang="en-US"/>
              <a:t>You must provide a comprehensive statement in the Entity and Attribute Overview field</a:t>
            </a:r>
          </a:p>
          <a:p>
            <a:pPr lvl="1"/>
            <a:r>
              <a:rPr lang="en-US"/>
              <a:t>Make sure to fully define each entity</a:t>
            </a:r>
          </a:p>
          <a:p>
            <a:pPr lvl="1"/>
            <a:r>
              <a:rPr lang="en-US"/>
              <a:t>Provide the relationships between the provided data dictionaries and the data set</a:t>
            </a:r>
          </a:p>
        </p:txBody>
      </p:sp>
    </p:spTree>
    <p:extLst>
      <p:ext uri="{BB962C8B-B14F-4D97-AF65-F5344CB8AC3E}">
        <p14:creationId xmlns:p14="http://schemas.microsoft.com/office/powerpoint/2010/main" val="20195374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256B7-6440-2D6E-2A8F-95072548C3B5}"/>
              </a:ext>
            </a:extLst>
          </p:cNvPr>
          <p:cNvSpPr>
            <a:spLocks noGrp="1"/>
          </p:cNvSpPr>
          <p:nvPr>
            <p:ph type="title"/>
          </p:nvPr>
        </p:nvSpPr>
        <p:spPr/>
        <p:txBody>
          <a:bodyPr/>
          <a:lstStyle/>
          <a:p>
            <a:r>
              <a:rPr lang="en-US"/>
              <a:t>Tools and Resources</a:t>
            </a:r>
          </a:p>
        </p:txBody>
      </p:sp>
      <p:sp>
        <p:nvSpPr>
          <p:cNvPr id="3" name="Content Placeholder 2">
            <a:extLst>
              <a:ext uri="{FF2B5EF4-FFF2-40B4-BE49-F238E27FC236}">
                <a16:creationId xmlns:a16="http://schemas.microsoft.com/office/drawing/2014/main" id="{6405A6E9-5063-DDCA-F90B-2BCCA6DBAD43}"/>
              </a:ext>
            </a:extLst>
          </p:cNvPr>
          <p:cNvSpPr>
            <a:spLocks noGrp="1"/>
          </p:cNvSpPr>
          <p:nvPr>
            <p:ph idx="1"/>
          </p:nvPr>
        </p:nvSpPr>
        <p:spPr/>
        <p:txBody>
          <a:bodyPr vert="horz" lIns="91440" tIns="45720" rIns="91440" bIns="45720" rtlCol="0" anchor="t">
            <a:normAutofit/>
          </a:bodyPr>
          <a:lstStyle/>
          <a:p>
            <a:r>
              <a:rPr lang="en-US">
                <a:hlinkClick r:id="rId2"/>
              </a:rPr>
              <a:t>Metadata Wizard</a:t>
            </a:r>
            <a:r>
              <a:rPr lang="en-US"/>
              <a:t> (application to write XML)</a:t>
            </a:r>
          </a:p>
          <a:p>
            <a:r>
              <a:rPr lang="en-US">
                <a:hlinkClick r:id="rId3"/>
              </a:rPr>
              <a:t>Metadata Parser</a:t>
            </a:r>
            <a:r>
              <a:rPr lang="en-US"/>
              <a:t> (to validate XML, also produces FAQ HTML format for metadata for easy viewing for humans)</a:t>
            </a:r>
          </a:p>
          <a:p>
            <a:r>
              <a:rPr lang="en-US">
                <a:hlinkClick r:id="rId4"/>
              </a:rPr>
              <a:t>XML Notepad</a:t>
            </a:r>
            <a:r>
              <a:rPr lang="en-US"/>
              <a:t> (to view and edit XML, slightly more advanced)</a:t>
            </a:r>
          </a:p>
        </p:txBody>
      </p:sp>
    </p:spTree>
    <p:extLst>
      <p:ext uri="{BB962C8B-B14F-4D97-AF65-F5344CB8AC3E}">
        <p14:creationId xmlns:p14="http://schemas.microsoft.com/office/powerpoint/2010/main" val="35799139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54DE79-D89B-6AF7-5F58-E7F519574513}"/>
              </a:ext>
            </a:extLst>
          </p:cNvPr>
          <p:cNvSpPr>
            <a:spLocks noGrp="1"/>
          </p:cNvSpPr>
          <p:nvPr>
            <p:ph type="title"/>
          </p:nvPr>
        </p:nvSpPr>
        <p:spPr/>
        <p:txBody>
          <a:bodyPr/>
          <a:lstStyle/>
          <a:p>
            <a:r>
              <a:rPr lang="en-US"/>
              <a:t>Purpose of Slide Deck</a:t>
            </a:r>
          </a:p>
        </p:txBody>
      </p:sp>
      <p:sp>
        <p:nvSpPr>
          <p:cNvPr id="3" name="Content Placeholder 2">
            <a:extLst>
              <a:ext uri="{FF2B5EF4-FFF2-40B4-BE49-F238E27FC236}">
                <a16:creationId xmlns:a16="http://schemas.microsoft.com/office/drawing/2014/main" id="{8C211E19-8F70-268E-F4CB-D9E257845DE9}"/>
              </a:ext>
            </a:extLst>
          </p:cNvPr>
          <p:cNvSpPr>
            <a:spLocks noGrp="1"/>
          </p:cNvSpPr>
          <p:nvPr>
            <p:ph idx="1"/>
          </p:nvPr>
        </p:nvSpPr>
        <p:spPr/>
        <p:txBody>
          <a:bodyPr vert="horz" lIns="91440" tIns="45720" rIns="91440" bIns="45720" rtlCol="0" anchor="t">
            <a:normAutofit/>
          </a:bodyPr>
          <a:lstStyle/>
          <a:p>
            <a:r>
              <a:rPr lang="en-US"/>
              <a:t>Use while creating metadata in Metadata Wizard or looking at existing metadata record</a:t>
            </a:r>
          </a:p>
          <a:p>
            <a:r>
              <a:rPr lang="en-US"/>
              <a:t>This slide deck will help users understand the types of information to include in each field associated with the Entity and Attribute section of CSDGM</a:t>
            </a:r>
          </a:p>
          <a:p>
            <a:r>
              <a:rPr lang="en-US"/>
              <a:t>An example metadata record is provided (</a:t>
            </a:r>
            <a:r>
              <a:rPr lang="en-US" dirty="0">
                <a:hlinkClick r:id="rId2"/>
              </a:rPr>
              <a:t>Pepper_Contest_Metadata.xml</a:t>
            </a:r>
            <a:r>
              <a:rPr lang="en-US"/>
              <a:t>) for an example dataset (</a:t>
            </a:r>
            <a:r>
              <a:rPr lang="en-US" dirty="0">
                <a:hlinkClick r:id="rId3"/>
              </a:rPr>
              <a:t>ScovilleDataset.csv</a:t>
            </a:r>
            <a:r>
              <a:rPr lang="en-US"/>
              <a:t> &amp; </a:t>
            </a:r>
            <a:r>
              <a:rPr lang="en-US" dirty="0">
                <a:hlinkClick r:id="rId2"/>
              </a:rPr>
              <a:t>Pepper_Contest_Participants.csv</a:t>
            </a:r>
            <a:r>
              <a:rPr lang="en-US"/>
              <a:t>)</a:t>
            </a:r>
          </a:p>
        </p:txBody>
      </p:sp>
    </p:spTree>
    <p:extLst>
      <p:ext uri="{BB962C8B-B14F-4D97-AF65-F5344CB8AC3E}">
        <p14:creationId xmlns:p14="http://schemas.microsoft.com/office/powerpoint/2010/main" val="29058979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EE01DD-552B-7CAA-7E07-0344BC918E95}"/>
              </a:ext>
            </a:extLst>
          </p:cNvPr>
          <p:cNvSpPr>
            <a:spLocks noGrp="1"/>
          </p:cNvSpPr>
          <p:nvPr>
            <p:ph type="title"/>
          </p:nvPr>
        </p:nvSpPr>
        <p:spPr/>
        <p:txBody>
          <a:bodyPr/>
          <a:lstStyle/>
          <a:p>
            <a:r>
              <a:rPr lang="en-US"/>
              <a:t>Entity and Attributes</a:t>
            </a:r>
          </a:p>
        </p:txBody>
      </p:sp>
      <p:sp>
        <p:nvSpPr>
          <p:cNvPr id="3" name="Content Placeholder 2">
            <a:extLst>
              <a:ext uri="{FF2B5EF4-FFF2-40B4-BE49-F238E27FC236}">
                <a16:creationId xmlns:a16="http://schemas.microsoft.com/office/drawing/2014/main" id="{EE865C5D-F7A8-3C96-B7AE-B273B77BEE9D}"/>
              </a:ext>
            </a:extLst>
          </p:cNvPr>
          <p:cNvSpPr>
            <a:spLocks noGrp="1"/>
          </p:cNvSpPr>
          <p:nvPr>
            <p:ph idx="1"/>
          </p:nvPr>
        </p:nvSpPr>
        <p:spPr/>
        <p:txBody>
          <a:bodyPr vert="horz" lIns="91440" tIns="45720" rIns="91440" bIns="45720" rtlCol="0" anchor="t">
            <a:normAutofit/>
          </a:bodyPr>
          <a:lstStyle/>
          <a:p>
            <a:r>
              <a:rPr lang="en-US" sz="2600">
                <a:ea typeface="+mn-lt"/>
                <a:cs typeface="+mn-lt"/>
              </a:rPr>
              <a:t>Definitions:</a:t>
            </a:r>
          </a:p>
          <a:p>
            <a:pPr lvl="1"/>
            <a:r>
              <a:rPr lang="en-US" sz="2200">
                <a:ea typeface="+mn-lt"/>
                <a:cs typeface="+mn-lt"/>
              </a:rPr>
              <a:t>Entity = File</a:t>
            </a:r>
            <a:endParaRPr lang="en-US" sz="2200"/>
          </a:p>
          <a:p>
            <a:pPr lvl="1"/>
            <a:r>
              <a:rPr lang="en-US" sz="2200">
                <a:ea typeface="+mn-lt"/>
                <a:cs typeface="+mn-lt"/>
              </a:rPr>
              <a:t>Attribute = Field (Column headers)</a:t>
            </a:r>
          </a:p>
          <a:p>
            <a:pPr lvl="1"/>
            <a:r>
              <a:rPr lang="en-US" sz="2200">
                <a:ea typeface="+mn-lt"/>
                <a:cs typeface="+mn-lt"/>
              </a:rPr>
              <a:t>Domain = Type of Values</a:t>
            </a:r>
            <a:br>
              <a:rPr lang="en-US" sz="2200">
                <a:ea typeface="+mn-lt"/>
                <a:cs typeface="+mn-lt"/>
              </a:rPr>
            </a:br>
            <a:endParaRPr lang="en-US" sz="2200">
              <a:ea typeface="+mn-lt"/>
              <a:cs typeface="+mn-lt"/>
            </a:endParaRPr>
          </a:p>
          <a:p>
            <a:r>
              <a:rPr lang="en-US">
                <a:ea typeface="+mn-lt"/>
                <a:cs typeface="+mn-lt"/>
              </a:rPr>
              <a:t>The Entity and Attribute section provides details about the information content of the data set, including the entity types </a:t>
            </a:r>
            <a:r>
              <a:rPr lang="en-US" i="1">
                <a:ea typeface="+mn-lt"/>
                <a:cs typeface="+mn-lt"/>
              </a:rPr>
              <a:t>(files),</a:t>
            </a:r>
            <a:r>
              <a:rPr lang="en-US">
                <a:ea typeface="+mn-lt"/>
                <a:cs typeface="+mn-lt"/>
              </a:rPr>
              <a:t> their attributes </a:t>
            </a:r>
            <a:r>
              <a:rPr lang="en-US" i="1">
                <a:ea typeface="+mn-lt"/>
                <a:cs typeface="+mn-lt"/>
              </a:rPr>
              <a:t>(fields),</a:t>
            </a:r>
            <a:r>
              <a:rPr lang="en-US">
                <a:ea typeface="+mn-lt"/>
                <a:cs typeface="+mn-lt"/>
              </a:rPr>
              <a:t> and the domains (</a:t>
            </a:r>
            <a:r>
              <a:rPr lang="en-US" i="1">
                <a:ea typeface="+mn-lt"/>
                <a:cs typeface="+mn-lt"/>
              </a:rPr>
              <a:t>e.g., numeric, text)</a:t>
            </a:r>
            <a:r>
              <a:rPr lang="en-US">
                <a:ea typeface="+mn-lt"/>
                <a:cs typeface="+mn-lt"/>
              </a:rPr>
              <a:t> from which attribute values may be assigned.</a:t>
            </a:r>
            <a:endParaRPr lang="en-US"/>
          </a:p>
          <a:p>
            <a:endParaRPr lang="en-US"/>
          </a:p>
        </p:txBody>
      </p:sp>
    </p:spTree>
    <p:extLst>
      <p:ext uri="{BB962C8B-B14F-4D97-AF65-F5344CB8AC3E}">
        <p14:creationId xmlns:p14="http://schemas.microsoft.com/office/powerpoint/2010/main" val="577505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DBAC39-4C34-FBC4-9D8A-970E4A4868B1}"/>
              </a:ext>
            </a:extLst>
          </p:cNvPr>
          <p:cNvSpPr>
            <a:spLocks noGrp="1"/>
          </p:cNvSpPr>
          <p:nvPr>
            <p:ph type="title"/>
          </p:nvPr>
        </p:nvSpPr>
        <p:spPr/>
        <p:txBody>
          <a:bodyPr/>
          <a:lstStyle/>
          <a:p>
            <a:r>
              <a:rPr lang="en-US"/>
              <a:t>Entity Type Label &amp; Definition</a:t>
            </a:r>
          </a:p>
        </p:txBody>
      </p:sp>
      <p:sp>
        <p:nvSpPr>
          <p:cNvPr id="3" name="Content Placeholder 2">
            <a:extLst>
              <a:ext uri="{FF2B5EF4-FFF2-40B4-BE49-F238E27FC236}">
                <a16:creationId xmlns:a16="http://schemas.microsoft.com/office/drawing/2014/main" id="{B705AF52-30BB-7C10-4084-D55CA3645034}"/>
              </a:ext>
            </a:extLst>
          </p:cNvPr>
          <p:cNvSpPr>
            <a:spLocks noGrp="1"/>
          </p:cNvSpPr>
          <p:nvPr>
            <p:ph idx="1"/>
          </p:nvPr>
        </p:nvSpPr>
        <p:spPr>
          <a:xfrm>
            <a:off x="838200" y="1825625"/>
            <a:ext cx="10645877" cy="4737557"/>
          </a:xfrm>
        </p:spPr>
        <p:txBody>
          <a:bodyPr vert="horz" lIns="91440" tIns="45720" rIns="91440" bIns="45720" rtlCol="0" anchor="t">
            <a:normAutofit fontScale="92500" lnSpcReduction="10000"/>
          </a:bodyPr>
          <a:lstStyle/>
          <a:p>
            <a:r>
              <a:rPr lang="en-US"/>
              <a:t>Each file in the data release should be described with an entity type label and definition</a:t>
            </a:r>
          </a:p>
          <a:p>
            <a:pPr lvl="1"/>
            <a:r>
              <a:rPr lang="en-US"/>
              <a:t>Label should exactly match the filename and extension </a:t>
            </a:r>
          </a:p>
          <a:p>
            <a:pPr lvl="1"/>
            <a:r>
              <a:rPr lang="en-US"/>
              <a:t>Definition should describe the data within the file in addition to the file format </a:t>
            </a:r>
          </a:p>
          <a:p>
            <a:pPr lvl="2"/>
            <a:r>
              <a:rPr lang="en-US" b="1" i="1"/>
              <a:t>Good example: </a:t>
            </a:r>
            <a:r>
              <a:rPr lang="en-US" i="1"/>
              <a:t>"</a:t>
            </a:r>
            <a:r>
              <a:rPr lang="en-US" i="1">
                <a:ea typeface="+mn-lt"/>
                <a:cs typeface="+mn-lt"/>
              </a:rPr>
              <a:t>Comma Separated Value (CSV) file containing the names of people that participated in the 2026 pepper eating contest and the name of the hottest pepper each contestant was able to consume. See ScovilleDataset_update.csv for information about each of the listed peppers."</a:t>
            </a:r>
            <a:endParaRPr lang="en-US" i="1"/>
          </a:p>
          <a:p>
            <a:pPr lvl="2"/>
            <a:r>
              <a:rPr lang="en-US" b="1" i="1"/>
              <a:t>Poor example:</a:t>
            </a:r>
            <a:r>
              <a:rPr lang="en-US" i="1"/>
              <a:t> "CSV file containing data"</a:t>
            </a:r>
            <a:endParaRPr lang="en-US"/>
          </a:p>
          <a:p>
            <a:pPr lvl="1"/>
            <a:r>
              <a:rPr lang="en-US"/>
              <a:t>The definition field can be used to describe abbreviations in file names and other data file naming conventions </a:t>
            </a:r>
          </a:p>
          <a:p>
            <a:pPr lvl="2"/>
            <a:r>
              <a:rPr lang="en-US" i="1"/>
              <a:t>e.g., WYYYYY_IDXX_***.csv where WY is 'Water Year' and 'YYYY' is the water year in which the data was collected, IDXX is the two-digit numerical site identifier and *** is the three-character alphabetical code for the constituent measured e.g., ppt = precipitation, sed = sediment, etc.,</a:t>
            </a:r>
          </a:p>
          <a:p>
            <a:pPr lvl="2"/>
            <a:endParaRPr lang="en-US" i="1"/>
          </a:p>
          <a:p>
            <a:pPr lvl="1"/>
            <a:endParaRPr lang="en-US" i="1"/>
          </a:p>
        </p:txBody>
      </p:sp>
    </p:spTree>
    <p:extLst>
      <p:ext uri="{BB962C8B-B14F-4D97-AF65-F5344CB8AC3E}">
        <p14:creationId xmlns:p14="http://schemas.microsoft.com/office/powerpoint/2010/main" val="40818567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B9D97-3AB4-E8A3-FFDC-F5EB928B89C5}"/>
              </a:ext>
            </a:extLst>
          </p:cNvPr>
          <p:cNvSpPr>
            <a:spLocks noGrp="1"/>
          </p:cNvSpPr>
          <p:nvPr>
            <p:ph type="title"/>
          </p:nvPr>
        </p:nvSpPr>
        <p:spPr/>
        <p:txBody>
          <a:bodyPr/>
          <a:lstStyle/>
          <a:p>
            <a:r>
              <a:rPr lang="en-US"/>
              <a:t>Adding New Entity in Metadata Wizard</a:t>
            </a:r>
          </a:p>
        </p:txBody>
      </p:sp>
      <p:sp>
        <p:nvSpPr>
          <p:cNvPr id="3" name="Content Placeholder 2">
            <a:extLst>
              <a:ext uri="{FF2B5EF4-FFF2-40B4-BE49-F238E27FC236}">
                <a16:creationId xmlns:a16="http://schemas.microsoft.com/office/drawing/2014/main" id="{721C2EC9-8450-F9E6-B842-C02C3A0DB823}"/>
              </a:ext>
            </a:extLst>
          </p:cNvPr>
          <p:cNvSpPr>
            <a:spLocks noGrp="1"/>
          </p:cNvSpPr>
          <p:nvPr>
            <p:ph idx="1"/>
          </p:nvPr>
        </p:nvSpPr>
        <p:spPr>
          <a:xfrm>
            <a:off x="838200" y="1825625"/>
            <a:ext cx="5661765" cy="4351338"/>
          </a:xfrm>
        </p:spPr>
        <p:txBody>
          <a:bodyPr vert="horz" lIns="91440" tIns="45720" rIns="91440" bIns="45720" rtlCol="0" anchor="t">
            <a:normAutofit/>
          </a:bodyPr>
          <a:lstStyle/>
          <a:p>
            <a:r>
              <a:rPr lang="en-US"/>
              <a:t>In the Metadata Wizard</a:t>
            </a:r>
            <a:r>
              <a:rPr lang="en-US">
                <a:ea typeface="+mn-lt"/>
                <a:cs typeface="+mn-lt"/>
              </a:rPr>
              <a:t>, click "Add Detailed" on the Entity and Attribute Tab to add subsequent entities </a:t>
            </a:r>
            <a:endParaRPr lang="en-US"/>
          </a:p>
        </p:txBody>
      </p:sp>
      <p:pic>
        <p:nvPicPr>
          <p:cNvPr id="6" name="Picture 5">
            <a:extLst>
              <a:ext uri="{FF2B5EF4-FFF2-40B4-BE49-F238E27FC236}">
                <a16:creationId xmlns:a16="http://schemas.microsoft.com/office/drawing/2014/main" id="{A3E7E08A-2FDF-4B29-B4F4-79BD2066281F}"/>
              </a:ext>
            </a:extLst>
          </p:cNvPr>
          <p:cNvPicPr>
            <a:picLocks noChangeAspect="1"/>
          </p:cNvPicPr>
          <p:nvPr/>
        </p:nvPicPr>
        <p:blipFill>
          <a:blip r:embed="rId2"/>
          <a:stretch>
            <a:fillRect/>
          </a:stretch>
        </p:blipFill>
        <p:spPr>
          <a:xfrm>
            <a:off x="6785665" y="1439454"/>
            <a:ext cx="5212045" cy="4822372"/>
          </a:xfrm>
          <a:prstGeom prst="rect">
            <a:avLst/>
          </a:prstGeom>
        </p:spPr>
      </p:pic>
      <p:sp>
        <p:nvSpPr>
          <p:cNvPr id="8" name="Oval 7">
            <a:extLst>
              <a:ext uri="{FF2B5EF4-FFF2-40B4-BE49-F238E27FC236}">
                <a16:creationId xmlns:a16="http://schemas.microsoft.com/office/drawing/2014/main" id="{016441FF-448A-CBDA-E21F-6DB20A9F0305}"/>
              </a:ext>
            </a:extLst>
          </p:cNvPr>
          <p:cNvSpPr/>
          <p:nvPr/>
        </p:nvSpPr>
        <p:spPr>
          <a:xfrm>
            <a:off x="8588947" y="5957960"/>
            <a:ext cx="694508" cy="215537"/>
          </a:xfrm>
          <a:prstGeom prst="ellipse">
            <a:avLst/>
          </a:prstGeom>
          <a:no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Tree>
    <p:extLst>
      <p:ext uri="{BB962C8B-B14F-4D97-AF65-F5344CB8AC3E}">
        <p14:creationId xmlns:p14="http://schemas.microsoft.com/office/powerpoint/2010/main" val="35056119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CBE7B-649A-4D9B-3E21-3BE6D3412067}"/>
              </a:ext>
            </a:extLst>
          </p:cNvPr>
          <p:cNvSpPr>
            <a:spLocks noGrp="1"/>
          </p:cNvSpPr>
          <p:nvPr>
            <p:ph type="title"/>
          </p:nvPr>
        </p:nvSpPr>
        <p:spPr/>
        <p:txBody>
          <a:bodyPr/>
          <a:lstStyle/>
          <a:p>
            <a:r>
              <a:rPr lang="en-US"/>
              <a:t>Attribute Definition Tips</a:t>
            </a:r>
          </a:p>
        </p:txBody>
      </p:sp>
      <p:sp>
        <p:nvSpPr>
          <p:cNvPr id="3" name="Content Placeholder 2">
            <a:extLst>
              <a:ext uri="{FF2B5EF4-FFF2-40B4-BE49-F238E27FC236}">
                <a16:creationId xmlns:a16="http://schemas.microsoft.com/office/drawing/2014/main" id="{1515D94C-309F-4CD7-9677-DC6599C1746F}"/>
              </a:ext>
            </a:extLst>
          </p:cNvPr>
          <p:cNvSpPr>
            <a:spLocks noGrp="1"/>
          </p:cNvSpPr>
          <p:nvPr>
            <p:ph idx="1"/>
          </p:nvPr>
        </p:nvSpPr>
        <p:spPr/>
        <p:txBody>
          <a:bodyPr vert="horz" lIns="91440" tIns="45720" rIns="91440" bIns="45720" rtlCol="0" anchor="t">
            <a:normAutofit lnSpcReduction="10000"/>
          </a:bodyPr>
          <a:lstStyle/>
          <a:p>
            <a:r>
              <a:rPr lang="en-US"/>
              <a:t>The list of attributes defined should match the order of attributes in the dataset (</a:t>
            </a:r>
            <a:r>
              <a:rPr lang="en-US" i="1"/>
              <a:t>e.g., order of columns in tabular data</a:t>
            </a:r>
            <a:r>
              <a:rPr lang="en-US"/>
              <a:t>)</a:t>
            </a:r>
          </a:p>
          <a:p>
            <a:r>
              <a:rPr lang="en-US"/>
              <a:t>Types of information to include in the attribute definition:</a:t>
            </a:r>
          </a:p>
          <a:p>
            <a:pPr lvl="1"/>
            <a:r>
              <a:rPr lang="en-US"/>
              <a:t>References to standards followed (</a:t>
            </a:r>
            <a:r>
              <a:rPr lang="en-US" i="1"/>
              <a:t>e.g., ISO 8601, Datum WGS-84, Time Datum</a:t>
            </a:r>
            <a:r>
              <a:rPr lang="en-US"/>
              <a:t>)</a:t>
            </a:r>
          </a:p>
          <a:p>
            <a:pPr lvl="1"/>
            <a:r>
              <a:rPr lang="en-US"/>
              <a:t>Descriptions of anything non-standard, especially values that may be interpreted or converted by different applications (</a:t>
            </a:r>
            <a:r>
              <a:rPr lang="en-US" i="1"/>
              <a:t>e.g., how many significant digits, data contain leading zeros, numbers stored as text, trailing zeros</a:t>
            </a:r>
            <a:r>
              <a:rPr lang="en-US"/>
              <a:t>). </a:t>
            </a:r>
          </a:p>
          <a:p>
            <a:pPr lvl="2"/>
            <a:r>
              <a:rPr lang="en-US"/>
              <a:t>If it applies to the entire data set, you can include this type of information in the logical consistency report or supplemental information</a:t>
            </a:r>
          </a:p>
          <a:p>
            <a:pPr lvl="1"/>
            <a:r>
              <a:rPr lang="en-US"/>
              <a:t>See Pepper_Contest_Metadata.xml for examples of different attribute definitions.</a:t>
            </a:r>
          </a:p>
          <a:p>
            <a:pPr marL="914400" lvl="2" indent="0">
              <a:buNone/>
            </a:pPr>
            <a:endParaRPr lang="en-US"/>
          </a:p>
          <a:p>
            <a:pPr lvl="1"/>
            <a:endParaRPr lang="en-US"/>
          </a:p>
        </p:txBody>
      </p:sp>
    </p:spTree>
    <p:extLst>
      <p:ext uri="{BB962C8B-B14F-4D97-AF65-F5344CB8AC3E}">
        <p14:creationId xmlns:p14="http://schemas.microsoft.com/office/powerpoint/2010/main" val="22005633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BBA3E-6857-5E1C-A365-C11C4A246AB0}"/>
              </a:ext>
            </a:extLst>
          </p:cNvPr>
          <p:cNvSpPr>
            <a:spLocks noGrp="1"/>
          </p:cNvSpPr>
          <p:nvPr>
            <p:ph type="title"/>
          </p:nvPr>
        </p:nvSpPr>
        <p:spPr/>
        <p:txBody>
          <a:bodyPr/>
          <a:lstStyle/>
          <a:p>
            <a:r>
              <a:rPr lang="en-US"/>
              <a:t>Attribute Definition Source</a:t>
            </a:r>
          </a:p>
        </p:txBody>
      </p:sp>
      <p:sp>
        <p:nvSpPr>
          <p:cNvPr id="3" name="Content Placeholder 2">
            <a:extLst>
              <a:ext uri="{FF2B5EF4-FFF2-40B4-BE49-F238E27FC236}">
                <a16:creationId xmlns:a16="http://schemas.microsoft.com/office/drawing/2014/main" id="{E99697D4-9ADB-71AB-D6BD-12F94711D411}"/>
              </a:ext>
            </a:extLst>
          </p:cNvPr>
          <p:cNvSpPr>
            <a:spLocks noGrp="1"/>
          </p:cNvSpPr>
          <p:nvPr>
            <p:ph idx="1"/>
          </p:nvPr>
        </p:nvSpPr>
        <p:spPr>
          <a:xfrm>
            <a:off x="838200" y="1575106"/>
            <a:ext cx="10515600" cy="2921282"/>
          </a:xfrm>
        </p:spPr>
        <p:txBody>
          <a:bodyPr vert="horz" lIns="91440" tIns="45720" rIns="91440" bIns="45720" rtlCol="0" anchor="t">
            <a:normAutofit lnSpcReduction="10000"/>
          </a:bodyPr>
          <a:lstStyle/>
          <a:p>
            <a:r>
              <a:rPr lang="en-US"/>
              <a:t>'Producer Defined' can be used when the author creates the definition.</a:t>
            </a:r>
          </a:p>
          <a:p>
            <a:r>
              <a:rPr lang="en-US"/>
              <a:t>If a definition for the attribute exists from another source, cite the source.</a:t>
            </a:r>
          </a:p>
          <a:p>
            <a:pPr lvl="1"/>
            <a:r>
              <a:rPr lang="en-US"/>
              <a:t>The citation for this source should be available either in cross-references or source information</a:t>
            </a:r>
          </a:p>
          <a:p>
            <a:pPr lvl="1"/>
            <a:r>
              <a:rPr lang="en-US" sz="2200"/>
              <a:t>Example: 'Scoville Scale Defined' is used when the definition was copied directly from </a:t>
            </a:r>
            <a:r>
              <a:rPr lang="en-US" sz="2200">
                <a:ea typeface="+mn-lt"/>
                <a:cs typeface="+mn-lt"/>
                <a:hlinkClick r:id="rId2"/>
              </a:rPr>
              <a:t>https://scovillescale.org/chili-pepper-scoville-scale/</a:t>
            </a:r>
            <a:r>
              <a:rPr lang="en-US" sz="2200">
                <a:ea typeface="+mn-lt"/>
                <a:cs typeface="+mn-lt"/>
              </a:rPr>
              <a:t> </a:t>
            </a:r>
          </a:p>
          <a:p>
            <a:pPr lvl="1"/>
            <a:endParaRPr lang="en-US"/>
          </a:p>
        </p:txBody>
      </p:sp>
      <p:pic>
        <p:nvPicPr>
          <p:cNvPr id="5" name="Picture 4">
            <a:extLst>
              <a:ext uri="{FF2B5EF4-FFF2-40B4-BE49-F238E27FC236}">
                <a16:creationId xmlns:a16="http://schemas.microsoft.com/office/drawing/2014/main" id="{DCDE0400-39BD-F987-640E-F0E31633CDCC}"/>
              </a:ext>
            </a:extLst>
          </p:cNvPr>
          <p:cNvPicPr>
            <a:picLocks noChangeAspect="1"/>
          </p:cNvPicPr>
          <p:nvPr/>
        </p:nvPicPr>
        <p:blipFill>
          <a:blip r:embed="rId3"/>
          <a:srcRect l="5010" t="6061" r="7415"/>
          <a:stretch>
            <a:fillRect/>
          </a:stretch>
        </p:blipFill>
        <p:spPr>
          <a:xfrm>
            <a:off x="135851" y="4664634"/>
            <a:ext cx="3958007" cy="1972408"/>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7" name="Picture 6">
            <a:extLst>
              <a:ext uri="{FF2B5EF4-FFF2-40B4-BE49-F238E27FC236}">
                <a16:creationId xmlns:a16="http://schemas.microsoft.com/office/drawing/2014/main" id="{F5A6232A-F74B-4C37-8736-0FF6A391F318}"/>
              </a:ext>
            </a:extLst>
          </p:cNvPr>
          <p:cNvPicPr>
            <a:picLocks noChangeAspect="1"/>
          </p:cNvPicPr>
          <p:nvPr/>
        </p:nvPicPr>
        <p:blipFill>
          <a:blip r:embed="rId4"/>
          <a:srcRect l="5204" t="8594" r="-405" b="-781"/>
          <a:stretch>
            <a:fillRect/>
          </a:stretch>
        </p:blipFill>
        <p:spPr>
          <a:xfrm>
            <a:off x="4237702" y="4663040"/>
            <a:ext cx="4300551" cy="197615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4" name="Picture 3">
            <a:extLst>
              <a:ext uri="{FF2B5EF4-FFF2-40B4-BE49-F238E27FC236}">
                <a16:creationId xmlns:a16="http://schemas.microsoft.com/office/drawing/2014/main" id="{92E58850-5C5F-C6B4-955C-F2A1E6E2CDE3}"/>
              </a:ext>
            </a:extLst>
          </p:cNvPr>
          <p:cNvPicPr>
            <a:picLocks noChangeAspect="1"/>
          </p:cNvPicPr>
          <p:nvPr/>
        </p:nvPicPr>
        <p:blipFill>
          <a:blip r:embed="rId5"/>
          <a:srcRect l="2314" r="1883" b="-621"/>
          <a:stretch>
            <a:fillRect/>
          </a:stretch>
        </p:blipFill>
        <p:spPr>
          <a:xfrm>
            <a:off x="8684307" y="4917621"/>
            <a:ext cx="3383745" cy="1476879"/>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4463855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0EA20-B5E9-3941-0162-90C9C81F2EDD}"/>
              </a:ext>
            </a:extLst>
          </p:cNvPr>
          <p:cNvSpPr>
            <a:spLocks noGrp="1"/>
          </p:cNvSpPr>
          <p:nvPr>
            <p:ph type="title"/>
          </p:nvPr>
        </p:nvSpPr>
        <p:spPr/>
        <p:txBody>
          <a:bodyPr/>
          <a:lstStyle/>
          <a:p>
            <a:r>
              <a:rPr lang="en-US"/>
              <a:t>Attribute Domain Types</a:t>
            </a:r>
          </a:p>
        </p:txBody>
      </p:sp>
      <p:sp>
        <p:nvSpPr>
          <p:cNvPr id="3" name="Content Placeholder 2">
            <a:extLst>
              <a:ext uri="{FF2B5EF4-FFF2-40B4-BE49-F238E27FC236}">
                <a16:creationId xmlns:a16="http://schemas.microsoft.com/office/drawing/2014/main" id="{1F8CAC66-C828-D25E-5096-30A8C6DA7C6C}"/>
              </a:ext>
            </a:extLst>
          </p:cNvPr>
          <p:cNvSpPr>
            <a:spLocks noGrp="1"/>
          </p:cNvSpPr>
          <p:nvPr>
            <p:ph idx="1"/>
          </p:nvPr>
        </p:nvSpPr>
        <p:spPr/>
        <p:txBody>
          <a:bodyPr vert="horz" lIns="91440" tIns="45720" rIns="91440" bIns="45720" rtlCol="0" anchor="t">
            <a:normAutofit/>
          </a:bodyPr>
          <a:lstStyle/>
          <a:p>
            <a:r>
              <a:rPr lang="en-US">
                <a:ea typeface="+mn-lt"/>
                <a:cs typeface="+mn-lt"/>
              </a:rPr>
              <a:t>Enumerated </a:t>
            </a:r>
            <a:endParaRPr lang="en-US"/>
          </a:p>
          <a:p>
            <a:r>
              <a:rPr lang="en-US">
                <a:ea typeface="+mn-lt"/>
                <a:cs typeface="+mn-lt"/>
              </a:rPr>
              <a:t>Codeset </a:t>
            </a:r>
          </a:p>
          <a:p>
            <a:r>
              <a:rPr lang="en-US">
                <a:ea typeface="+mn-lt"/>
                <a:cs typeface="+mn-lt"/>
              </a:rPr>
              <a:t>Range </a:t>
            </a:r>
          </a:p>
          <a:p>
            <a:r>
              <a:rPr lang="en-US">
                <a:ea typeface="+mn-lt"/>
                <a:cs typeface="+mn-lt"/>
              </a:rPr>
              <a:t>Unrepresentable </a:t>
            </a:r>
          </a:p>
          <a:p>
            <a:endParaRPr lang="en-US"/>
          </a:p>
          <a:p>
            <a:r>
              <a:rPr lang="en-US" i="1"/>
              <a:t>If using the Metadata Wizard, it can provide a best guess of the domain type; however, it can be wrong and all domain types and values should be doublechecked. </a:t>
            </a:r>
          </a:p>
        </p:txBody>
      </p:sp>
    </p:spTree>
    <p:extLst>
      <p:ext uri="{BB962C8B-B14F-4D97-AF65-F5344CB8AC3E}">
        <p14:creationId xmlns:p14="http://schemas.microsoft.com/office/powerpoint/2010/main" val="21123461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B3D604-7FAF-DECF-D143-4EC336E98364}"/>
              </a:ext>
            </a:extLst>
          </p:cNvPr>
          <p:cNvSpPr>
            <a:spLocks noGrp="1"/>
          </p:cNvSpPr>
          <p:nvPr>
            <p:ph type="title"/>
          </p:nvPr>
        </p:nvSpPr>
        <p:spPr/>
        <p:txBody>
          <a:bodyPr/>
          <a:lstStyle/>
          <a:p>
            <a:r>
              <a:rPr lang="en-US"/>
              <a:t>Attribute Domain Types: Enumerated</a:t>
            </a:r>
          </a:p>
        </p:txBody>
      </p:sp>
      <p:sp>
        <p:nvSpPr>
          <p:cNvPr id="3" name="Content Placeholder 2">
            <a:extLst>
              <a:ext uri="{FF2B5EF4-FFF2-40B4-BE49-F238E27FC236}">
                <a16:creationId xmlns:a16="http://schemas.microsoft.com/office/drawing/2014/main" id="{204D971F-E29D-B95B-23B2-DC1982E25F1A}"/>
              </a:ext>
            </a:extLst>
          </p:cNvPr>
          <p:cNvSpPr>
            <a:spLocks noGrp="1"/>
          </p:cNvSpPr>
          <p:nvPr>
            <p:ph idx="1"/>
          </p:nvPr>
        </p:nvSpPr>
        <p:spPr>
          <a:xfrm>
            <a:off x="838200" y="1825625"/>
            <a:ext cx="6096000" cy="4351338"/>
          </a:xfrm>
        </p:spPr>
        <p:txBody>
          <a:bodyPr vert="horz" lIns="91440" tIns="45720" rIns="91440" bIns="45720" rtlCol="0" anchor="t">
            <a:normAutofit fontScale="62500" lnSpcReduction="20000"/>
          </a:bodyPr>
          <a:lstStyle/>
          <a:p>
            <a:r>
              <a:rPr lang="en-US"/>
              <a:t>Definition:</a:t>
            </a:r>
          </a:p>
          <a:p>
            <a:pPr lvl="1"/>
            <a:r>
              <a:rPr lang="en-US">
                <a:ea typeface="+mn-lt"/>
                <a:cs typeface="+mn-lt"/>
              </a:rPr>
              <a:t>Categorical data; Codes that need to be defined</a:t>
            </a:r>
          </a:p>
          <a:p>
            <a:pPr lvl="1"/>
            <a:endParaRPr lang="en-US"/>
          </a:p>
          <a:p>
            <a:r>
              <a:rPr lang="en-US"/>
              <a:t>Examples: </a:t>
            </a:r>
          </a:p>
          <a:p>
            <a:pPr lvl="1">
              <a:lnSpc>
                <a:spcPct val="170000"/>
              </a:lnSpc>
            </a:pPr>
            <a:r>
              <a:rPr lang="en-US"/>
              <a:t>Beaufort Wind Scale (calm, light air, light breeze, etc.). Values correspond to a numeric force code (0-12), representing wind speed ranges in miles per hour or knots.</a:t>
            </a:r>
          </a:p>
          <a:p>
            <a:pPr lvl="1">
              <a:lnSpc>
                <a:spcPct val="170000"/>
              </a:lnSpc>
            </a:pPr>
            <a:r>
              <a:rPr lang="en-US"/>
              <a:t>Scoville_Heat_Level has categories (mild, hot, really hot, etc.) that are defined by Scoville Heat Unit (SHU) ranges</a:t>
            </a:r>
          </a:p>
          <a:p>
            <a:pPr lvl="1">
              <a:lnSpc>
                <a:spcPct val="170000"/>
              </a:lnSpc>
            </a:pPr>
            <a:r>
              <a:rPr lang="en-US"/>
              <a:t>Experimental Condition (control – heat autoclaved bottle, experimental condition 1 – added substrate, experiemental condition 2 – no added substrate)</a:t>
            </a:r>
          </a:p>
          <a:p>
            <a:pPr lvl="1"/>
            <a:endParaRPr lang="en-US"/>
          </a:p>
          <a:p>
            <a:pPr marL="0" indent="0">
              <a:buNone/>
            </a:pPr>
            <a:endParaRPr lang="en-US"/>
          </a:p>
          <a:p>
            <a:endParaRPr lang="en-US"/>
          </a:p>
        </p:txBody>
      </p:sp>
      <p:pic>
        <p:nvPicPr>
          <p:cNvPr id="8" name="Picture 7">
            <a:extLst>
              <a:ext uri="{FF2B5EF4-FFF2-40B4-BE49-F238E27FC236}">
                <a16:creationId xmlns:a16="http://schemas.microsoft.com/office/drawing/2014/main" id="{AA095D4E-665B-FE85-5C64-833D0A27C56A}"/>
              </a:ext>
            </a:extLst>
          </p:cNvPr>
          <p:cNvPicPr>
            <a:picLocks noChangeAspect="1"/>
          </p:cNvPicPr>
          <p:nvPr/>
        </p:nvPicPr>
        <p:blipFill>
          <a:blip r:embed="rId2"/>
          <a:stretch>
            <a:fillRect/>
          </a:stretch>
        </p:blipFill>
        <p:spPr>
          <a:xfrm>
            <a:off x="7508647" y="1446211"/>
            <a:ext cx="3932918" cy="510857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6449913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Year xmlns="3700db3e-243c-40bd-b00c-10fbb4b1aabd">2026</Year>
    <TypeofResource xmlns="3700db3e-243c-40bd-b00c-10fbb4b1aabd">
      <Value>Metadata Creation Guidance / Checklist</Value>
    </TypeofResource>
    <DataDomain xmlns="3700db3e-243c-40bd-b00c-10fbb4b1aabd">
      <Value>Multidisciplinary</Value>
    </DataDomain>
    <ScienceCenter xmlns="3700db3e-243c-40bd-b00c-10fbb4b1aabd">Metadata Reviewers CoP</ScienceCenter>
    <ResourceDescription xmlns="3700db3e-243c-40bd-b00c-10fbb4b1aabd">The Metadata Reviewers CoP developed an example dataset and metadata record to demonstrate how to complete particularly challenging CSDGM fields. This slide deck describes the fields and why certain choices were made when completing the metadata record.</ResourceDescription>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15B428EC9958343ADD3AC7C3CD5CA02" ma:contentTypeVersion="15" ma:contentTypeDescription="Create a new document." ma:contentTypeScope="" ma:versionID="260df5dce1c0db7e7ed4f7003b655a39">
  <xsd:schema xmlns:xsd="http://www.w3.org/2001/XMLSchema" xmlns:xs="http://www.w3.org/2001/XMLSchema" xmlns:p="http://schemas.microsoft.com/office/2006/metadata/properties" xmlns:ns2="3700db3e-243c-40bd-b00c-10fbb4b1aabd" xmlns:ns3="13e310cd-8812-4dcb-b252-5060553d4596" targetNamespace="http://schemas.microsoft.com/office/2006/metadata/properties" ma:root="true" ma:fieldsID="f63a47f68c386f844dc4bba39d4aae1a" ns2:_="" ns3:_="">
    <xsd:import namespace="3700db3e-243c-40bd-b00c-10fbb4b1aabd"/>
    <xsd:import namespace="13e310cd-8812-4dcb-b252-5060553d4596"/>
    <xsd:element name="properties">
      <xsd:complexType>
        <xsd:sequence>
          <xsd:element name="documentManagement">
            <xsd:complexType>
              <xsd:all>
                <xsd:element ref="ns2:ResourceDescription"/>
                <xsd:element ref="ns2:Year" minOccurs="0"/>
                <xsd:element ref="ns2:TypeofResource" minOccurs="0"/>
                <xsd:element ref="ns2:DataDomain" minOccurs="0"/>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MediaServiceDateTaken" minOccurs="0"/>
                <xsd:element ref="ns2:MediaServiceGenerationTime" minOccurs="0"/>
                <xsd:element ref="ns2:MediaServiceEventHashCode" minOccurs="0"/>
                <xsd:element ref="ns2:MediaLengthInSeconds" minOccurs="0"/>
                <xsd:element ref="ns2:ScienceCente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700db3e-243c-40bd-b00c-10fbb4b1aabd" elementFormDefault="qualified">
    <xsd:import namespace="http://schemas.microsoft.com/office/2006/documentManagement/types"/>
    <xsd:import namespace="http://schemas.microsoft.com/office/infopath/2007/PartnerControls"/>
    <xsd:element name="ResourceDescription" ma:index="8" ma:displayName="Resource Description" ma:description="Description of the resource" ma:format="Dropdown" ma:internalName="ResourceDescription">
      <xsd:simpleType>
        <xsd:restriction base="dms:Note">
          <xsd:maxLength value="255"/>
        </xsd:restriction>
      </xsd:simpleType>
    </xsd:element>
    <xsd:element name="Year" ma:index="9" nillable="true" ma:displayName="Year" ma:description="Year the resource was contributed or developed." ma:format="Dropdown" ma:internalName="Year">
      <xsd:simpleType>
        <xsd:restriction base="dms:Text">
          <xsd:maxLength value="4"/>
        </xsd:restriction>
      </xsd:simpleType>
    </xsd:element>
    <xsd:element name="TypeofResource" ma:index="10" nillable="true" ma:displayName="Type of Resource" ma:format="Dropdown" ma:internalName="TypeofResource" ma:requiredMultiChoice="true">
      <xsd:complexType>
        <xsd:complexContent>
          <xsd:extension base="dms:MultiChoiceFillIn">
            <xsd:sequence>
              <xsd:element name="Value" maxOccurs="unbounded" minOccurs="0" nillable="true">
                <xsd:simpleType>
                  <xsd:union memberTypes="dms:Text">
                    <xsd:simpleType>
                      <xsd:restriction base="dms:Choice">
                        <xsd:enumeration value="Metadata Template"/>
                        <xsd:enumeration value="Metadata Creation Guidance / Checklist"/>
                        <xsd:enumeration value="Metadata Review Guidance / Checklist"/>
                        <xsd:enumeration value="Metadata Scripts"/>
                        <xsd:enumeration value="Collaboration Resource"/>
                        <xsd:enumeration value="Metadata Tools"/>
                      </xsd:restriction>
                    </xsd:simpleType>
                  </xsd:union>
                </xsd:simpleType>
              </xsd:element>
            </xsd:sequence>
          </xsd:extension>
        </xsd:complexContent>
      </xsd:complexType>
    </xsd:element>
    <xsd:element name="DataDomain" ma:index="11" nillable="true" ma:displayName="Data Domain" ma:format="Dropdown" ma:internalName="DataDomain">
      <xsd:complexType>
        <xsd:complexContent>
          <xsd:extension base="dms:MultiChoiceFillIn">
            <xsd:sequence>
              <xsd:element name="Value" maxOccurs="unbounded" minOccurs="0" nillable="true">
                <xsd:simpleType>
                  <xsd:union memberTypes="dms:Text">
                    <xsd:simpleType>
                      <xsd:restriction base="dms:Choice">
                        <xsd:enumeration value="Multidisciplinary"/>
                        <xsd:enumeration value="Genetics"/>
                        <xsd:enumeration value="Hydrology"/>
                        <xsd:enumeration value="Geology"/>
                        <xsd:enumeration value="Toxicology"/>
                        <xsd:enumeration value="Chemistry"/>
                        <xsd:enumeration value="Geography"/>
                        <xsd:enumeration value="Remote Sensing"/>
                        <xsd:enumeration value="Imagery"/>
                        <xsd:enumeration value="Raster Data"/>
                        <xsd:enumeration value="Biology"/>
                      </xsd:restriction>
                    </xsd:simpleType>
                  </xsd:union>
                </xsd:simpleType>
              </xsd:element>
            </xsd:sequence>
          </xsd:extension>
        </xsd:complexContent>
      </xsd:complexType>
    </xsd:element>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SearchProperties" ma:index="14" nillable="true" ma:displayName="MediaServiceSearchProperties" ma:hidden="true" ma:internalName="MediaServiceSearchProperties" ma:readOnly="true">
      <xsd:simpleType>
        <xsd:restriction base="dms:Note"/>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ScienceCenter" ma:index="22" nillable="true" ma:displayName="Science Center" ma:description="Science Center associated with resource" ma:format="Dropdown" ma:internalName="ScienceCenter">
      <xsd:simpleType>
        <xsd:union memberTypes="dms:Text">
          <xsd:simpleType>
            <xsd:restriction base="dms:Choice">
              <xsd:enumeration value="South Atlantic Water Science Center"/>
              <xsd:enumeration value="Western Fisheries Research Center"/>
              <xsd:enumeration value="Western Ecological Research Center"/>
              <xsd:enumeration value="California Water Science Center"/>
              <xsd:enumeration value="Eastern Ecological Science Center"/>
              <xsd:enumeration value="St. Petersburg Coastal and Marine Science Center"/>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13e310cd-8812-4dcb-b252-5060553d459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4EC0A9A-EF99-4DB8-A041-855FDBA5E3B4}">
  <ds:schemaRefs>
    <ds:schemaRef ds:uri="13e310cd-8812-4dcb-b252-5060553d4596"/>
    <ds:schemaRef ds:uri="3700db3e-243c-40bd-b00c-10fbb4b1aabd"/>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98A4F34C-F71C-4EF9-A9C7-94E67D2C6A9B}">
  <ds:schemaRefs>
    <ds:schemaRef ds:uri="http://schemas.microsoft.com/sharepoint/v3/contenttype/forms"/>
  </ds:schemaRefs>
</ds:datastoreItem>
</file>

<file path=customXml/itemProps3.xml><?xml version="1.0" encoding="utf-8"?>
<ds:datastoreItem xmlns:ds="http://schemas.openxmlformats.org/officeDocument/2006/customXml" ds:itemID="{58BD9BF9-E598-4BD2-8916-C04B0501EE2C}">
  <ds:schemaRefs>
    <ds:schemaRef ds:uri="13e310cd-8812-4dcb-b252-5060553d4596"/>
    <ds:schemaRef ds:uri="3700db3e-243c-40bd-b00c-10fbb4b1aab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clbl:label id="{6dd02d64-b7f3-43f7-a145-cfd68d338edf}" enabled="1" method="Standard" siteId="{0693b5ba-4b18-4d7b-9341-f32f400a5494}" removed="0"/>
</clbl:labelList>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Widescreen</PresentationFormat>
  <Slides>16</Slides>
  <Notes>0</Notes>
  <HiddenSlides>0</HiddenSlide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CSDGM Entity and Attributes </vt:lpstr>
      <vt:lpstr>Purpose of Slide Deck</vt:lpstr>
      <vt:lpstr>Entity and Attributes</vt:lpstr>
      <vt:lpstr>Entity Type Label &amp; Definition</vt:lpstr>
      <vt:lpstr>Adding New Entity in Metadata Wizard</vt:lpstr>
      <vt:lpstr>Attribute Definition Tips</vt:lpstr>
      <vt:lpstr>Attribute Definition Source</vt:lpstr>
      <vt:lpstr>Attribute Domain Types</vt:lpstr>
      <vt:lpstr>Attribute Domain Types: Enumerated</vt:lpstr>
      <vt:lpstr>Attribute Domain Types: Codeset</vt:lpstr>
      <vt:lpstr>Attribute Domain Types: Range</vt:lpstr>
      <vt:lpstr>Attribute Domain Types: Unrepresentable</vt:lpstr>
      <vt:lpstr>Entity and Attribute Overview Description</vt:lpstr>
      <vt:lpstr>Entity and Attribute Detail Citation</vt:lpstr>
      <vt:lpstr>Other tips</vt:lpstr>
      <vt:lpstr>Tools and 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revision>82</cp:revision>
  <dcterms:created xsi:type="dcterms:W3CDTF">2026-02-17T20:23:32Z</dcterms:created>
  <dcterms:modified xsi:type="dcterms:W3CDTF">2026-05-06T19:45:49Z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0x010100515B428EC9958343ADD3AC7C3CD5CA02</vt:lpwstr>
  </property>
</Properties>
</file>