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C7B018BB-80A7-4F77-B60F-C8B233D01FF8}"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2F5"/>
          </a:solidFill>
        </a:fill>
      </a:tcStyle>
    </a:wholeTbl>
    <a:band2H>
      <a:tcTxStyle/>
      <a:tcStyle>
        <a:tcBdr/>
        <a:fill>
          <a:solidFill>
            <a:srgbClr val="E7F1FA"/>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DF0"/>
          </a:solidFill>
        </a:fill>
      </a:tcStyle>
    </a:wholeTbl>
    <a:band2H>
      <a:tcTxStyle/>
      <a:tcStyle>
        <a:tcBdr/>
        <a:fill>
          <a:solidFill>
            <a:srgbClr val="E7F6F8"/>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0DF"/>
          </a:solidFill>
        </a:fill>
      </a:tcStyle>
    </a:wholeTbl>
    <a:band2H>
      <a:tcTxStyle/>
      <a:tcStyle>
        <a:tcBdr/>
        <a:fill>
          <a:solidFill>
            <a:srgbClr val="EAF0EF"/>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Tw Cen MT"/>
          <a:ea typeface="Tw Cen MT"/>
          <a:cs typeface="Tw Cen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w Cen MT"/>
          <a:ea typeface="Tw Cen MT"/>
          <a:cs typeface="Tw Cen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w Cen MT"/>
          <a:ea typeface="Tw Cen MT"/>
          <a:cs typeface="Tw Cen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w Cen MT"/>
          <a:ea typeface="Tw Cen MT"/>
          <a:cs typeface="Tw Cen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Tw Cen MT"/>
          <a:ea typeface="Tw Cen MT"/>
          <a:cs typeface="Tw Cen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w Cen MT"/>
          <a:ea typeface="Tw Cen MT"/>
          <a:cs typeface="Tw Cen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w Cen MT"/>
          <a:ea typeface="Tw Cen MT"/>
          <a:cs typeface="Tw Cen M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w Cen MT"/>
          <a:ea typeface="Tw Cen MT"/>
          <a:cs typeface="Tw Cen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400" b="0" i="0" u="none" strike="noStrike">
                <a:solidFill>
                  <a:srgbClr val="595959"/>
                </a:solidFill>
                <a:latin typeface="Tw Cen MT"/>
              </a:defRPr>
            </a:pPr>
            <a:r>
              <a:rPr lang="en-US" sz="1400" b="0" i="0" u="none" strike="noStrike">
                <a:solidFill>
                  <a:srgbClr val="595959"/>
                </a:solidFill>
                <a:latin typeface="Tw Cen MT"/>
              </a:rPr>
              <a:t>USGS ACSI vs. Government-wide ACSI</a:t>
            </a:r>
          </a:p>
        </c:rich>
      </c:tx>
      <c:layout>
        <c:manualLayout>
          <c:xMode val="edge"/>
          <c:yMode val="edge"/>
          <c:x val="0.31453599999999998"/>
          <c:y val="0"/>
          <c:w val="0.37092799999999998"/>
          <c:h val="7.6678300000000005E-2"/>
        </c:manualLayout>
      </c:layout>
      <c:overlay val="1"/>
      <c:spPr>
        <a:noFill/>
        <a:effectLst/>
      </c:spPr>
    </c:title>
    <c:autoTitleDeleted val="0"/>
    <c:plotArea>
      <c:layout>
        <c:manualLayout>
          <c:layoutTarget val="inner"/>
          <c:xMode val="edge"/>
          <c:yMode val="edge"/>
          <c:x val="3.5723100000000001E-2"/>
          <c:y val="7.6678300000000005E-2"/>
          <c:w val="0.95927700000000005"/>
          <c:h val="0.816967"/>
        </c:manualLayout>
      </c:layout>
      <c:lineChart>
        <c:grouping val="standard"/>
        <c:varyColors val="0"/>
        <c:ser>
          <c:idx val="0"/>
          <c:order val="0"/>
          <c:tx>
            <c:strRef>
              <c:f>Sheet1!$A$2</c:f>
              <c:strCache>
                <c:ptCount val="1"/>
                <c:pt idx="0">
                  <c:v>USGS ACSI</c:v>
                </c:pt>
              </c:strCache>
            </c:strRef>
          </c:tx>
          <c:spPr>
            <a:ln w="38100" cap="rnd">
              <a:solidFill>
                <a:srgbClr val="6B9F24"/>
              </a:solidFill>
              <a:prstDash val="solid"/>
              <a:round/>
            </a:ln>
            <a:effectLst/>
          </c:spPr>
          <c:marker>
            <c:symbol val="circle"/>
            <c:size val="2"/>
            <c:spPr>
              <a:solidFill>
                <a:srgbClr val="6B9F24"/>
              </a:solidFill>
              <a:ln w="38100" cap="flat">
                <a:solidFill>
                  <a:srgbClr val="6B9F24"/>
                </a:solidFill>
                <a:prstDash val="solid"/>
                <a:round/>
              </a:ln>
              <a:effectLst/>
            </c:spPr>
          </c:marker>
          <c:cat>
            <c:strRef>
              <c:f>Sheet1!$B$1:$G$1</c:f>
              <c:strCache>
                <c:ptCount val="6"/>
                <c:pt idx="0">
                  <c:v>FY17</c:v>
                </c:pt>
                <c:pt idx="1">
                  <c:v>FY18</c:v>
                </c:pt>
                <c:pt idx="2">
                  <c:v>FY19</c:v>
                </c:pt>
                <c:pt idx="3">
                  <c:v>FY20</c:v>
                </c:pt>
                <c:pt idx="4">
                  <c:v>FY21</c:v>
                </c:pt>
                <c:pt idx="5">
                  <c:v>FY22</c:v>
                </c:pt>
              </c:strCache>
            </c:strRef>
          </c:cat>
          <c:val>
            <c:numRef>
              <c:f>Sheet1!$B$2:$G$2</c:f>
              <c:numCache>
                <c:formatCode>General</c:formatCode>
                <c:ptCount val="6"/>
                <c:pt idx="0">
                  <c:v>67</c:v>
                </c:pt>
                <c:pt idx="1">
                  <c:v>68</c:v>
                </c:pt>
                <c:pt idx="2">
                  <c:v>70</c:v>
                </c:pt>
                <c:pt idx="3">
                  <c:v>73</c:v>
                </c:pt>
                <c:pt idx="4">
                  <c:v>76</c:v>
                </c:pt>
                <c:pt idx="5">
                  <c:v>75</c:v>
                </c:pt>
              </c:numCache>
            </c:numRef>
          </c:val>
          <c:smooth val="0"/>
          <c:extLst>
            <c:ext xmlns:c16="http://schemas.microsoft.com/office/drawing/2014/chart" uri="{C3380CC4-5D6E-409C-BE32-E72D297353CC}">
              <c16:uniqueId val="{00000000-9625-0847-8DA4-65564CDE9DBB}"/>
            </c:ext>
          </c:extLst>
        </c:ser>
        <c:ser>
          <c:idx val="1"/>
          <c:order val="1"/>
          <c:tx>
            <c:strRef>
              <c:f>Sheet1!$A$3</c:f>
              <c:strCache>
                <c:ptCount val="1"/>
                <c:pt idx="0">
                  <c:v>Government ACSI</c:v>
                </c:pt>
              </c:strCache>
            </c:strRef>
          </c:tx>
          <c:spPr>
            <a:ln w="38100" cap="rnd">
              <a:solidFill>
                <a:schemeClr val="accent2"/>
              </a:solidFill>
              <a:prstDash val="solid"/>
              <a:round/>
            </a:ln>
            <a:effectLst/>
          </c:spPr>
          <c:marker>
            <c:symbol val="circle"/>
            <c:size val="2"/>
            <c:spPr>
              <a:solidFill>
                <a:schemeClr val="accent2"/>
              </a:solidFill>
              <a:ln w="38100" cap="flat">
                <a:solidFill>
                  <a:schemeClr val="accent2"/>
                </a:solidFill>
                <a:prstDash val="solid"/>
                <a:round/>
              </a:ln>
              <a:effectLst/>
            </c:spPr>
          </c:marker>
          <c:cat>
            <c:strRef>
              <c:f>Sheet1!$B$1:$G$1</c:f>
              <c:strCache>
                <c:ptCount val="6"/>
                <c:pt idx="0">
                  <c:v>FY17</c:v>
                </c:pt>
                <c:pt idx="1">
                  <c:v>FY18</c:v>
                </c:pt>
                <c:pt idx="2">
                  <c:v>FY19</c:v>
                </c:pt>
                <c:pt idx="3">
                  <c:v>FY20</c:v>
                </c:pt>
                <c:pt idx="4">
                  <c:v>FY21</c:v>
                </c:pt>
                <c:pt idx="5">
                  <c:v>FY22</c:v>
                </c:pt>
              </c:strCache>
            </c:strRef>
          </c:cat>
          <c:val>
            <c:numRef>
              <c:f>Sheet1!$B$3:$G$3</c:f>
              <c:numCache>
                <c:formatCode>General</c:formatCode>
                <c:ptCount val="6"/>
                <c:pt idx="0">
                  <c:v>73</c:v>
                </c:pt>
                <c:pt idx="1">
                  <c:v>73</c:v>
                </c:pt>
                <c:pt idx="2">
                  <c:v>73</c:v>
                </c:pt>
                <c:pt idx="3">
                  <c:v>73</c:v>
                </c:pt>
                <c:pt idx="4">
                  <c:v>68</c:v>
                </c:pt>
                <c:pt idx="5">
                  <c:v>66</c:v>
                </c:pt>
              </c:numCache>
            </c:numRef>
          </c:val>
          <c:smooth val="0"/>
          <c:extLst>
            <c:ext xmlns:c16="http://schemas.microsoft.com/office/drawing/2014/chart" uri="{C3380CC4-5D6E-409C-BE32-E72D297353CC}">
              <c16:uniqueId val="{00000001-9625-0847-8DA4-65564CDE9DBB}"/>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sz="900" b="0" i="0" u="none" strike="noStrike">
                <a:solidFill>
                  <a:srgbClr val="595959"/>
                </a:solidFill>
                <a:latin typeface="Tw Cen MT"/>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extTo"/>
        <c:spPr>
          <a:ln w="12700" cap="flat">
            <a:noFill/>
            <a:prstDash val="solid"/>
            <a:round/>
          </a:ln>
        </c:spPr>
        <c:txPr>
          <a:bodyPr rot="0"/>
          <a:lstStyle/>
          <a:p>
            <a:pPr>
              <a:defRPr sz="900" b="0" i="0" u="none" strike="noStrike">
                <a:solidFill>
                  <a:srgbClr val="595959"/>
                </a:solidFill>
                <a:latin typeface="Tw Cen MT"/>
              </a:defRPr>
            </a:pPr>
            <a:endParaRPr lang="en-US"/>
          </a:p>
        </c:txPr>
        <c:crossAx val="2094734552"/>
        <c:crosses val="autoZero"/>
        <c:crossBetween val="between"/>
        <c:majorUnit val="5"/>
        <c:minorUnit val="2.5"/>
      </c:valAx>
      <c:spPr>
        <a:noFill/>
        <a:ln w="12700" cap="flat">
          <a:noFill/>
          <a:miter lim="400000"/>
        </a:ln>
        <a:effectLst/>
      </c:spPr>
    </c:plotArea>
    <c:legend>
      <c:legendPos val="b"/>
      <c:layout>
        <c:manualLayout>
          <c:xMode val="edge"/>
          <c:yMode val="edge"/>
          <c:x val="0.36111300000000002"/>
          <c:y val="0.95682900000000004"/>
          <c:w val="0.28926299999999999"/>
          <c:h val="4.3171300000000003E-2"/>
        </c:manualLayout>
      </c:layout>
      <c:overlay val="1"/>
      <c:spPr>
        <a:noFill/>
        <a:ln w="12700" cap="flat">
          <a:noFill/>
          <a:miter lim="400000"/>
        </a:ln>
        <a:effectLst/>
      </c:spPr>
      <c:txPr>
        <a:bodyPr rot="0"/>
        <a:lstStyle/>
        <a:p>
          <a:pPr>
            <a:defRPr sz="900" b="0" i="0" u="none" strike="noStrike">
              <a:solidFill>
                <a:srgbClr val="595959"/>
              </a:solidFill>
              <a:latin typeface="Tw Cen MT"/>
            </a:defRPr>
          </a:pPr>
          <a:endParaRPr lang="en-US"/>
        </a:p>
      </c:txPr>
    </c:legend>
    <c:plotVisOnly val="1"/>
    <c:dispBlanksAs val="gap"/>
    <c:showDLblsOverMax val="1"/>
  </c:chart>
  <c:spPr>
    <a:solidFill>
      <a:srgbClr val="FFFFFF"/>
    </a:solidFill>
    <a:ln w="12700" cap="flat">
      <a:solidFill>
        <a:srgbClr val="A6A6A6"/>
      </a:solidFill>
      <a:prstDash val="solid"/>
      <a:round/>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800" b="1" i="0" u="none" strike="noStrike">
                <a:solidFill>
                  <a:srgbClr val="404040"/>
                </a:solidFill>
                <a:latin typeface="Tw Cen MT"/>
              </a:defRPr>
            </a:pPr>
            <a:r>
              <a:rPr lang="en-US" sz="1800" b="1" i="0" u="none" strike="noStrike">
                <a:solidFill>
                  <a:srgbClr val="404040"/>
                </a:solidFill>
                <a:latin typeface="Tw Cen MT"/>
              </a:rPr>
              <a:t>USGS.gov User Overall Satisfaction</a:t>
            </a:r>
          </a:p>
        </c:rich>
      </c:tx>
      <c:layout>
        <c:manualLayout>
          <c:xMode val="edge"/>
          <c:yMode val="edge"/>
          <c:x val="0.34934900000000002"/>
          <c:y val="0"/>
          <c:w val="0.30130200000000001"/>
          <c:h val="8.6661000000000002E-2"/>
        </c:manualLayout>
      </c:layout>
      <c:overlay val="1"/>
      <c:spPr>
        <a:noFill/>
        <a:effectLst/>
      </c:spPr>
    </c:title>
    <c:autoTitleDeleted val="0"/>
    <c:plotArea>
      <c:layout>
        <c:manualLayout>
          <c:layoutTarget val="inner"/>
          <c:xMode val="edge"/>
          <c:yMode val="edge"/>
          <c:x val="1.1923E-2"/>
          <c:y val="8.6661000000000002E-2"/>
          <c:w val="0.98307699999999998"/>
          <c:h val="0.86079600000000001"/>
        </c:manualLayout>
      </c:layout>
      <c:barChart>
        <c:barDir val="col"/>
        <c:grouping val="clustered"/>
        <c:varyColors val="0"/>
        <c:ser>
          <c:idx val="0"/>
          <c:order val="0"/>
          <c:tx>
            <c:strRef>
              <c:f>Sheet1!$B$1</c:f>
              <c:strCache>
                <c:ptCount val="1"/>
                <c:pt idx="0">
                  <c:v>Series1</c:v>
                </c:pt>
              </c:strCache>
            </c:strRef>
          </c:tx>
          <c:spPr>
            <a:solidFill>
              <a:srgbClr val="6B9F24"/>
            </a:solidFill>
            <a:ln w="9525" cap="flat">
              <a:solidFill>
                <a:srgbClr val="FFFFFF">
                  <a:alpha val="50000"/>
                </a:srgbClr>
              </a:solidFill>
              <a:prstDash val="solid"/>
              <a:round/>
            </a:ln>
            <a:effectLst/>
          </c:spPr>
          <c:invertIfNegative val="0"/>
          <c:dLbls>
            <c:numFmt formatCode="0" sourceLinked="0"/>
            <c:spPr>
              <a:noFill/>
              <a:ln>
                <a:noFill/>
              </a:ln>
              <a:effectLst/>
            </c:spPr>
            <c:txPr>
              <a:bodyPr/>
              <a:lstStyle/>
              <a:p>
                <a:pPr>
                  <a:defRPr sz="2000" b="1" i="0" u="none" strike="noStrike">
                    <a:solidFill>
                      <a:srgbClr val="FFFFFF"/>
                    </a:solidFill>
                    <a:latin typeface="Tw Cen M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FY17</c:v>
                </c:pt>
                <c:pt idx="1">
                  <c:v>FY18</c:v>
                </c:pt>
                <c:pt idx="2">
                  <c:v>FY19</c:v>
                </c:pt>
                <c:pt idx="3">
                  <c:v>FY20</c:v>
                </c:pt>
                <c:pt idx="4">
                  <c:v>FY21</c:v>
                </c:pt>
                <c:pt idx="5">
                  <c:v>FY22</c:v>
                </c:pt>
                <c:pt idx="6">
                  <c:v>FY23</c:v>
                </c:pt>
              </c:strCache>
            </c:strRef>
          </c:cat>
          <c:val>
            <c:numRef>
              <c:f>Sheet1!$B$2:$B$8</c:f>
              <c:numCache>
                <c:formatCode>General</c:formatCode>
                <c:ptCount val="7"/>
                <c:pt idx="0">
                  <c:v>71</c:v>
                </c:pt>
                <c:pt idx="1">
                  <c:v>73</c:v>
                </c:pt>
                <c:pt idx="2">
                  <c:v>76</c:v>
                </c:pt>
                <c:pt idx="3">
                  <c:v>78</c:v>
                </c:pt>
                <c:pt idx="4">
                  <c:v>81</c:v>
                </c:pt>
                <c:pt idx="5">
                  <c:v>81</c:v>
                </c:pt>
                <c:pt idx="6">
                  <c:v>81</c:v>
                </c:pt>
              </c:numCache>
            </c:numRef>
          </c:val>
          <c:extLst>
            <c:ext xmlns:c16="http://schemas.microsoft.com/office/drawing/2014/chart" uri="{C3380CC4-5D6E-409C-BE32-E72D297353CC}">
              <c16:uniqueId val="{00000000-6814-DF48-A02E-CE412D4EA124}"/>
            </c:ext>
          </c:extLst>
        </c:ser>
        <c:dLbls>
          <c:showLegendKey val="0"/>
          <c:showVal val="0"/>
          <c:showCatName val="0"/>
          <c:showSerName val="0"/>
          <c:showPercent val="0"/>
          <c:showBubbleSize val="0"/>
        </c:dLbls>
        <c:gapWidth val="65"/>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900" b="0" i="0" u="none" strike="noStrike">
                <a:solidFill>
                  <a:srgbClr val="404040"/>
                </a:solidFill>
                <a:latin typeface="Tw Cen MT"/>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666666">
                  <a:alpha val="39000"/>
                </a:srgbClr>
              </a:solidFill>
              <a:prstDash val="solid"/>
              <a:round/>
            </a:ln>
          </c:spPr>
        </c:majorGridlines>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Tw Cen MT"/>
              </a:defRPr>
            </a:pPr>
            <a:endParaRPr lang="en-US"/>
          </a:p>
        </c:txPr>
        <c:crossAx val="2094734552"/>
        <c:crosses val="autoZero"/>
        <c:crossBetween val="between"/>
        <c:majorUnit val="5"/>
        <c:minorUnit val="2.5"/>
      </c:valAx>
      <c:spPr>
        <a:noFill/>
        <a:ln w="12700" cap="flat">
          <a:noFill/>
          <a:miter lim="400000"/>
        </a:ln>
        <a:effectLst/>
      </c:spPr>
    </c:plotArea>
    <c:plotVisOnly val="1"/>
    <c:dispBlanksAs val="gap"/>
    <c:showDLblsOverMax val="1"/>
  </c:chart>
  <c:spPr>
    <a:solidFill>
      <a:srgbClr val="FFFFFF"/>
    </a:solidFill>
    <a:ln w="12700" cap="flat">
      <a:solidFill>
        <a:srgbClr val="BFBFBF"/>
      </a:solidFill>
      <a:prstDash val="solid"/>
      <a:round/>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1143000" y="685800"/>
            <a:ext cx="4572000" cy="3429000"/>
          </a:xfrm>
          <a:prstGeom prst="rect">
            <a:avLst/>
          </a:prstGeom>
        </p:spPr>
        <p:txBody>
          <a:bodyPr/>
          <a:lstStyle/>
          <a:p>
            <a:endParaRPr/>
          </a:p>
        </p:txBody>
      </p:sp>
      <p:sp>
        <p:nvSpPr>
          <p:cNvPr id="185" name="Shape 18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Original Vector Graphic (Altered for DS purposes): </a:t>
            </a:r>
          </a:p>
          <a:p>
            <a:r>
              <a:t>Designed by vector stock (Image #34445283 at VectorStock.com)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xfrm>
            <a:off x="381000" y="685800"/>
            <a:ext cx="6096000" cy="3429000"/>
          </a:xfrm>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9"/>
          <p:cNvSpPr/>
          <p:nvPr/>
        </p:nvSpPr>
        <p:spPr>
          <a:xfrm>
            <a:off x="0" y="-1"/>
            <a:ext cx="12192000" cy="4572003"/>
          </a:xfrm>
          <a:prstGeom prst="rect">
            <a:avLst/>
          </a:prstGeom>
          <a:solidFill>
            <a:srgbClr val="1482AC"/>
          </a:solidFill>
          <a:ln w="12700">
            <a:miter lim="400000"/>
          </a:ln>
        </p:spPr>
        <p:txBody>
          <a:bodyPr lIns="45719" rIns="45719"/>
          <a:lstStyle/>
          <a:p>
            <a:pPr>
              <a:defRPr>
                <a:solidFill>
                  <a:srgbClr val="FFFFFF"/>
                </a:solidFill>
              </a:defRPr>
            </a:pPr>
            <a:endParaRPr/>
          </a:p>
        </p:txBody>
      </p:sp>
      <p:sp>
        <p:nvSpPr>
          <p:cNvPr id="13" name="Oval 5"/>
          <p:cNvSpPr/>
          <p:nvPr/>
        </p:nvSpPr>
        <p:spPr>
          <a:xfrm>
            <a:off x="-2" y="-1"/>
            <a:ext cx="12192001" cy="4572003"/>
          </a:xfrm>
          <a:custGeom>
            <a:avLst/>
            <a:gdLst/>
            <a:ahLst/>
            <a:cxnLst>
              <a:cxn ang="0">
                <a:pos x="wd2" y="hd2"/>
              </a:cxn>
              <a:cxn ang="5400000">
                <a:pos x="wd2" y="hd2"/>
              </a:cxn>
              <a:cxn ang="10800000">
                <a:pos x="wd2" y="hd2"/>
              </a:cxn>
              <a:cxn ang="16200000">
                <a:pos x="wd2" y="hd2"/>
              </a:cxn>
            </a:cxnLst>
            <a:rect l="0" t="0" r="r" b="b"/>
            <a:pathLst>
              <a:path w="21600" h="21600" extrusionOk="0">
                <a:moveTo>
                  <a:pt x="21600" y="20731"/>
                </a:moveTo>
                <a:lnTo>
                  <a:pt x="21600" y="21600"/>
                </a:lnTo>
                <a:lnTo>
                  <a:pt x="21285" y="21600"/>
                </a:lnTo>
                <a:cubicBezTo>
                  <a:pt x="21410" y="21367"/>
                  <a:pt x="21517" y="21071"/>
                  <a:pt x="21600" y="20731"/>
                </a:cubicBezTo>
                <a:close/>
                <a:moveTo>
                  <a:pt x="21600" y="19093"/>
                </a:moveTo>
                <a:lnTo>
                  <a:pt x="21600" y="19722"/>
                </a:lnTo>
                <a:cubicBezTo>
                  <a:pt x="21270" y="20053"/>
                  <a:pt x="21007" y="20738"/>
                  <a:pt x="20882" y="21600"/>
                </a:cubicBezTo>
                <a:lnTo>
                  <a:pt x="20639" y="21600"/>
                </a:lnTo>
                <a:cubicBezTo>
                  <a:pt x="20782" y="20410"/>
                  <a:pt x="21143" y="19471"/>
                  <a:pt x="21600" y="19093"/>
                </a:cubicBezTo>
                <a:close/>
                <a:moveTo>
                  <a:pt x="19076" y="18895"/>
                </a:moveTo>
                <a:lnTo>
                  <a:pt x="19106" y="18903"/>
                </a:lnTo>
                <a:cubicBezTo>
                  <a:pt x="19163" y="18905"/>
                  <a:pt x="19220" y="18919"/>
                  <a:pt x="19275" y="18945"/>
                </a:cubicBezTo>
                <a:cubicBezTo>
                  <a:pt x="19285" y="18943"/>
                  <a:pt x="19294" y="18948"/>
                  <a:pt x="19304" y="18953"/>
                </a:cubicBezTo>
                <a:lnTo>
                  <a:pt x="19304" y="18958"/>
                </a:lnTo>
                <a:cubicBezTo>
                  <a:pt x="19857" y="19202"/>
                  <a:pt x="20305" y="20237"/>
                  <a:pt x="20471" y="21600"/>
                </a:cubicBezTo>
                <a:lnTo>
                  <a:pt x="20227" y="21600"/>
                </a:lnTo>
                <a:cubicBezTo>
                  <a:pt x="20079" y="20586"/>
                  <a:pt x="19742" y="19817"/>
                  <a:pt x="19328" y="19579"/>
                </a:cubicBezTo>
                <a:cubicBezTo>
                  <a:pt x="19389" y="20408"/>
                  <a:pt x="19570" y="21125"/>
                  <a:pt x="19823" y="21600"/>
                </a:cubicBezTo>
                <a:lnTo>
                  <a:pt x="19479" y="21600"/>
                </a:lnTo>
                <a:cubicBezTo>
                  <a:pt x="19273" y="21036"/>
                  <a:pt x="19134" y="20308"/>
                  <a:pt x="19091" y="19500"/>
                </a:cubicBezTo>
                <a:cubicBezTo>
                  <a:pt x="19091" y="19500"/>
                  <a:pt x="19091" y="19500"/>
                  <a:pt x="19090" y="19500"/>
                </a:cubicBezTo>
                <a:lnTo>
                  <a:pt x="19089" y="19468"/>
                </a:lnTo>
                <a:cubicBezTo>
                  <a:pt x="19080" y="19325"/>
                  <a:pt x="19076" y="19179"/>
                  <a:pt x="19076" y="19031"/>
                </a:cubicBezTo>
                <a:cubicBezTo>
                  <a:pt x="19074" y="19005"/>
                  <a:pt x="19074" y="18978"/>
                  <a:pt x="19074" y="18951"/>
                </a:cubicBezTo>
                <a:lnTo>
                  <a:pt x="19075" y="18897"/>
                </a:lnTo>
                <a:lnTo>
                  <a:pt x="19076" y="18897"/>
                </a:lnTo>
                <a:close/>
                <a:moveTo>
                  <a:pt x="19035" y="18895"/>
                </a:moveTo>
                <a:lnTo>
                  <a:pt x="19035" y="18897"/>
                </a:lnTo>
                <a:lnTo>
                  <a:pt x="19036" y="18897"/>
                </a:lnTo>
                <a:lnTo>
                  <a:pt x="19037" y="18951"/>
                </a:lnTo>
                <a:cubicBezTo>
                  <a:pt x="19037" y="18978"/>
                  <a:pt x="19037" y="19005"/>
                  <a:pt x="19035" y="19031"/>
                </a:cubicBezTo>
                <a:cubicBezTo>
                  <a:pt x="19035" y="19179"/>
                  <a:pt x="19031" y="19325"/>
                  <a:pt x="19022" y="19468"/>
                </a:cubicBezTo>
                <a:lnTo>
                  <a:pt x="19021" y="19500"/>
                </a:lnTo>
                <a:cubicBezTo>
                  <a:pt x="19020" y="19500"/>
                  <a:pt x="19020" y="19500"/>
                  <a:pt x="19020" y="19500"/>
                </a:cubicBezTo>
                <a:cubicBezTo>
                  <a:pt x="18977" y="20308"/>
                  <a:pt x="18837" y="21036"/>
                  <a:pt x="18632" y="21600"/>
                </a:cubicBezTo>
                <a:lnTo>
                  <a:pt x="18288" y="21600"/>
                </a:lnTo>
                <a:cubicBezTo>
                  <a:pt x="18541" y="21125"/>
                  <a:pt x="18722" y="20408"/>
                  <a:pt x="18783" y="19579"/>
                </a:cubicBezTo>
                <a:cubicBezTo>
                  <a:pt x="18369" y="19817"/>
                  <a:pt x="18031" y="20586"/>
                  <a:pt x="17884" y="21600"/>
                </a:cubicBezTo>
                <a:lnTo>
                  <a:pt x="17640" y="21600"/>
                </a:lnTo>
                <a:cubicBezTo>
                  <a:pt x="17805" y="20237"/>
                  <a:pt x="18254" y="19202"/>
                  <a:pt x="18807" y="18958"/>
                </a:cubicBezTo>
                <a:lnTo>
                  <a:pt x="18807" y="18953"/>
                </a:lnTo>
                <a:cubicBezTo>
                  <a:pt x="18817" y="18948"/>
                  <a:pt x="18826" y="18943"/>
                  <a:pt x="18836" y="18945"/>
                </a:cubicBezTo>
                <a:cubicBezTo>
                  <a:pt x="18891" y="18919"/>
                  <a:pt x="18948" y="18905"/>
                  <a:pt x="19005" y="18903"/>
                </a:cubicBezTo>
                <a:close/>
                <a:moveTo>
                  <a:pt x="16078" y="18895"/>
                </a:moveTo>
                <a:lnTo>
                  <a:pt x="16108" y="18903"/>
                </a:lnTo>
                <a:cubicBezTo>
                  <a:pt x="16165" y="18905"/>
                  <a:pt x="16222" y="18919"/>
                  <a:pt x="16277" y="18945"/>
                </a:cubicBezTo>
                <a:cubicBezTo>
                  <a:pt x="16287" y="18943"/>
                  <a:pt x="16296" y="18948"/>
                  <a:pt x="16306" y="18953"/>
                </a:cubicBezTo>
                <a:lnTo>
                  <a:pt x="16306" y="18958"/>
                </a:lnTo>
                <a:cubicBezTo>
                  <a:pt x="16859" y="19202"/>
                  <a:pt x="17308" y="20237"/>
                  <a:pt x="17473" y="21600"/>
                </a:cubicBezTo>
                <a:lnTo>
                  <a:pt x="17229" y="21600"/>
                </a:lnTo>
                <a:cubicBezTo>
                  <a:pt x="17082" y="20586"/>
                  <a:pt x="16744" y="19817"/>
                  <a:pt x="16330" y="19579"/>
                </a:cubicBezTo>
                <a:cubicBezTo>
                  <a:pt x="16391" y="20408"/>
                  <a:pt x="16572" y="21125"/>
                  <a:pt x="16825" y="21600"/>
                </a:cubicBezTo>
                <a:lnTo>
                  <a:pt x="16481" y="21600"/>
                </a:lnTo>
                <a:cubicBezTo>
                  <a:pt x="16276" y="21036"/>
                  <a:pt x="16136" y="20308"/>
                  <a:pt x="16093" y="19500"/>
                </a:cubicBezTo>
                <a:cubicBezTo>
                  <a:pt x="16093" y="19500"/>
                  <a:pt x="16093" y="19500"/>
                  <a:pt x="16092" y="19500"/>
                </a:cubicBezTo>
                <a:lnTo>
                  <a:pt x="16091" y="19468"/>
                </a:lnTo>
                <a:cubicBezTo>
                  <a:pt x="16082" y="19325"/>
                  <a:pt x="16078" y="19179"/>
                  <a:pt x="16078" y="19031"/>
                </a:cubicBezTo>
                <a:cubicBezTo>
                  <a:pt x="16076" y="19005"/>
                  <a:pt x="16076" y="18978"/>
                  <a:pt x="16076" y="18951"/>
                </a:cubicBezTo>
                <a:lnTo>
                  <a:pt x="16077" y="18897"/>
                </a:lnTo>
                <a:lnTo>
                  <a:pt x="16078" y="18897"/>
                </a:lnTo>
                <a:close/>
                <a:moveTo>
                  <a:pt x="16037" y="18895"/>
                </a:moveTo>
                <a:lnTo>
                  <a:pt x="16037" y="18897"/>
                </a:lnTo>
                <a:lnTo>
                  <a:pt x="16038" y="18897"/>
                </a:lnTo>
                <a:lnTo>
                  <a:pt x="16039" y="18951"/>
                </a:lnTo>
                <a:cubicBezTo>
                  <a:pt x="16039" y="18978"/>
                  <a:pt x="16039" y="19005"/>
                  <a:pt x="16037" y="19031"/>
                </a:cubicBezTo>
                <a:cubicBezTo>
                  <a:pt x="16037" y="19179"/>
                  <a:pt x="16033" y="19325"/>
                  <a:pt x="16024" y="19468"/>
                </a:cubicBezTo>
                <a:lnTo>
                  <a:pt x="16023" y="19500"/>
                </a:lnTo>
                <a:cubicBezTo>
                  <a:pt x="16022" y="19500"/>
                  <a:pt x="16022" y="19500"/>
                  <a:pt x="16022" y="19500"/>
                </a:cubicBezTo>
                <a:cubicBezTo>
                  <a:pt x="15979" y="20308"/>
                  <a:pt x="15839" y="21036"/>
                  <a:pt x="15634" y="21600"/>
                </a:cubicBezTo>
                <a:lnTo>
                  <a:pt x="15290" y="21600"/>
                </a:lnTo>
                <a:cubicBezTo>
                  <a:pt x="15543" y="21125"/>
                  <a:pt x="15724" y="20408"/>
                  <a:pt x="15785" y="19579"/>
                </a:cubicBezTo>
                <a:cubicBezTo>
                  <a:pt x="15371" y="19817"/>
                  <a:pt x="15034" y="20586"/>
                  <a:pt x="14886" y="21600"/>
                </a:cubicBezTo>
                <a:lnTo>
                  <a:pt x="14642" y="21600"/>
                </a:lnTo>
                <a:cubicBezTo>
                  <a:pt x="14808" y="20237"/>
                  <a:pt x="15256" y="19202"/>
                  <a:pt x="15809" y="18958"/>
                </a:cubicBezTo>
                <a:lnTo>
                  <a:pt x="15809" y="18953"/>
                </a:lnTo>
                <a:cubicBezTo>
                  <a:pt x="15819" y="18948"/>
                  <a:pt x="15828" y="18943"/>
                  <a:pt x="15838" y="18945"/>
                </a:cubicBezTo>
                <a:cubicBezTo>
                  <a:pt x="15893" y="18919"/>
                  <a:pt x="15950" y="18905"/>
                  <a:pt x="16007" y="18903"/>
                </a:cubicBezTo>
                <a:close/>
                <a:moveTo>
                  <a:pt x="13080" y="18895"/>
                </a:moveTo>
                <a:lnTo>
                  <a:pt x="13110" y="18903"/>
                </a:lnTo>
                <a:cubicBezTo>
                  <a:pt x="13167" y="18905"/>
                  <a:pt x="13224" y="18919"/>
                  <a:pt x="13279" y="18945"/>
                </a:cubicBezTo>
                <a:cubicBezTo>
                  <a:pt x="13289" y="18943"/>
                  <a:pt x="13298" y="18948"/>
                  <a:pt x="13308" y="18953"/>
                </a:cubicBezTo>
                <a:lnTo>
                  <a:pt x="13308" y="18958"/>
                </a:lnTo>
                <a:cubicBezTo>
                  <a:pt x="13861" y="19202"/>
                  <a:pt x="14310" y="20237"/>
                  <a:pt x="14475" y="21600"/>
                </a:cubicBezTo>
                <a:lnTo>
                  <a:pt x="14231" y="21600"/>
                </a:lnTo>
                <a:cubicBezTo>
                  <a:pt x="14084" y="20586"/>
                  <a:pt x="13746" y="19817"/>
                  <a:pt x="13332" y="19579"/>
                </a:cubicBezTo>
                <a:cubicBezTo>
                  <a:pt x="13393" y="20408"/>
                  <a:pt x="13574" y="21125"/>
                  <a:pt x="13828" y="21600"/>
                </a:cubicBezTo>
                <a:lnTo>
                  <a:pt x="13483" y="21600"/>
                </a:lnTo>
                <a:cubicBezTo>
                  <a:pt x="13278" y="21036"/>
                  <a:pt x="13138" y="20308"/>
                  <a:pt x="13095" y="19500"/>
                </a:cubicBezTo>
                <a:cubicBezTo>
                  <a:pt x="13095" y="19500"/>
                  <a:pt x="13095" y="19500"/>
                  <a:pt x="13094" y="19500"/>
                </a:cubicBezTo>
                <a:lnTo>
                  <a:pt x="13093" y="19468"/>
                </a:lnTo>
                <a:cubicBezTo>
                  <a:pt x="13084" y="19325"/>
                  <a:pt x="13080" y="19179"/>
                  <a:pt x="13080" y="19031"/>
                </a:cubicBezTo>
                <a:cubicBezTo>
                  <a:pt x="13078" y="19005"/>
                  <a:pt x="13078" y="18978"/>
                  <a:pt x="13078" y="18951"/>
                </a:cubicBezTo>
                <a:lnTo>
                  <a:pt x="13079" y="18897"/>
                </a:lnTo>
                <a:lnTo>
                  <a:pt x="13080" y="18897"/>
                </a:lnTo>
                <a:close/>
                <a:moveTo>
                  <a:pt x="13039" y="18895"/>
                </a:moveTo>
                <a:lnTo>
                  <a:pt x="13040" y="18897"/>
                </a:lnTo>
                <a:lnTo>
                  <a:pt x="13040" y="18897"/>
                </a:lnTo>
                <a:lnTo>
                  <a:pt x="13041" y="18951"/>
                </a:lnTo>
                <a:cubicBezTo>
                  <a:pt x="13041" y="18978"/>
                  <a:pt x="13041" y="19005"/>
                  <a:pt x="13039" y="19031"/>
                </a:cubicBezTo>
                <a:cubicBezTo>
                  <a:pt x="13039" y="19179"/>
                  <a:pt x="13035" y="19325"/>
                  <a:pt x="13026" y="19468"/>
                </a:cubicBezTo>
                <a:lnTo>
                  <a:pt x="13025" y="19500"/>
                </a:lnTo>
                <a:cubicBezTo>
                  <a:pt x="13025" y="19500"/>
                  <a:pt x="13024" y="19500"/>
                  <a:pt x="13024" y="19500"/>
                </a:cubicBezTo>
                <a:cubicBezTo>
                  <a:pt x="12981" y="20308"/>
                  <a:pt x="12842" y="21036"/>
                  <a:pt x="12636" y="21600"/>
                </a:cubicBezTo>
                <a:lnTo>
                  <a:pt x="12292" y="21600"/>
                </a:lnTo>
                <a:cubicBezTo>
                  <a:pt x="12545" y="21125"/>
                  <a:pt x="12726" y="20408"/>
                  <a:pt x="12787" y="19579"/>
                </a:cubicBezTo>
                <a:cubicBezTo>
                  <a:pt x="12373" y="19817"/>
                  <a:pt x="12036" y="20586"/>
                  <a:pt x="11888" y="21600"/>
                </a:cubicBezTo>
                <a:lnTo>
                  <a:pt x="11644" y="21600"/>
                </a:lnTo>
                <a:cubicBezTo>
                  <a:pt x="11810" y="20237"/>
                  <a:pt x="12258" y="19202"/>
                  <a:pt x="12811" y="18958"/>
                </a:cubicBezTo>
                <a:lnTo>
                  <a:pt x="12811" y="18953"/>
                </a:lnTo>
                <a:cubicBezTo>
                  <a:pt x="12821" y="18948"/>
                  <a:pt x="12830" y="18943"/>
                  <a:pt x="12840" y="18945"/>
                </a:cubicBezTo>
                <a:cubicBezTo>
                  <a:pt x="12895" y="18919"/>
                  <a:pt x="12952" y="18905"/>
                  <a:pt x="13009" y="18903"/>
                </a:cubicBezTo>
                <a:close/>
                <a:moveTo>
                  <a:pt x="10082" y="18895"/>
                </a:moveTo>
                <a:lnTo>
                  <a:pt x="10112" y="18903"/>
                </a:lnTo>
                <a:cubicBezTo>
                  <a:pt x="10170" y="18905"/>
                  <a:pt x="10226" y="18919"/>
                  <a:pt x="10281" y="18945"/>
                </a:cubicBezTo>
                <a:cubicBezTo>
                  <a:pt x="10291" y="18943"/>
                  <a:pt x="10301" y="18948"/>
                  <a:pt x="10310" y="18953"/>
                </a:cubicBezTo>
                <a:lnTo>
                  <a:pt x="10310" y="18958"/>
                </a:lnTo>
                <a:cubicBezTo>
                  <a:pt x="10863" y="19202"/>
                  <a:pt x="11312" y="20237"/>
                  <a:pt x="11477" y="21600"/>
                </a:cubicBezTo>
                <a:lnTo>
                  <a:pt x="11233" y="21600"/>
                </a:lnTo>
                <a:cubicBezTo>
                  <a:pt x="11086" y="20586"/>
                  <a:pt x="10748" y="19817"/>
                  <a:pt x="10334" y="19579"/>
                </a:cubicBezTo>
                <a:cubicBezTo>
                  <a:pt x="10395" y="20408"/>
                  <a:pt x="10576" y="21125"/>
                  <a:pt x="10830" y="21600"/>
                </a:cubicBezTo>
                <a:lnTo>
                  <a:pt x="10485" y="21600"/>
                </a:lnTo>
                <a:cubicBezTo>
                  <a:pt x="10280" y="21036"/>
                  <a:pt x="10141" y="20308"/>
                  <a:pt x="10097" y="19500"/>
                </a:cubicBezTo>
                <a:cubicBezTo>
                  <a:pt x="10097" y="19500"/>
                  <a:pt x="10097" y="19500"/>
                  <a:pt x="10097" y="19500"/>
                </a:cubicBezTo>
                <a:lnTo>
                  <a:pt x="10096" y="19468"/>
                </a:lnTo>
                <a:cubicBezTo>
                  <a:pt x="10087" y="19325"/>
                  <a:pt x="10082" y="19179"/>
                  <a:pt x="10082" y="19031"/>
                </a:cubicBezTo>
                <a:cubicBezTo>
                  <a:pt x="10080" y="19005"/>
                  <a:pt x="10080" y="18978"/>
                  <a:pt x="10080" y="18951"/>
                </a:cubicBezTo>
                <a:lnTo>
                  <a:pt x="10081" y="18897"/>
                </a:lnTo>
                <a:lnTo>
                  <a:pt x="10082" y="18897"/>
                </a:lnTo>
                <a:close/>
                <a:moveTo>
                  <a:pt x="10042" y="18895"/>
                </a:moveTo>
                <a:lnTo>
                  <a:pt x="10042" y="18897"/>
                </a:lnTo>
                <a:lnTo>
                  <a:pt x="10042" y="18897"/>
                </a:lnTo>
                <a:lnTo>
                  <a:pt x="10044" y="18951"/>
                </a:lnTo>
                <a:cubicBezTo>
                  <a:pt x="10044" y="18978"/>
                  <a:pt x="10043" y="19005"/>
                  <a:pt x="10041" y="19031"/>
                </a:cubicBezTo>
                <a:cubicBezTo>
                  <a:pt x="10041" y="19179"/>
                  <a:pt x="10037" y="19325"/>
                  <a:pt x="10028" y="19468"/>
                </a:cubicBezTo>
                <a:lnTo>
                  <a:pt x="10027" y="19500"/>
                </a:lnTo>
                <a:cubicBezTo>
                  <a:pt x="10027" y="19500"/>
                  <a:pt x="10026" y="19500"/>
                  <a:pt x="10026" y="19500"/>
                </a:cubicBezTo>
                <a:cubicBezTo>
                  <a:pt x="9983" y="20308"/>
                  <a:pt x="9844" y="21036"/>
                  <a:pt x="9638" y="21600"/>
                </a:cubicBezTo>
                <a:lnTo>
                  <a:pt x="9294" y="21600"/>
                </a:lnTo>
                <a:cubicBezTo>
                  <a:pt x="9547" y="21125"/>
                  <a:pt x="9728" y="20408"/>
                  <a:pt x="9790" y="19579"/>
                </a:cubicBezTo>
                <a:cubicBezTo>
                  <a:pt x="9375" y="19817"/>
                  <a:pt x="9038" y="20586"/>
                  <a:pt x="8890" y="21600"/>
                </a:cubicBezTo>
                <a:lnTo>
                  <a:pt x="8646" y="21600"/>
                </a:lnTo>
                <a:cubicBezTo>
                  <a:pt x="8812" y="20237"/>
                  <a:pt x="9260" y="19202"/>
                  <a:pt x="9813" y="18958"/>
                </a:cubicBezTo>
                <a:lnTo>
                  <a:pt x="9813" y="18953"/>
                </a:lnTo>
                <a:cubicBezTo>
                  <a:pt x="9823" y="18948"/>
                  <a:pt x="9832" y="18943"/>
                  <a:pt x="9842" y="18945"/>
                </a:cubicBezTo>
                <a:cubicBezTo>
                  <a:pt x="9897" y="18919"/>
                  <a:pt x="9954" y="18905"/>
                  <a:pt x="10011" y="18903"/>
                </a:cubicBezTo>
                <a:close/>
                <a:moveTo>
                  <a:pt x="7084" y="18895"/>
                </a:moveTo>
                <a:lnTo>
                  <a:pt x="7114" y="18903"/>
                </a:lnTo>
                <a:cubicBezTo>
                  <a:pt x="7172" y="18905"/>
                  <a:pt x="7228" y="18919"/>
                  <a:pt x="7283" y="18945"/>
                </a:cubicBezTo>
                <a:cubicBezTo>
                  <a:pt x="7293" y="18943"/>
                  <a:pt x="7303" y="18948"/>
                  <a:pt x="7312" y="18953"/>
                </a:cubicBezTo>
                <a:lnTo>
                  <a:pt x="7312" y="18958"/>
                </a:lnTo>
                <a:cubicBezTo>
                  <a:pt x="7865" y="19202"/>
                  <a:pt x="8314" y="20237"/>
                  <a:pt x="8479" y="21600"/>
                </a:cubicBezTo>
                <a:lnTo>
                  <a:pt x="8236" y="21600"/>
                </a:lnTo>
                <a:cubicBezTo>
                  <a:pt x="8088" y="20586"/>
                  <a:pt x="7751" y="19817"/>
                  <a:pt x="7336" y="19579"/>
                </a:cubicBezTo>
                <a:cubicBezTo>
                  <a:pt x="7397" y="20408"/>
                  <a:pt x="7578" y="21125"/>
                  <a:pt x="7832" y="21600"/>
                </a:cubicBezTo>
                <a:lnTo>
                  <a:pt x="7488" y="21600"/>
                </a:lnTo>
                <a:cubicBezTo>
                  <a:pt x="7282" y="21036"/>
                  <a:pt x="7143" y="20308"/>
                  <a:pt x="7099" y="19500"/>
                </a:cubicBezTo>
                <a:cubicBezTo>
                  <a:pt x="7099" y="19500"/>
                  <a:pt x="7099" y="19500"/>
                  <a:pt x="7099" y="19500"/>
                </a:cubicBezTo>
                <a:lnTo>
                  <a:pt x="7098" y="19468"/>
                </a:lnTo>
                <a:cubicBezTo>
                  <a:pt x="7089" y="19325"/>
                  <a:pt x="7084" y="19179"/>
                  <a:pt x="7084" y="19031"/>
                </a:cubicBezTo>
                <a:cubicBezTo>
                  <a:pt x="7082" y="19005"/>
                  <a:pt x="7082" y="18978"/>
                  <a:pt x="7082" y="18951"/>
                </a:cubicBezTo>
                <a:lnTo>
                  <a:pt x="7083" y="18897"/>
                </a:lnTo>
                <a:lnTo>
                  <a:pt x="7084" y="18897"/>
                </a:lnTo>
                <a:close/>
                <a:moveTo>
                  <a:pt x="7044" y="18895"/>
                </a:moveTo>
                <a:lnTo>
                  <a:pt x="7044" y="18897"/>
                </a:lnTo>
                <a:lnTo>
                  <a:pt x="7045" y="18897"/>
                </a:lnTo>
                <a:lnTo>
                  <a:pt x="7046" y="18951"/>
                </a:lnTo>
                <a:cubicBezTo>
                  <a:pt x="7046" y="18978"/>
                  <a:pt x="7046" y="19005"/>
                  <a:pt x="7043" y="19031"/>
                </a:cubicBezTo>
                <a:cubicBezTo>
                  <a:pt x="7043" y="19179"/>
                  <a:pt x="7039" y="19325"/>
                  <a:pt x="7030" y="19468"/>
                </a:cubicBezTo>
                <a:lnTo>
                  <a:pt x="7029" y="19500"/>
                </a:lnTo>
                <a:cubicBezTo>
                  <a:pt x="7029" y="19500"/>
                  <a:pt x="7028" y="19500"/>
                  <a:pt x="7028" y="19500"/>
                </a:cubicBezTo>
                <a:cubicBezTo>
                  <a:pt x="6985" y="20308"/>
                  <a:pt x="6846" y="21036"/>
                  <a:pt x="6640" y="21600"/>
                </a:cubicBezTo>
                <a:lnTo>
                  <a:pt x="6296" y="21600"/>
                </a:lnTo>
                <a:cubicBezTo>
                  <a:pt x="6549" y="21125"/>
                  <a:pt x="6731" y="20408"/>
                  <a:pt x="6792" y="19579"/>
                </a:cubicBezTo>
                <a:cubicBezTo>
                  <a:pt x="6377" y="19817"/>
                  <a:pt x="6040" y="20586"/>
                  <a:pt x="5892" y="21600"/>
                </a:cubicBezTo>
                <a:lnTo>
                  <a:pt x="5648" y="21600"/>
                </a:lnTo>
                <a:cubicBezTo>
                  <a:pt x="5814" y="20237"/>
                  <a:pt x="6262" y="19202"/>
                  <a:pt x="6815" y="18958"/>
                </a:cubicBezTo>
                <a:lnTo>
                  <a:pt x="6816" y="18953"/>
                </a:lnTo>
                <a:cubicBezTo>
                  <a:pt x="6825" y="18948"/>
                  <a:pt x="6834" y="18943"/>
                  <a:pt x="6844" y="18945"/>
                </a:cubicBezTo>
                <a:cubicBezTo>
                  <a:pt x="6900" y="18919"/>
                  <a:pt x="6956" y="18905"/>
                  <a:pt x="7013" y="18903"/>
                </a:cubicBezTo>
                <a:close/>
                <a:moveTo>
                  <a:pt x="4086" y="18895"/>
                </a:moveTo>
                <a:lnTo>
                  <a:pt x="4116" y="18903"/>
                </a:lnTo>
                <a:cubicBezTo>
                  <a:pt x="4174" y="18905"/>
                  <a:pt x="4230" y="18919"/>
                  <a:pt x="4285" y="18945"/>
                </a:cubicBezTo>
                <a:cubicBezTo>
                  <a:pt x="4295" y="18943"/>
                  <a:pt x="4305" y="18948"/>
                  <a:pt x="4314" y="18953"/>
                </a:cubicBezTo>
                <a:lnTo>
                  <a:pt x="4314" y="18958"/>
                </a:lnTo>
                <a:cubicBezTo>
                  <a:pt x="4867" y="19202"/>
                  <a:pt x="5316" y="20237"/>
                  <a:pt x="5481" y="21600"/>
                </a:cubicBezTo>
                <a:lnTo>
                  <a:pt x="5238" y="21600"/>
                </a:lnTo>
                <a:cubicBezTo>
                  <a:pt x="5090" y="20586"/>
                  <a:pt x="4753" y="19817"/>
                  <a:pt x="4338" y="19579"/>
                </a:cubicBezTo>
                <a:cubicBezTo>
                  <a:pt x="4399" y="20408"/>
                  <a:pt x="4580" y="21125"/>
                  <a:pt x="4834" y="21600"/>
                </a:cubicBezTo>
                <a:lnTo>
                  <a:pt x="4490" y="21600"/>
                </a:lnTo>
                <a:cubicBezTo>
                  <a:pt x="4284" y="21036"/>
                  <a:pt x="4145" y="20308"/>
                  <a:pt x="4102" y="19500"/>
                </a:cubicBezTo>
                <a:cubicBezTo>
                  <a:pt x="4101" y="19500"/>
                  <a:pt x="4101" y="19500"/>
                  <a:pt x="4101" y="19500"/>
                </a:cubicBezTo>
                <a:lnTo>
                  <a:pt x="4100" y="19468"/>
                </a:lnTo>
                <a:cubicBezTo>
                  <a:pt x="4091" y="19325"/>
                  <a:pt x="4086" y="19179"/>
                  <a:pt x="4087" y="19031"/>
                </a:cubicBezTo>
                <a:cubicBezTo>
                  <a:pt x="4084" y="19005"/>
                  <a:pt x="4084" y="18978"/>
                  <a:pt x="4084" y="18951"/>
                </a:cubicBezTo>
                <a:lnTo>
                  <a:pt x="4085" y="18897"/>
                </a:lnTo>
                <a:lnTo>
                  <a:pt x="4086" y="18897"/>
                </a:lnTo>
                <a:close/>
                <a:moveTo>
                  <a:pt x="4046" y="18895"/>
                </a:moveTo>
                <a:lnTo>
                  <a:pt x="4046" y="18897"/>
                </a:lnTo>
                <a:lnTo>
                  <a:pt x="4047" y="18897"/>
                </a:lnTo>
                <a:lnTo>
                  <a:pt x="4048" y="18951"/>
                </a:lnTo>
                <a:cubicBezTo>
                  <a:pt x="4048" y="18978"/>
                  <a:pt x="4048" y="19005"/>
                  <a:pt x="4045" y="19031"/>
                </a:cubicBezTo>
                <a:cubicBezTo>
                  <a:pt x="4045" y="19179"/>
                  <a:pt x="4041" y="19325"/>
                  <a:pt x="4032" y="19468"/>
                </a:cubicBezTo>
                <a:lnTo>
                  <a:pt x="4031" y="19500"/>
                </a:lnTo>
                <a:cubicBezTo>
                  <a:pt x="4031" y="19500"/>
                  <a:pt x="4031" y="19500"/>
                  <a:pt x="4030" y="19500"/>
                </a:cubicBezTo>
                <a:cubicBezTo>
                  <a:pt x="3987" y="20308"/>
                  <a:pt x="3848" y="21036"/>
                  <a:pt x="3642" y="21600"/>
                </a:cubicBezTo>
                <a:lnTo>
                  <a:pt x="3298" y="21600"/>
                </a:lnTo>
                <a:cubicBezTo>
                  <a:pt x="3552" y="21125"/>
                  <a:pt x="3733" y="20408"/>
                  <a:pt x="3794" y="19579"/>
                </a:cubicBezTo>
                <a:cubicBezTo>
                  <a:pt x="3379" y="19817"/>
                  <a:pt x="3042" y="20586"/>
                  <a:pt x="2894" y="21600"/>
                </a:cubicBezTo>
                <a:lnTo>
                  <a:pt x="2650" y="21600"/>
                </a:lnTo>
                <a:cubicBezTo>
                  <a:pt x="2816" y="20237"/>
                  <a:pt x="3265" y="19202"/>
                  <a:pt x="3817" y="18958"/>
                </a:cubicBezTo>
                <a:lnTo>
                  <a:pt x="3818" y="18953"/>
                </a:lnTo>
                <a:cubicBezTo>
                  <a:pt x="3827" y="18948"/>
                  <a:pt x="3836" y="18943"/>
                  <a:pt x="3846" y="18945"/>
                </a:cubicBezTo>
                <a:cubicBezTo>
                  <a:pt x="3902" y="18919"/>
                  <a:pt x="3958" y="18905"/>
                  <a:pt x="4015" y="18903"/>
                </a:cubicBezTo>
                <a:close/>
                <a:moveTo>
                  <a:pt x="1088" y="18895"/>
                </a:moveTo>
                <a:lnTo>
                  <a:pt x="1118" y="18903"/>
                </a:lnTo>
                <a:cubicBezTo>
                  <a:pt x="1176" y="18905"/>
                  <a:pt x="1232" y="18919"/>
                  <a:pt x="1288" y="18945"/>
                </a:cubicBezTo>
                <a:cubicBezTo>
                  <a:pt x="1297" y="18943"/>
                  <a:pt x="1307" y="18948"/>
                  <a:pt x="1316" y="18953"/>
                </a:cubicBezTo>
                <a:lnTo>
                  <a:pt x="1316" y="18958"/>
                </a:lnTo>
                <a:cubicBezTo>
                  <a:pt x="1869" y="19202"/>
                  <a:pt x="2318" y="20237"/>
                  <a:pt x="2483" y="21600"/>
                </a:cubicBezTo>
                <a:lnTo>
                  <a:pt x="2240" y="21600"/>
                </a:lnTo>
                <a:cubicBezTo>
                  <a:pt x="2092" y="20586"/>
                  <a:pt x="1755" y="19817"/>
                  <a:pt x="1340" y="19579"/>
                </a:cubicBezTo>
                <a:cubicBezTo>
                  <a:pt x="1401" y="20408"/>
                  <a:pt x="1582" y="21125"/>
                  <a:pt x="1836" y="21600"/>
                </a:cubicBezTo>
                <a:lnTo>
                  <a:pt x="1492" y="21600"/>
                </a:lnTo>
                <a:cubicBezTo>
                  <a:pt x="1286" y="21036"/>
                  <a:pt x="1147" y="20308"/>
                  <a:pt x="1104" y="19500"/>
                </a:cubicBezTo>
                <a:cubicBezTo>
                  <a:pt x="1103" y="19500"/>
                  <a:pt x="1103" y="19500"/>
                  <a:pt x="1103" y="19500"/>
                </a:cubicBezTo>
                <a:lnTo>
                  <a:pt x="1102" y="19468"/>
                </a:lnTo>
                <a:cubicBezTo>
                  <a:pt x="1093" y="19325"/>
                  <a:pt x="1089" y="19179"/>
                  <a:pt x="1089" y="19031"/>
                </a:cubicBezTo>
                <a:cubicBezTo>
                  <a:pt x="1086" y="19005"/>
                  <a:pt x="1086" y="18978"/>
                  <a:pt x="1086" y="18951"/>
                </a:cubicBezTo>
                <a:lnTo>
                  <a:pt x="1087" y="18897"/>
                </a:lnTo>
                <a:lnTo>
                  <a:pt x="1088" y="18897"/>
                </a:lnTo>
                <a:close/>
                <a:moveTo>
                  <a:pt x="1048" y="18895"/>
                </a:moveTo>
                <a:lnTo>
                  <a:pt x="1048" y="18897"/>
                </a:lnTo>
                <a:lnTo>
                  <a:pt x="1049" y="18897"/>
                </a:lnTo>
                <a:lnTo>
                  <a:pt x="1050" y="18951"/>
                </a:lnTo>
                <a:cubicBezTo>
                  <a:pt x="1050" y="18978"/>
                  <a:pt x="1050" y="19005"/>
                  <a:pt x="1047" y="19031"/>
                </a:cubicBezTo>
                <a:cubicBezTo>
                  <a:pt x="1047" y="19179"/>
                  <a:pt x="1043" y="19325"/>
                  <a:pt x="1034" y="19468"/>
                </a:cubicBezTo>
                <a:lnTo>
                  <a:pt x="1033" y="19500"/>
                </a:lnTo>
                <a:cubicBezTo>
                  <a:pt x="1033" y="19500"/>
                  <a:pt x="1033" y="19500"/>
                  <a:pt x="1032" y="19500"/>
                </a:cubicBezTo>
                <a:cubicBezTo>
                  <a:pt x="989" y="20310"/>
                  <a:pt x="849" y="21039"/>
                  <a:pt x="642" y="21600"/>
                </a:cubicBezTo>
                <a:lnTo>
                  <a:pt x="301" y="21600"/>
                </a:lnTo>
                <a:cubicBezTo>
                  <a:pt x="554" y="21125"/>
                  <a:pt x="735" y="20407"/>
                  <a:pt x="796" y="19579"/>
                </a:cubicBezTo>
                <a:cubicBezTo>
                  <a:pt x="459" y="19772"/>
                  <a:pt x="173" y="20317"/>
                  <a:pt x="0" y="21062"/>
                </a:cubicBezTo>
                <a:lnTo>
                  <a:pt x="0" y="20085"/>
                </a:lnTo>
                <a:cubicBezTo>
                  <a:pt x="215" y="19504"/>
                  <a:pt x="500" y="19099"/>
                  <a:pt x="820" y="18958"/>
                </a:cubicBezTo>
                <a:lnTo>
                  <a:pt x="820" y="18953"/>
                </a:lnTo>
                <a:cubicBezTo>
                  <a:pt x="829" y="18948"/>
                  <a:pt x="839" y="18943"/>
                  <a:pt x="848" y="18945"/>
                </a:cubicBezTo>
                <a:cubicBezTo>
                  <a:pt x="904" y="18919"/>
                  <a:pt x="960" y="18905"/>
                  <a:pt x="1018" y="18903"/>
                </a:cubicBezTo>
                <a:close/>
                <a:moveTo>
                  <a:pt x="20290" y="15614"/>
                </a:moveTo>
                <a:cubicBezTo>
                  <a:pt x="19803" y="15891"/>
                  <a:pt x="19422" y="16898"/>
                  <a:pt x="19328" y="18168"/>
                </a:cubicBezTo>
                <a:cubicBezTo>
                  <a:pt x="19815" y="17890"/>
                  <a:pt x="20196" y="16884"/>
                  <a:pt x="20290" y="15614"/>
                </a:cubicBezTo>
                <a:close/>
                <a:moveTo>
                  <a:pt x="17821" y="15614"/>
                </a:moveTo>
                <a:cubicBezTo>
                  <a:pt x="17915" y="16884"/>
                  <a:pt x="18296" y="17890"/>
                  <a:pt x="18783" y="18168"/>
                </a:cubicBezTo>
                <a:cubicBezTo>
                  <a:pt x="18689" y="16898"/>
                  <a:pt x="18308" y="15891"/>
                  <a:pt x="17821" y="15614"/>
                </a:cubicBezTo>
                <a:close/>
                <a:moveTo>
                  <a:pt x="17292" y="15614"/>
                </a:moveTo>
                <a:cubicBezTo>
                  <a:pt x="16805" y="15891"/>
                  <a:pt x="16424" y="16898"/>
                  <a:pt x="16330" y="18168"/>
                </a:cubicBezTo>
                <a:cubicBezTo>
                  <a:pt x="16817" y="17890"/>
                  <a:pt x="17198" y="16884"/>
                  <a:pt x="17292" y="15614"/>
                </a:cubicBezTo>
                <a:close/>
                <a:moveTo>
                  <a:pt x="14823" y="15614"/>
                </a:moveTo>
                <a:cubicBezTo>
                  <a:pt x="14917" y="16884"/>
                  <a:pt x="15298" y="17890"/>
                  <a:pt x="15785" y="18168"/>
                </a:cubicBezTo>
                <a:cubicBezTo>
                  <a:pt x="15691" y="16898"/>
                  <a:pt x="15310" y="15891"/>
                  <a:pt x="14823" y="15614"/>
                </a:cubicBezTo>
                <a:close/>
                <a:moveTo>
                  <a:pt x="14294" y="15614"/>
                </a:moveTo>
                <a:cubicBezTo>
                  <a:pt x="13807" y="15891"/>
                  <a:pt x="13426" y="16898"/>
                  <a:pt x="13332" y="18168"/>
                </a:cubicBezTo>
                <a:cubicBezTo>
                  <a:pt x="13819" y="17890"/>
                  <a:pt x="14200" y="16884"/>
                  <a:pt x="14294" y="15614"/>
                </a:cubicBezTo>
                <a:close/>
                <a:moveTo>
                  <a:pt x="11825" y="15614"/>
                </a:moveTo>
                <a:cubicBezTo>
                  <a:pt x="11919" y="16884"/>
                  <a:pt x="12300" y="17890"/>
                  <a:pt x="12787" y="18168"/>
                </a:cubicBezTo>
                <a:cubicBezTo>
                  <a:pt x="12693" y="16898"/>
                  <a:pt x="12312" y="15891"/>
                  <a:pt x="11825" y="15614"/>
                </a:cubicBezTo>
                <a:close/>
                <a:moveTo>
                  <a:pt x="11296" y="15614"/>
                </a:moveTo>
                <a:cubicBezTo>
                  <a:pt x="10809" y="15891"/>
                  <a:pt x="10428" y="16898"/>
                  <a:pt x="10334" y="18168"/>
                </a:cubicBezTo>
                <a:cubicBezTo>
                  <a:pt x="10821" y="17890"/>
                  <a:pt x="11202" y="16884"/>
                  <a:pt x="11296" y="15614"/>
                </a:cubicBezTo>
                <a:close/>
                <a:moveTo>
                  <a:pt x="8827" y="15614"/>
                </a:moveTo>
                <a:cubicBezTo>
                  <a:pt x="8921" y="16884"/>
                  <a:pt x="9302" y="17890"/>
                  <a:pt x="9790" y="18168"/>
                </a:cubicBezTo>
                <a:cubicBezTo>
                  <a:pt x="9695" y="16898"/>
                  <a:pt x="9315" y="15891"/>
                  <a:pt x="8827" y="15614"/>
                </a:cubicBezTo>
                <a:close/>
                <a:moveTo>
                  <a:pt x="8299" y="15614"/>
                </a:moveTo>
                <a:cubicBezTo>
                  <a:pt x="7811" y="15891"/>
                  <a:pt x="7430" y="16898"/>
                  <a:pt x="7336" y="18168"/>
                </a:cubicBezTo>
                <a:cubicBezTo>
                  <a:pt x="7824" y="17890"/>
                  <a:pt x="8204" y="16884"/>
                  <a:pt x="8299" y="15614"/>
                </a:cubicBezTo>
                <a:close/>
                <a:moveTo>
                  <a:pt x="5829" y="15614"/>
                </a:moveTo>
                <a:cubicBezTo>
                  <a:pt x="5923" y="16884"/>
                  <a:pt x="6304" y="17890"/>
                  <a:pt x="6792" y="18168"/>
                </a:cubicBezTo>
                <a:cubicBezTo>
                  <a:pt x="6697" y="16898"/>
                  <a:pt x="6317" y="15891"/>
                  <a:pt x="5829" y="15614"/>
                </a:cubicBezTo>
                <a:close/>
                <a:moveTo>
                  <a:pt x="5301" y="15614"/>
                </a:moveTo>
                <a:cubicBezTo>
                  <a:pt x="4813" y="15891"/>
                  <a:pt x="4432" y="16898"/>
                  <a:pt x="4338" y="18168"/>
                </a:cubicBezTo>
                <a:cubicBezTo>
                  <a:pt x="4826" y="17890"/>
                  <a:pt x="5206" y="16884"/>
                  <a:pt x="5301" y="15614"/>
                </a:cubicBezTo>
                <a:close/>
                <a:moveTo>
                  <a:pt x="2831" y="15614"/>
                </a:moveTo>
                <a:cubicBezTo>
                  <a:pt x="2926" y="16884"/>
                  <a:pt x="3306" y="17890"/>
                  <a:pt x="3794" y="18168"/>
                </a:cubicBezTo>
                <a:cubicBezTo>
                  <a:pt x="3699" y="16898"/>
                  <a:pt x="3319" y="15891"/>
                  <a:pt x="2831" y="15614"/>
                </a:cubicBezTo>
                <a:close/>
                <a:moveTo>
                  <a:pt x="2303" y="15614"/>
                </a:moveTo>
                <a:cubicBezTo>
                  <a:pt x="1815" y="15891"/>
                  <a:pt x="1435" y="16898"/>
                  <a:pt x="1340" y="18168"/>
                </a:cubicBezTo>
                <a:cubicBezTo>
                  <a:pt x="1828" y="17890"/>
                  <a:pt x="2208" y="16884"/>
                  <a:pt x="2303" y="15614"/>
                </a:cubicBezTo>
                <a:close/>
                <a:moveTo>
                  <a:pt x="0" y="15122"/>
                </a:moveTo>
                <a:cubicBezTo>
                  <a:pt x="543" y="15550"/>
                  <a:pt x="952" y="16762"/>
                  <a:pt x="1032" y="18246"/>
                </a:cubicBezTo>
                <a:cubicBezTo>
                  <a:pt x="1033" y="18246"/>
                  <a:pt x="1033" y="18246"/>
                  <a:pt x="1033" y="18246"/>
                </a:cubicBezTo>
                <a:lnTo>
                  <a:pt x="1034" y="18278"/>
                </a:lnTo>
                <a:cubicBezTo>
                  <a:pt x="1043" y="18419"/>
                  <a:pt x="1047" y="18564"/>
                  <a:pt x="1047" y="18711"/>
                </a:cubicBezTo>
                <a:cubicBezTo>
                  <a:pt x="1050" y="18737"/>
                  <a:pt x="1050" y="18764"/>
                  <a:pt x="1050" y="18791"/>
                </a:cubicBezTo>
                <a:cubicBezTo>
                  <a:pt x="1050" y="18809"/>
                  <a:pt x="1050" y="18827"/>
                  <a:pt x="1049" y="18844"/>
                </a:cubicBezTo>
                <a:lnTo>
                  <a:pt x="1048" y="18844"/>
                </a:lnTo>
                <a:lnTo>
                  <a:pt x="1048" y="18846"/>
                </a:lnTo>
                <a:lnTo>
                  <a:pt x="1018" y="18839"/>
                </a:lnTo>
                <a:cubicBezTo>
                  <a:pt x="960" y="18836"/>
                  <a:pt x="904" y="18822"/>
                  <a:pt x="848" y="18796"/>
                </a:cubicBezTo>
                <a:cubicBezTo>
                  <a:pt x="839" y="18798"/>
                  <a:pt x="829" y="18794"/>
                  <a:pt x="820" y="18789"/>
                </a:cubicBezTo>
                <a:lnTo>
                  <a:pt x="820" y="18784"/>
                </a:lnTo>
                <a:cubicBezTo>
                  <a:pt x="500" y="18644"/>
                  <a:pt x="215" y="18242"/>
                  <a:pt x="0" y="17666"/>
                </a:cubicBezTo>
                <a:lnTo>
                  <a:pt x="0" y="16696"/>
                </a:lnTo>
                <a:cubicBezTo>
                  <a:pt x="173" y="17436"/>
                  <a:pt x="459" y="17976"/>
                  <a:pt x="796" y="18168"/>
                </a:cubicBezTo>
                <a:cubicBezTo>
                  <a:pt x="713" y="17047"/>
                  <a:pt x="406" y="16131"/>
                  <a:pt x="0" y="15743"/>
                </a:cubicBezTo>
                <a:close/>
                <a:moveTo>
                  <a:pt x="20567" y="14935"/>
                </a:moveTo>
                <a:lnTo>
                  <a:pt x="20597" y="14942"/>
                </a:lnTo>
                <a:cubicBezTo>
                  <a:pt x="20654" y="14945"/>
                  <a:pt x="20711" y="14959"/>
                  <a:pt x="20766" y="14985"/>
                </a:cubicBezTo>
                <a:cubicBezTo>
                  <a:pt x="20776" y="14983"/>
                  <a:pt x="20785" y="14987"/>
                  <a:pt x="20795" y="14992"/>
                </a:cubicBezTo>
                <a:lnTo>
                  <a:pt x="20795" y="14998"/>
                </a:lnTo>
                <a:cubicBezTo>
                  <a:pt x="21108" y="15135"/>
                  <a:pt x="21387" y="15523"/>
                  <a:pt x="21600" y="16080"/>
                </a:cubicBezTo>
                <a:lnTo>
                  <a:pt x="21600" y="17025"/>
                </a:lnTo>
                <a:cubicBezTo>
                  <a:pt x="21426" y="16316"/>
                  <a:pt x="21146" y="15800"/>
                  <a:pt x="20819" y="15614"/>
                </a:cubicBezTo>
                <a:cubicBezTo>
                  <a:pt x="20901" y="16721"/>
                  <a:pt x="21201" y="17629"/>
                  <a:pt x="21600" y="18026"/>
                </a:cubicBezTo>
                <a:lnTo>
                  <a:pt x="21600" y="18650"/>
                </a:lnTo>
                <a:cubicBezTo>
                  <a:pt x="21064" y="18210"/>
                  <a:pt x="20661" y="17006"/>
                  <a:pt x="20582" y="15535"/>
                </a:cubicBezTo>
                <a:cubicBezTo>
                  <a:pt x="20582" y="15535"/>
                  <a:pt x="20582" y="15535"/>
                  <a:pt x="20581" y="15535"/>
                </a:cubicBezTo>
                <a:lnTo>
                  <a:pt x="20580" y="15504"/>
                </a:lnTo>
                <a:cubicBezTo>
                  <a:pt x="20571" y="15362"/>
                  <a:pt x="20567" y="15217"/>
                  <a:pt x="20567" y="15070"/>
                </a:cubicBezTo>
                <a:cubicBezTo>
                  <a:pt x="20565" y="15044"/>
                  <a:pt x="20565" y="15017"/>
                  <a:pt x="20565" y="14991"/>
                </a:cubicBezTo>
                <a:lnTo>
                  <a:pt x="20566" y="14937"/>
                </a:lnTo>
                <a:lnTo>
                  <a:pt x="20567" y="14937"/>
                </a:lnTo>
                <a:close/>
                <a:moveTo>
                  <a:pt x="20542" y="14935"/>
                </a:moveTo>
                <a:lnTo>
                  <a:pt x="20542" y="14937"/>
                </a:lnTo>
                <a:lnTo>
                  <a:pt x="20543" y="14937"/>
                </a:lnTo>
                <a:lnTo>
                  <a:pt x="20544" y="14991"/>
                </a:lnTo>
                <a:cubicBezTo>
                  <a:pt x="20544" y="15017"/>
                  <a:pt x="20544" y="15044"/>
                  <a:pt x="20542" y="15070"/>
                </a:cubicBezTo>
                <a:cubicBezTo>
                  <a:pt x="20542" y="15217"/>
                  <a:pt x="20537" y="15362"/>
                  <a:pt x="20528" y="15504"/>
                </a:cubicBezTo>
                <a:lnTo>
                  <a:pt x="20528" y="15535"/>
                </a:lnTo>
                <a:cubicBezTo>
                  <a:pt x="20527" y="15535"/>
                  <a:pt x="20527" y="15535"/>
                  <a:pt x="20527" y="15535"/>
                </a:cubicBezTo>
                <a:cubicBezTo>
                  <a:pt x="20438" y="17189"/>
                  <a:pt x="19940" y="18505"/>
                  <a:pt x="19304" y="18784"/>
                </a:cubicBezTo>
                <a:lnTo>
                  <a:pt x="19304" y="18789"/>
                </a:lnTo>
                <a:cubicBezTo>
                  <a:pt x="19294" y="18794"/>
                  <a:pt x="19285" y="18798"/>
                  <a:pt x="19275" y="18796"/>
                </a:cubicBezTo>
                <a:cubicBezTo>
                  <a:pt x="19220" y="18822"/>
                  <a:pt x="19163" y="18836"/>
                  <a:pt x="19106" y="18839"/>
                </a:cubicBezTo>
                <a:lnTo>
                  <a:pt x="19076" y="18846"/>
                </a:lnTo>
                <a:lnTo>
                  <a:pt x="19076" y="18844"/>
                </a:lnTo>
                <a:lnTo>
                  <a:pt x="19075" y="18844"/>
                </a:lnTo>
                <a:cubicBezTo>
                  <a:pt x="19074" y="18827"/>
                  <a:pt x="19074" y="18809"/>
                  <a:pt x="19074" y="18791"/>
                </a:cubicBezTo>
                <a:cubicBezTo>
                  <a:pt x="19074" y="18764"/>
                  <a:pt x="19074" y="18737"/>
                  <a:pt x="19076" y="18711"/>
                </a:cubicBezTo>
                <a:cubicBezTo>
                  <a:pt x="19076" y="18564"/>
                  <a:pt x="19080" y="18419"/>
                  <a:pt x="19089" y="18278"/>
                </a:cubicBezTo>
                <a:lnTo>
                  <a:pt x="19090" y="18246"/>
                </a:lnTo>
                <a:cubicBezTo>
                  <a:pt x="19091" y="18246"/>
                  <a:pt x="19091" y="18246"/>
                  <a:pt x="19091" y="18246"/>
                </a:cubicBezTo>
                <a:cubicBezTo>
                  <a:pt x="19180" y="16592"/>
                  <a:pt x="19678" y="15276"/>
                  <a:pt x="20314" y="14998"/>
                </a:cubicBezTo>
                <a:lnTo>
                  <a:pt x="20314" y="14992"/>
                </a:lnTo>
                <a:cubicBezTo>
                  <a:pt x="20323" y="14987"/>
                  <a:pt x="20333" y="14983"/>
                  <a:pt x="20343" y="14985"/>
                </a:cubicBezTo>
                <a:cubicBezTo>
                  <a:pt x="20398" y="14959"/>
                  <a:pt x="20455" y="14945"/>
                  <a:pt x="20512" y="14942"/>
                </a:cubicBezTo>
                <a:close/>
                <a:moveTo>
                  <a:pt x="17569" y="14935"/>
                </a:moveTo>
                <a:lnTo>
                  <a:pt x="17599" y="14942"/>
                </a:lnTo>
                <a:cubicBezTo>
                  <a:pt x="17656" y="14945"/>
                  <a:pt x="17713" y="14959"/>
                  <a:pt x="17768" y="14985"/>
                </a:cubicBezTo>
                <a:cubicBezTo>
                  <a:pt x="17778" y="14983"/>
                  <a:pt x="17787" y="14987"/>
                  <a:pt x="17797" y="14992"/>
                </a:cubicBezTo>
                <a:lnTo>
                  <a:pt x="17797" y="14998"/>
                </a:lnTo>
                <a:cubicBezTo>
                  <a:pt x="18433" y="15276"/>
                  <a:pt x="18931" y="16592"/>
                  <a:pt x="19020" y="18246"/>
                </a:cubicBezTo>
                <a:cubicBezTo>
                  <a:pt x="19020" y="18246"/>
                  <a:pt x="19020" y="18246"/>
                  <a:pt x="19021" y="18246"/>
                </a:cubicBezTo>
                <a:lnTo>
                  <a:pt x="19022" y="18278"/>
                </a:lnTo>
                <a:cubicBezTo>
                  <a:pt x="19031" y="18419"/>
                  <a:pt x="19035" y="18564"/>
                  <a:pt x="19035" y="18711"/>
                </a:cubicBezTo>
                <a:cubicBezTo>
                  <a:pt x="19037" y="18737"/>
                  <a:pt x="19037" y="18764"/>
                  <a:pt x="19037" y="18791"/>
                </a:cubicBezTo>
                <a:cubicBezTo>
                  <a:pt x="19037" y="18809"/>
                  <a:pt x="19037" y="18827"/>
                  <a:pt x="19036" y="18844"/>
                </a:cubicBezTo>
                <a:lnTo>
                  <a:pt x="19035" y="18844"/>
                </a:lnTo>
                <a:lnTo>
                  <a:pt x="19035" y="18846"/>
                </a:lnTo>
                <a:lnTo>
                  <a:pt x="19005" y="18839"/>
                </a:lnTo>
                <a:cubicBezTo>
                  <a:pt x="18948" y="18836"/>
                  <a:pt x="18891" y="18822"/>
                  <a:pt x="18836" y="18796"/>
                </a:cubicBezTo>
                <a:cubicBezTo>
                  <a:pt x="18826" y="18798"/>
                  <a:pt x="18817" y="18794"/>
                  <a:pt x="18807" y="18789"/>
                </a:cubicBezTo>
                <a:lnTo>
                  <a:pt x="18807" y="18784"/>
                </a:lnTo>
                <a:cubicBezTo>
                  <a:pt x="18171" y="18505"/>
                  <a:pt x="17673" y="17189"/>
                  <a:pt x="17584" y="15535"/>
                </a:cubicBezTo>
                <a:cubicBezTo>
                  <a:pt x="17584" y="15535"/>
                  <a:pt x="17584" y="15535"/>
                  <a:pt x="17583" y="15535"/>
                </a:cubicBezTo>
                <a:lnTo>
                  <a:pt x="17582" y="15504"/>
                </a:lnTo>
                <a:cubicBezTo>
                  <a:pt x="17573" y="15362"/>
                  <a:pt x="17569" y="15217"/>
                  <a:pt x="17569" y="15070"/>
                </a:cubicBezTo>
                <a:cubicBezTo>
                  <a:pt x="17567" y="15044"/>
                  <a:pt x="17567" y="15017"/>
                  <a:pt x="17567" y="14991"/>
                </a:cubicBezTo>
                <a:lnTo>
                  <a:pt x="17568" y="14937"/>
                </a:lnTo>
                <a:lnTo>
                  <a:pt x="17569" y="14937"/>
                </a:lnTo>
                <a:close/>
                <a:moveTo>
                  <a:pt x="17544" y="14935"/>
                </a:moveTo>
                <a:lnTo>
                  <a:pt x="17544" y="14937"/>
                </a:lnTo>
                <a:lnTo>
                  <a:pt x="17545" y="14937"/>
                </a:lnTo>
                <a:lnTo>
                  <a:pt x="17546" y="14991"/>
                </a:lnTo>
                <a:cubicBezTo>
                  <a:pt x="17546" y="15017"/>
                  <a:pt x="17546" y="15044"/>
                  <a:pt x="17544" y="15070"/>
                </a:cubicBezTo>
                <a:cubicBezTo>
                  <a:pt x="17544" y="15217"/>
                  <a:pt x="17540" y="15362"/>
                  <a:pt x="17531" y="15504"/>
                </a:cubicBezTo>
                <a:lnTo>
                  <a:pt x="17530" y="15535"/>
                </a:lnTo>
                <a:cubicBezTo>
                  <a:pt x="17529" y="15535"/>
                  <a:pt x="17529" y="15535"/>
                  <a:pt x="17529" y="15535"/>
                </a:cubicBezTo>
                <a:cubicBezTo>
                  <a:pt x="17440" y="17189"/>
                  <a:pt x="16942" y="18505"/>
                  <a:pt x="16306" y="18784"/>
                </a:cubicBezTo>
                <a:lnTo>
                  <a:pt x="16306" y="18789"/>
                </a:lnTo>
                <a:cubicBezTo>
                  <a:pt x="16296" y="18794"/>
                  <a:pt x="16287" y="18798"/>
                  <a:pt x="16277" y="18796"/>
                </a:cubicBezTo>
                <a:cubicBezTo>
                  <a:pt x="16222" y="18822"/>
                  <a:pt x="16165" y="18836"/>
                  <a:pt x="16108" y="18839"/>
                </a:cubicBezTo>
                <a:lnTo>
                  <a:pt x="16078" y="18846"/>
                </a:lnTo>
                <a:lnTo>
                  <a:pt x="16078" y="18844"/>
                </a:lnTo>
                <a:lnTo>
                  <a:pt x="16077" y="18844"/>
                </a:lnTo>
                <a:cubicBezTo>
                  <a:pt x="16076" y="18827"/>
                  <a:pt x="16076" y="18809"/>
                  <a:pt x="16076" y="18791"/>
                </a:cubicBezTo>
                <a:cubicBezTo>
                  <a:pt x="16076" y="18764"/>
                  <a:pt x="16076" y="18737"/>
                  <a:pt x="16078" y="18711"/>
                </a:cubicBezTo>
                <a:cubicBezTo>
                  <a:pt x="16078" y="18564"/>
                  <a:pt x="16082" y="18419"/>
                  <a:pt x="16091" y="18278"/>
                </a:cubicBezTo>
                <a:lnTo>
                  <a:pt x="16092" y="18246"/>
                </a:lnTo>
                <a:cubicBezTo>
                  <a:pt x="16093" y="18246"/>
                  <a:pt x="16093" y="18246"/>
                  <a:pt x="16093" y="18246"/>
                </a:cubicBezTo>
                <a:cubicBezTo>
                  <a:pt x="16182" y="16592"/>
                  <a:pt x="16680" y="15276"/>
                  <a:pt x="17316" y="14998"/>
                </a:cubicBezTo>
                <a:lnTo>
                  <a:pt x="17316" y="14992"/>
                </a:lnTo>
                <a:cubicBezTo>
                  <a:pt x="17326" y="14987"/>
                  <a:pt x="17335" y="14983"/>
                  <a:pt x="17345" y="14985"/>
                </a:cubicBezTo>
                <a:cubicBezTo>
                  <a:pt x="17400" y="14959"/>
                  <a:pt x="17457" y="14945"/>
                  <a:pt x="17514" y="14942"/>
                </a:cubicBezTo>
                <a:close/>
                <a:moveTo>
                  <a:pt x="14571" y="14935"/>
                </a:moveTo>
                <a:lnTo>
                  <a:pt x="14601" y="14942"/>
                </a:lnTo>
                <a:cubicBezTo>
                  <a:pt x="14658" y="14945"/>
                  <a:pt x="14715" y="14959"/>
                  <a:pt x="14770" y="14985"/>
                </a:cubicBezTo>
                <a:cubicBezTo>
                  <a:pt x="14780" y="14983"/>
                  <a:pt x="14790" y="14987"/>
                  <a:pt x="14799" y="14992"/>
                </a:cubicBezTo>
                <a:lnTo>
                  <a:pt x="14799" y="14998"/>
                </a:lnTo>
                <a:cubicBezTo>
                  <a:pt x="15435" y="15276"/>
                  <a:pt x="15933" y="16592"/>
                  <a:pt x="16022" y="18246"/>
                </a:cubicBezTo>
                <a:cubicBezTo>
                  <a:pt x="16022" y="18246"/>
                  <a:pt x="16022" y="18246"/>
                  <a:pt x="16023" y="18246"/>
                </a:cubicBezTo>
                <a:lnTo>
                  <a:pt x="16024" y="18278"/>
                </a:lnTo>
                <a:cubicBezTo>
                  <a:pt x="16033" y="18419"/>
                  <a:pt x="16037" y="18564"/>
                  <a:pt x="16037" y="18711"/>
                </a:cubicBezTo>
                <a:cubicBezTo>
                  <a:pt x="16039" y="18737"/>
                  <a:pt x="16039" y="18764"/>
                  <a:pt x="16039" y="18791"/>
                </a:cubicBezTo>
                <a:cubicBezTo>
                  <a:pt x="16039" y="18809"/>
                  <a:pt x="16039" y="18827"/>
                  <a:pt x="16038" y="18844"/>
                </a:cubicBezTo>
                <a:lnTo>
                  <a:pt x="16037" y="18844"/>
                </a:lnTo>
                <a:lnTo>
                  <a:pt x="16037" y="18846"/>
                </a:lnTo>
                <a:lnTo>
                  <a:pt x="16007" y="18839"/>
                </a:lnTo>
                <a:cubicBezTo>
                  <a:pt x="15950" y="18836"/>
                  <a:pt x="15893" y="18822"/>
                  <a:pt x="15838" y="18796"/>
                </a:cubicBezTo>
                <a:cubicBezTo>
                  <a:pt x="15828" y="18798"/>
                  <a:pt x="15819" y="18794"/>
                  <a:pt x="15809" y="18789"/>
                </a:cubicBezTo>
                <a:lnTo>
                  <a:pt x="15809" y="18784"/>
                </a:lnTo>
                <a:cubicBezTo>
                  <a:pt x="15173" y="18505"/>
                  <a:pt x="14675" y="17189"/>
                  <a:pt x="14586" y="15535"/>
                </a:cubicBezTo>
                <a:cubicBezTo>
                  <a:pt x="14586" y="15535"/>
                  <a:pt x="14586" y="15535"/>
                  <a:pt x="14585" y="15535"/>
                </a:cubicBezTo>
                <a:lnTo>
                  <a:pt x="14584" y="15504"/>
                </a:lnTo>
                <a:cubicBezTo>
                  <a:pt x="14576" y="15362"/>
                  <a:pt x="14571" y="15217"/>
                  <a:pt x="14571" y="15070"/>
                </a:cubicBezTo>
                <a:cubicBezTo>
                  <a:pt x="14569" y="15044"/>
                  <a:pt x="14569" y="15017"/>
                  <a:pt x="14569" y="14991"/>
                </a:cubicBezTo>
                <a:lnTo>
                  <a:pt x="14570" y="14937"/>
                </a:lnTo>
                <a:lnTo>
                  <a:pt x="14571" y="14937"/>
                </a:lnTo>
                <a:close/>
                <a:moveTo>
                  <a:pt x="14546" y="14935"/>
                </a:moveTo>
                <a:lnTo>
                  <a:pt x="14546" y="14937"/>
                </a:lnTo>
                <a:lnTo>
                  <a:pt x="14547" y="14937"/>
                </a:lnTo>
                <a:lnTo>
                  <a:pt x="14548" y="14991"/>
                </a:lnTo>
                <a:cubicBezTo>
                  <a:pt x="14548" y="15017"/>
                  <a:pt x="14548" y="15044"/>
                  <a:pt x="14546" y="15070"/>
                </a:cubicBezTo>
                <a:cubicBezTo>
                  <a:pt x="14546" y="15217"/>
                  <a:pt x="14542" y="15362"/>
                  <a:pt x="14533" y="15504"/>
                </a:cubicBezTo>
                <a:lnTo>
                  <a:pt x="14532" y="15535"/>
                </a:lnTo>
                <a:cubicBezTo>
                  <a:pt x="14531" y="15535"/>
                  <a:pt x="14531" y="15535"/>
                  <a:pt x="14531" y="15535"/>
                </a:cubicBezTo>
                <a:cubicBezTo>
                  <a:pt x="14442" y="17189"/>
                  <a:pt x="13944" y="18505"/>
                  <a:pt x="13308" y="18784"/>
                </a:cubicBezTo>
                <a:lnTo>
                  <a:pt x="13308" y="18789"/>
                </a:lnTo>
                <a:cubicBezTo>
                  <a:pt x="13298" y="18794"/>
                  <a:pt x="13289" y="18798"/>
                  <a:pt x="13279" y="18796"/>
                </a:cubicBezTo>
                <a:cubicBezTo>
                  <a:pt x="13224" y="18822"/>
                  <a:pt x="13167" y="18836"/>
                  <a:pt x="13110" y="18839"/>
                </a:cubicBezTo>
                <a:lnTo>
                  <a:pt x="13080" y="18846"/>
                </a:lnTo>
                <a:lnTo>
                  <a:pt x="13080" y="18844"/>
                </a:lnTo>
                <a:lnTo>
                  <a:pt x="13079" y="18844"/>
                </a:lnTo>
                <a:cubicBezTo>
                  <a:pt x="13078" y="18827"/>
                  <a:pt x="13078" y="18809"/>
                  <a:pt x="13078" y="18791"/>
                </a:cubicBezTo>
                <a:cubicBezTo>
                  <a:pt x="13078" y="18764"/>
                  <a:pt x="13078" y="18737"/>
                  <a:pt x="13080" y="18711"/>
                </a:cubicBezTo>
                <a:cubicBezTo>
                  <a:pt x="13080" y="18564"/>
                  <a:pt x="13084" y="18419"/>
                  <a:pt x="13093" y="18278"/>
                </a:cubicBezTo>
                <a:lnTo>
                  <a:pt x="13094" y="18246"/>
                </a:lnTo>
                <a:cubicBezTo>
                  <a:pt x="13095" y="18246"/>
                  <a:pt x="13095" y="18246"/>
                  <a:pt x="13095" y="18246"/>
                </a:cubicBezTo>
                <a:cubicBezTo>
                  <a:pt x="13184" y="16592"/>
                  <a:pt x="13682" y="15276"/>
                  <a:pt x="14318" y="14998"/>
                </a:cubicBezTo>
                <a:lnTo>
                  <a:pt x="14318" y="14992"/>
                </a:lnTo>
                <a:cubicBezTo>
                  <a:pt x="14328" y="14987"/>
                  <a:pt x="14337" y="14983"/>
                  <a:pt x="14347" y="14985"/>
                </a:cubicBezTo>
                <a:cubicBezTo>
                  <a:pt x="14402" y="14959"/>
                  <a:pt x="14459" y="14945"/>
                  <a:pt x="14516" y="14942"/>
                </a:cubicBezTo>
                <a:close/>
                <a:moveTo>
                  <a:pt x="11573" y="14935"/>
                </a:moveTo>
                <a:lnTo>
                  <a:pt x="11603" y="14942"/>
                </a:lnTo>
                <a:cubicBezTo>
                  <a:pt x="11661" y="14945"/>
                  <a:pt x="11717" y="14959"/>
                  <a:pt x="11772" y="14985"/>
                </a:cubicBezTo>
                <a:cubicBezTo>
                  <a:pt x="11782" y="14983"/>
                  <a:pt x="11792" y="14987"/>
                  <a:pt x="11801" y="14992"/>
                </a:cubicBezTo>
                <a:lnTo>
                  <a:pt x="11801" y="14998"/>
                </a:lnTo>
                <a:cubicBezTo>
                  <a:pt x="12437" y="15276"/>
                  <a:pt x="12935" y="16592"/>
                  <a:pt x="13024" y="18246"/>
                </a:cubicBezTo>
                <a:cubicBezTo>
                  <a:pt x="13024" y="18246"/>
                  <a:pt x="13025" y="18246"/>
                  <a:pt x="13025" y="18246"/>
                </a:cubicBezTo>
                <a:lnTo>
                  <a:pt x="13026" y="18278"/>
                </a:lnTo>
                <a:cubicBezTo>
                  <a:pt x="13035" y="18419"/>
                  <a:pt x="13039" y="18564"/>
                  <a:pt x="13039" y="18711"/>
                </a:cubicBezTo>
                <a:cubicBezTo>
                  <a:pt x="13041" y="18737"/>
                  <a:pt x="13041" y="18764"/>
                  <a:pt x="13041" y="18791"/>
                </a:cubicBezTo>
                <a:cubicBezTo>
                  <a:pt x="13041" y="18809"/>
                  <a:pt x="13041" y="18827"/>
                  <a:pt x="13040" y="18844"/>
                </a:cubicBezTo>
                <a:lnTo>
                  <a:pt x="13040" y="18844"/>
                </a:lnTo>
                <a:lnTo>
                  <a:pt x="13039" y="18846"/>
                </a:lnTo>
                <a:lnTo>
                  <a:pt x="13009" y="18839"/>
                </a:lnTo>
                <a:cubicBezTo>
                  <a:pt x="12952" y="18836"/>
                  <a:pt x="12895" y="18822"/>
                  <a:pt x="12840" y="18796"/>
                </a:cubicBezTo>
                <a:cubicBezTo>
                  <a:pt x="12830" y="18798"/>
                  <a:pt x="12821" y="18794"/>
                  <a:pt x="12811" y="18789"/>
                </a:cubicBezTo>
                <a:lnTo>
                  <a:pt x="12811" y="18784"/>
                </a:lnTo>
                <a:cubicBezTo>
                  <a:pt x="12175" y="18505"/>
                  <a:pt x="11677" y="17189"/>
                  <a:pt x="11588" y="15535"/>
                </a:cubicBezTo>
                <a:cubicBezTo>
                  <a:pt x="11588" y="15535"/>
                  <a:pt x="11588" y="15535"/>
                  <a:pt x="11588" y="15535"/>
                </a:cubicBezTo>
                <a:lnTo>
                  <a:pt x="11587" y="15504"/>
                </a:lnTo>
                <a:cubicBezTo>
                  <a:pt x="11578" y="15362"/>
                  <a:pt x="11573" y="15217"/>
                  <a:pt x="11573" y="15070"/>
                </a:cubicBezTo>
                <a:cubicBezTo>
                  <a:pt x="11571" y="15044"/>
                  <a:pt x="11571" y="15017"/>
                  <a:pt x="11571" y="14991"/>
                </a:cubicBezTo>
                <a:lnTo>
                  <a:pt x="11572" y="14937"/>
                </a:lnTo>
                <a:lnTo>
                  <a:pt x="11573" y="14937"/>
                </a:lnTo>
                <a:close/>
                <a:moveTo>
                  <a:pt x="11548" y="14935"/>
                </a:moveTo>
                <a:lnTo>
                  <a:pt x="11549" y="14937"/>
                </a:lnTo>
                <a:lnTo>
                  <a:pt x="11549" y="14937"/>
                </a:lnTo>
                <a:lnTo>
                  <a:pt x="11550" y="14991"/>
                </a:lnTo>
                <a:cubicBezTo>
                  <a:pt x="11550" y="15017"/>
                  <a:pt x="11550" y="15044"/>
                  <a:pt x="11548" y="15070"/>
                </a:cubicBezTo>
                <a:cubicBezTo>
                  <a:pt x="11548" y="15217"/>
                  <a:pt x="11544" y="15362"/>
                  <a:pt x="11535" y="15504"/>
                </a:cubicBezTo>
                <a:lnTo>
                  <a:pt x="11534" y="15535"/>
                </a:lnTo>
                <a:cubicBezTo>
                  <a:pt x="11534" y="15535"/>
                  <a:pt x="11533" y="15535"/>
                  <a:pt x="11533" y="15535"/>
                </a:cubicBezTo>
                <a:cubicBezTo>
                  <a:pt x="11444" y="17189"/>
                  <a:pt x="10946" y="18505"/>
                  <a:pt x="10310" y="18784"/>
                </a:cubicBezTo>
                <a:lnTo>
                  <a:pt x="10310" y="18789"/>
                </a:lnTo>
                <a:cubicBezTo>
                  <a:pt x="10301" y="18794"/>
                  <a:pt x="10291" y="18798"/>
                  <a:pt x="10281" y="18796"/>
                </a:cubicBezTo>
                <a:cubicBezTo>
                  <a:pt x="10226" y="18822"/>
                  <a:pt x="10170" y="18836"/>
                  <a:pt x="10112" y="18839"/>
                </a:cubicBezTo>
                <a:lnTo>
                  <a:pt x="10082" y="18846"/>
                </a:lnTo>
                <a:lnTo>
                  <a:pt x="10082" y="18844"/>
                </a:lnTo>
                <a:lnTo>
                  <a:pt x="10081" y="18844"/>
                </a:lnTo>
                <a:cubicBezTo>
                  <a:pt x="10080" y="18827"/>
                  <a:pt x="10080" y="18809"/>
                  <a:pt x="10080" y="18791"/>
                </a:cubicBezTo>
                <a:cubicBezTo>
                  <a:pt x="10080" y="18764"/>
                  <a:pt x="10080" y="18737"/>
                  <a:pt x="10082" y="18711"/>
                </a:cubicBezTo>
                <a:cubicBezTo>
                  <a:pt x="10082" y="18564"/>
                  <a:pt x="10087" y="18419"/>
                  <a:pt x="10096" y="18278"/>
                </a:cubicBezTo>
                <a:lnTo>
                  <a:pt x="10096" y="18246"/>
                </a:lnTo>
                <a:cubicBezTo>
                  <a:pt x="10097" y="18246"/>
                  <a:pt x="10097" y="18246"/>
                  <a:pt x="10097" y="18246"/>
                </a:cubicBezTo>
                <a:cubicBezTo>
                  <a:pt x="10186" y="16592"/>
                  <a:pt x="10684" y="15276"/>
                  <a:pt x="11320" y="14998"/>
                </a:cubicBezTo>
                <a:lnTo>
                  <a:pt x="11320" y="14992"/>
                </a:lnTo>
                <a:cubicBezTo>
                  <a:pt x="11330" y="14987"/>
                  <a:pt x="11339" y="14983"/>
                  <a:pt x="11349" y="14985"/>
                </a:cubicBezTo>
                <a:cubicBezTo>
                  <a:pt x="11404" y="14959"/>
                  <a:pt x="11461" y="14945"/>
                  <a:pt x="11518" y="14942"/>
                </a:cubicBezTo>
                <a:close/>
                <a:moveTo>
                  <a:pt x="8575" y="14935"/>
                </a:moveTo>
                <a:lnTo>
                  <a:pt x="8605" y="14942"/>
                </a:lnTo>
                <a:cubicBezTo>
                  <a:pt x="8663" y="14945"/>
                  <a:pt x="8719" y="14959"/>
                  <a:pt x="8774" y="14985"/>
                </a:cubicBezTo>
                <a:cubicBezTo>
                  <a:pt x="8784" y="14983"/>
                  <a:pt x="8794" y="14987"/>
                  <a:pt x="8803" y="14992"/>
                </a:cubicBezTo>
                <a:lnTo>
                  <a:pt x="8803" y="14998"/>
                </a:lnTo>
                <a:cubicBezTo>
                  <a:pt x="9439" y="15276"/>
                  <a:pt x="9937" y="16592"/>
                  <a:pt x="10026" y="18246"/>
                </a:cubicBezTo>
                <a:cubicBezTo>
                  <a:pt x="10026" y="18246"/>
                  <a:pt x="10027" y="18246"/>
                  <a:pt x="10027" y="18246"/>
                </a:cubicBezTo>
                <a:lnTo>
                  <a:pt x="10028" y="18278"/>
                </a:lnTo>
                <a:cubicBezTo>
                  <a:pt x="10037" y="18419"/>
                  <a:pt x="10041" y="18564"/>
                  <a:pt x="10041" y="18711"/>
                </a:cubicBezTo>
                <a:cubicBezTo>
                  <a:pt x="10043" y="18737"/>
                  <a:pt x="10044" y="18764"/>
                  <a:pt x="10044" y="18791"/>
                </a:cubicBezTo>
                <a:cubicBezTo>
                  <a:pt x="10044" y="18809"/>
                  <a:pt x="10043" y="18827"/>
                  <a:pt x="10042" y="18844"/>
                </a:cubicBezTo>
                <a:lnTo>
                  <a:pt x="10042" y="18844"/>
                </a:lnTo>
                <a:lnTo>
                  <a:pt x="10042" y="18846"/>
                </a:lnTo>
                <a:lnTo>
                  <a:pt x="10011" y="18839"/>
                </a:lnTo>
                <a:cubicBezTo>
                  <a:pt x="9954" y="18836"/>
                  <a:pt x="9897" y="18822"/>
                  <a:pt x="9842" y="18796"/>
                </a:cubicBezTo>
                <a:cubicBezTo>
                  <a:pt x="9832" y="18798"/>
                  <a:pt x="9823" y="18794"/>
                  <a:pt x="9813" y="18789"/>
                </a:cubicBezTo>
                <a:lnTo>
                  <a:pt x="9813" y="18784"/>
                </a:lnTo>
                <a:cubicBezTo>
                  <a:pt x="9177" y="18505"/>
                  <a:pt x="8680" y="17189"/>
                  <a:pt x="8591" y="15535"/>
                </a:cubicBezTo>
                <a:cubicBezTo>
                  <a:pt x="8590" y="15535"/>
                  <a:pt x="8590" y="15535"/>
                  <a:pt x="8590" y="15535"/>
                </a:cubicBezTo>
                <a:lnTo>
                  <a:pt x="8589" y="15504"/>
                </a:lnTo>
                <a:cubicBezTo>
                  <a:pt x="8580" y="15362"/>
                  <a:pt x="8575" y="15217"/>
                  <a:pt x="8575" y="15070"/>
                </a:cubicBezTo>
                <a:cubicBezTo>
                  <a:pt x="8573" y="15044"/>
                  <a:pt x="8573" y="15017"/>
                  <a:pt x="8573" y="14991"/>
                </a:cubicBezTo>
                <a:lnTo>
                  <a:pt x="8574" y="14937"/>
                </a:lnTo>
                <a:lnTo>
                  <a:pt x="8575" y="14937"/>
                </a:lnTo>
                <a:close/>
                <a:moveTo>
                  <a:pt x="8551" y="14935"/>
                </a:moveTo>
                <a:lnTo>
                  <a:pt x="8551" y="14937"/>
                </a:lnTo>
                <a:lnTo>
                  <a:pt x="8551" y="14937"/>
                </a:lnTo>
                <a:lnTo>
                  <a:pt x="8553" y="14991"/>
                </a:lnTo>
                <a:cubicBezTo>
                  <a:pt x="8553" y="15017"/>
                  <a:pt x="8552" y="15044"/>
                  <a:pt x="8550" y="15070"/>
                </a:cubicBezTo>
                <a:cubicBezTo>
                  <a:pt x="8550" y="15217"/>
                  <a:pt x="8546" y="15362"/>
                  <a:pt x="8537" y="15504"/>
                </a:cubicBezTo>
                <a:lnTo>
                  <a:pt x="8536" y="15535"/>
                </a:lnTo>
                <a:cubicBezTo>
                  <a:pt x="8536" y="15535"/>
                  <a:pt x="8535" y="15535"/>
                  <a:pt x="8535" y="15535"/>
                </a:cubicBezTo>
                <a:cubicBezTo>
                  <a:pt x="8446" y="17189"/>
                  <a:pt x="7948" y="18505"/>
                  <a:pt x="7312" y="18784"/>
                </a:cubicBezTo>
                <a:lnTo>
                  <a:pt x="7312" y="18789"/>
                </a:lnTo>
                <a:cubicBezTo>
                  <a:pt x="7303" y="18794"/>
                  <a:pt x="7293" y="18798"/>
                  <a:pt x="7283" y="18796"/>
                </a:cubicBezTo>
                <a:cubicBezTo>
                  <a:pt x="7228" y="18822"/>
                  <a:pt x="7172" y="18836"/>
                  <a:pt x="7114" y="18839"/>
                </a:cubicBezTo>
                <a:lnTo>
                  <a:pt x="7084" y="18846"/>
                </a:lnTo>
                <a:lnTo>
                  <a:pt x="7084" y="18844"/>
                </a:lnTo>
                <a:lnTo>
                  <a:pt x="7083" y="18844"/>
                </a:lnTo>
                <a:cubicBezTo>
                  <a:pt x="7082" y="18827"/>
                  <a:pt x="7082" y="18809"/>
                  <a:pt x="7082" y="18791"/>
                </a:cubicBezTo>
                <a:cubicBezTo>
                  <a:pt x="7082" y="18764"/>
                  <a:pt x="7082" y="18737"/>
                  <a:pt x="7084" y="18711"/>
                </a:cubicBezTo>
                <a:cubicBezTo>
                  <a:pt x="7084" y="18564"/>
                  <a:pt x="7089" y="18419"/>
                  <a:pt x="7098" y="18278"/>
                </a:cubicBezTo>
                <a:lnTo>
                  <a:pt x="7099" y="18246"/>
                </a:lnTo>
                <a:cubicBezTo>
                  <a:pt x="7099" y="18246"/>
                  <a:pt x="7099" y="18246"/>
                  <a:pt x="7099" y="18246"/>
                </a:cubicBezTo>
                <a:cubicBezTo>
                  <a:pt x="7189" y="16592"/>
                  <a:pt x="7686" y="15276"/>
                  <a:pt x="8322" y="14998"/>
                </a:cubicBezTo>
                <a:lnTo>
                  <a:pt x="8322" y="14992"/>
                </a:lnTo>
                <a:cubicBezTo>
                  <a:pt x="8332" y="14987"/>
                  <a:pt x="8341" y="14983"/>
                  <a:pt x="8351" y="14985"/>
                </a:cubicBezTo>
                <a:cubicBezTo>
                  <a:pt x="8406" y="14959"/>
                  <a:pt x="8463" y="14945"/>
                  <a:pt x="8520" y="14942"/>
                </a:cubicBezTo>
                <a:close/>
                <a:moveTo>
                  <a:pt x="5577" y="14935"/>
                </a:moveTo>
                <a:lnTo>
                  <a:pt x="5607" y="14942"/>
                </a:lnTo>
                <a:cubicBezTo>
                  <a:pt x="5665" y="14945"/>
                  <a:pt x="5721" y="14959"/>
                  <a:pt x="5776" y="14985"/>
                </a:cubicBezTo>
                <a:cubicBezTo>
                  <a:pt x="5786" y="14983"/>
                  <a:pt x="5796" y="14987"/>
                  <a:pt x="5805" y="14992"/>
                </a:cubicBezTo>
                <a:lnTo>
                  <a:pt x="5805" y="14998"/>
                </a:lnTo>
                <a:cubicBezTo>
                  <a:pt x="6441" y="15276"/>
                  <a:pt x="6939" y="16592"/>
                  <a:pt x="7028" y="18246"/>
                </a:cubicBezTo>
                <a:cubicBezTo>
                  <a:pt x="7028" y="18246"/>
                  <a:pt x="7029" y="18246"/>
                  <a:pt x="7029" y="18246"/>
                </a:cubicBezTo>
                <a:lnTo>
                  <a:pt x="7030" y="18278"/>
                </a:lnTo>
                <a:cubicBezTo>
                  <a:pt x="7039" y="18419"/>
                  <a:pt x="7043" y="18564"/>
                  <a:pt x="7043" y="18711"/>
                </a:cubicBezTo>
                <a:cubicBezTo>
                  <a:pt x="7046" y="18737"/>
                  <a:pt x="7046" y="18764"/>
                  <a:pt x="7046" y="18791"/>
                </a:cubicBezTo>
                <a:cubicBezTo>
                  <a:pt x="7046" y="18809"/>
                  <a:pt x="7046" y="18827"/>
                  <a:pt x="7045" y="18844"/>
                </a:cubicBezTo>
                <a:lnTo>
                  <a:pt x="7044" y="18844"/>
                </a:lnTo>
                <a:lnTo>
                  <a:pt x="7044" y="18846"/>
                </a:lnTo>
                <a:lnTo>
                  <a:pt x="7013" y="18839"/>
                </a:lnTo>
                <a:cubicBezTo>
                  <a:pt x="6956" y="18836"/>
                  <a:pt x="6899" y="18822"/>
                  <a:pt x="6844" y="18796"/>
                </a:cubicBezTo>
                <a:cubicBezTo>
                  <a:pt x="6834" y="18798"/>
                  <a:pt x="6825" y="18794"/>
                  <a:pt x="6816" y="18789"/>
                </a:cubicBezTo>
                <a:lnTo>
                  <a:pt x="6815" y="18784"/>
                </a:lnTo>
                <a:cubicBezTo>
                  <a:pt x="6180" y="18505"/>
                  <a:pt x="5682" y="17189"/>
                  <a:pt x="5593" y="15535"/>
                </a:cubicBezTo>
                <a:cubicBezTo>
                  <a:pt x="5592" y="15535"/>
                  <a:pt x="5592" y="15535"/>
                  <a:pt x="5592" y="15535"/>
                </a:cubicBezTo>
                <a:lnTo>
                  <a:pt x="5591" y="15504"/>
                </a:lnTo>
                <a:cubicBezTo>
                  <a:pt x="5582" y="15362"/>
                  <a:pt x="5577" y="15217"/>
                  <a:pt x="5578" y="15070"/>
                </a:cubicBezTo>
                <a:cubicBezTo>
                  <a:pt x="5575" y="15044"/>
                  <a:pt x="5575" y="15017"/>
                  <a:pt x="5575" y="14991"/>
                </a:cubicBezTo>
                <a:lnTo>
                  <a:pt x="5576" y="14937"/>
                </a:lnTo>
                <a:lnTo>
                  <a:pt x="5577" y="14937"/>
                </a:lnTo>
                <a:close/>
                <a:moveTo>
                  <a:pt x="5553" y="14935"/>
                </a:moveTo>
                <a:lnTo>
                  <a:pt x="5553" y="14937"/>
                </a:lnTo>
                <a:lnTo>
                  <a:pt x="5554" y="14937"/>
                </a:lnTo>
                <a:lnTo>
                  <a:pt x="5555" y="14991"/>
                </a:lnTo>
                <a:cubicBezTo>
                  <a:pt x="5555" y="15017"/>
                  <a:pt x="5555" y="15044"/>
                  <a:pt x="5552" y="15070"/>
                </a:cubicBezTo>
                <a:cubicBezTo>
                  <a:pt x="5552" y="15217"/>
                  <a:pt x="5548" y="15362"/>
                  <a:pt x="5539" y="15504"/>
                </a:cubicBezTo>
                <a:lnTo>
                  <a:pt x="5538" y="15535"/>
                </a:lnTo>
                <a:cubicBezTo>
                  <a:pt x="5538" y="15535"/>
                  <a:pt x="5537" y="15535"/>
                  <a:pt x="5537" y="15535"/>
                </a:cubicBezTo>
                <a:cubicBezTo>
                  <a:pt x="5448" y="17189"/>
                  <a:pt x="4950" y="18505"/>
                  <a:pt x="4314" y="18784"/>
                </a:cubicBezTo>
                <a:lnTo>
                  <a:pt x="4314" y="18789"/>
                </a:lnTo>
                <a:cubicBezTo>
                  <a:pt x="4305" y="18794"/>
                  <a:pt x="4295" y="18798"/>
                  <a:pt x="4285" y="18796"/>
                </a:cubicBezTo>
                <a:cubicBezTo>
                  <a:pt x="4230" y="18822"/>
                  <a:pt x="4174" y="18836"/>
                  <a:pt x="4116" y="18839"/>
                </a:cubicBezTo>
                <a:lnTo>
                  <a:pt x="4086" y="18846"/>
                </a:lnTo>
                <a:lnTo>
                  <a:pt x="4086" y="18844"/>
                </a:lnTo>
                <a:lnTo>
                  <a:pt x="4085" y="18844"/>
                </a:lnTo>
                <a:cubicBezTo>
                  <a:pt x="4084" y="18827"/>
                  <a:pt x="4084" y="18809"/>
                  <a:pt x="4084" y="18791"/>
                </a:cubicBezTo>
                <a:cubicBezTo>
                  <a:pt x="4084" y="18764"/>
                  <a:pt x="4084" y="18737"/>
                  <a:pt x="4087" y="18711"/>
                </a:cubicBezTo>
                <a:cubicBezTo>
                  <a:pt x="4086" y="18564"/>
                  <a:pt x="4091" y="18419"/>
                  <a:pt x="4100" y="18278"/>
                </a:cubicBezTo>
                <a:lnTo>
                  <a:pt x="4101" y="18246"/>
                </a:lnTo>
                <a:cubicBezTo>
                  <a:pt x="4101" y="18246"/>
                  <a:pt x="4101" y="18246"/>
                  <a:pt x="4102" y="18246"/>
                </a:cubicBezTo>
                <a:cubicBezTo>
                  <a:pt x="4191" y="16592"/>
                  <a:pt x="4689" y="15276"/>
                  <a:pt x="5324" y="14998"/>
                </a:cubicBezTo>
                <a:lnTo>
                  <a:pt x="5325" y="14992"/>
                </a:lnTo>
                <a:cubicBezTo>
                  <a:pt x="5334" y="14987"/>
                  <a:pt x="5343" y="14983"/>
                  <a:pt x="5353" y="14985"/>
                </a:cubicBezTo>
                <a:cubicBezTo>
                  <a:pt x="5408" y="14959"/>
                  <a:pt x="5465" y="14945"/>
                  <a:pt x="5522" y="14942"/>
                </a:cubicBezTo>
                <a:close/>
                <a:moveTo>
                  <a:pt x="2579" y="14935"/>
                </a:moveTo>
                <a:lnTo>
                  <a:pt x="2609" y="14942"/>
                </a:lnTo>
                <a:cubicBezTo>
                  <a:pt x="2667" y="14945"/>
                  <a:pt x="2723" y="14959"/>
                  <a:pt x="2779" y="14985"/>
                </a:cubicBezTo>
                <a:cubicBezTo>
                  <a:pt x="2788" y="14983"/>
                  <a:pt x="2798" y="14987"/>
                  <a:pt x="2807" y="14992"/>
                </a:cubicBezTo>
                <a:lnTo>
                  <a:pt x="2807" y="14998"/>
                </a:lnTo>
                <a:cubicBezTo>
                  <a:pt x="3443" y="15276"/>
                  <a:pt x="3941" y="16592"/>
                  <a:pt x="4030" y="18246"/>
                </a:cubicBezTo>
                <a:cubicBezTo>
                  <a:pt x="4031" y="18246"/>
                  <a:pt x="4031" y="18246"/>
                  <a:pt x="4031" y="18246"/>
                </a:cubicBezTo>
                <a:lnTo>
                  <a:pt x="4032" y="18278"/>
                </a:lnTo>
                <a:cubicBezTo>
                  <a:pt x="4041" y="18419"/>
                  <a:pt x="4045" y="18564"/>
                  <a:pt x="4045" y="18711"/>
                </a:cubicBezTo>
                <a:cubicBezTo>
                  <a:pt x="4048" y="18737"/>
                  <a:pt x="4048" y="18764"/>
                  <a:pt x="4048" y="18791"/>
                </a:cubicBezTo>
                <a:cubicBezTo>
                  <a:pt x="4048" y="18809"/>
                  <a:pt x="4048" y="18827"/>
                  <a:pt x="4047" y="18844"/>
                </a:cubicBezTo>
                <a:lnTo>
                  <a:pt x="4046" y="18844"/>
                </a:lnTo>
                <a:lnTo>
                  <a:pt x="4046" y="18846"/>
                </a:lnTo>
                <a:lnTo>
                  <a:pt x="4015" y="18839"/>
                </a:lnTo>
                <a:cubicBezTo>
                  <a:pt x="3958" y="18836"/>
                  <a:pt x="3902" y="18822"/>
                  <a:pt x="3846" y="18796"/>
                </a:cubicBezTo>
                <a:cubicBezTo>
                  <a:pt x="3836" y="18798"/>
                  <a:pt x="3827" y="18794"/>
                  <a:pt x="3818" y="18789"/>
                </a:cubicBezTo>
                <a:lnTo>
                  <a:pt x="3817" y="18784"/>
                </a:lnTo>
                <a:cubicBezTo>
                  <a:pt x="3182" y="18505"/>
                  <a:pt x="2684" y="17189"/>
                  <a:pt x="2595" y="15535"/>
                </a:cubicBezTo>
                <a:cubicBezTo>
                  <a:pt x="2594" y="15535"/>
                  <a:pt x="2594" y="15535"/>
                  <a:pt x="2594" y="15535"/>
                </a:cubicBezTo>
                <a:lnTo>
                  <a:pt x="2593" y="15504"/>
                </a:lnTo>
                <a:cubicBezTo>
                  <a:pt x="2584" y="15362"/>
                  <a:pt x="2580" y="15217"/>
                  <a:pt x="2580" y="15070"/>
                </a:cubicBezTo>
                <a:cubicBezTo>
                  <a:pt x="2577" y="15044"/>
                  <a:pt x="2577" y="15017"/>
                  <a:pt x="2577" y="14991"/>
                </a:cubicBezTo>
                <a:lnTo>
                  <a:pt x="2578" y="14937"/>
                </a:lnTo>
                <a:lnTo>
                  <a:pt x="2579" y="14937"/>
                </a:lnTo>
                <a:close/>
                <a:moveTo>
                  <a:pt x="2555" y="14935"/>
                </a:moveTo>
                <a:lnTo>
                  <a:pt x="2555" y="14937"/>
                </a:lnTo>
                <a:lnTo>
                  <a:pt x="2556" y="14937"/>
                </a:lnTo>
                <a:lnTo>
                  <a:pt x="2557" y="14991"/>
                </a:lnTo>
                <a:cubicBezTo>
                  <a:pt x="2557" y="15017"/>
                  <a:pt x="2557" y="15044"/>
                  <a:pt x="2554" y="15070"/>
                </a:cubicBezTo>
                <a:cubicBezTo>
                  <a:pt x="2554" y="15217"/>
                  <a:pt x="2550" y="15362"/>
                  <a:pt x="2541" y="15504"/>
                </a:cubicBezTo>
                <a:lnTo>
                  <a:pt x="2540" y="15535"/>
                </a:lnTo>
                <a:cubicBezTo>
                  <a:pt x="2540" y="15535"/>
                  <a:pt x="2540" y="15535"/>
                  <a:pt x="2539" y="15535"/>
                </a:cubicBezTo>
                <a:cubicBezTo>
                  <a:pt x="2450" y="17189"/>
                  <a:pt x="1952" y="18505"/>
                  <a:pt x="1316" y="18784"/>
                </a:cubicBezTo>
                <a:lnTo>
                  <a:pt x="1316" y="18789"/>
                </a:lnTo>
                <a:cubicBezTo>
                  <a:pt x="1307" y="18794"/>
                  <a:pt x="1297" y="18798"/>
                  <a:pt x="1288" y="18796"/>
                </a:cubicBezTo>
                <a:cubicBezTo>
                  <a:pt x="1232" y="18822"/>
                  <a:pt x="1176" y="18836"/>
                  <a:pt x="1118" y="18839"/>
                </a:cubicBezTo>
                <a:lnTo>
                  <a:pt x="1088" y="18846"/>
                </a:lnTo>
                <a:lnTo>
                  <a:pt x="1088" y="18844"/>
                </a:lnTo>
                <a:lnTo>
                  <a:pt x="1087" y="18844"/>
                </a:lnTo>
                <a:cubicBezTo>
                  <a:pt x="1086" y="18827"/>
                  <a:pt x="1086" y="18809"/>
                  <a:pt x="1086" y="18791"/>
                </a:cubicBezTo>
                <a:cubicBezTo>
                  <a:pt x="1086" y="18764"/>
                  <a:pt x="1086" y="18737"/>
                  <a:pt x="1089" y="18711"/>
                </a:cubicBezTo>
                <a:cubicBezTo>
                  <a:pt x="1089" y="18564"/>
                  <a:pt x="1093" y="18419"/>
                  <a:pt x="1102" y="18278"/>
                </a:cubicBezTo>
                <a:lnTo>
                  <a:pt x="1103" y="18246"/>
                </a:lnTo>
                <a:cubicBezTo>
                  <a:pt x="1103" y="18246"/>
                  <a:pt x="1103" y="18246"/>
                  <a:pt x="1104" y="18246"/>
                </a:cubicBezTo>
                <a:cubicBezTo>
                  <a:pt x="1193" y="16592"/>
                  <a:pt x="1691" y="15276"/>
                  <a:pt x="2326" y="14998"/>
                </a:cubicBezTo>
                <a:lnTo>
                  <a:pt x="2327" y="14992"/>
                </a:lnTo>
                <a:cubicBezTo>
                  <a:pt x="2336" y="14987"/>
                  <a:pt x="2345" y="14983"/>
                  <a:pt x="2355" y="14985"/>
                </a:cubicBezTo>
                <a:cubicBezTo>
                  <a:pt x="2411" y="14959"/>
                  <a:pt x="2467" y="14945"/>
                  <a:pt x="2524" y="14942"/>
                </a:cubicBezTo>
                <a:close/>
                <a:moveTo>
                  <a:pt x="19328" y="11563"/>
                </a:moveTo>
                <a:cubicBezTo>
                  <a:pt x="19422" y="12843"/>
                  <a:pt x="19803" y="13857"/>
                  <a:pt x="20290" y="14137"/>
                </a:cubicBezTo>
                <a:cubicBezTo>
                  <a:pt x="20196" y="12857"/>
                  <a:pt x="19815" y="11842"/>
                  <a:pt x="19328" y="11563"/>
                </a:cubicBezTo>
                <a:close/>
                <a:moveTo>
                  <a:pt x="18783" y="11563"/>
                </a:moveTo>
                <a:cubicBezTo>
                  <a:pt x="18296" y="11842"/>
                  <a:pt x="17915" y="12857"/>
                  <a:pt x="17821" y="14137"/>
                </a:cubicBezTo>
                <a:cubicBezTo>
                  <a:pt x="18308" y="13857"/>
                  <a:pt x="18689" y="12843"/>
                  <a:pt x="18783" y="11563"/>
                </a:cubicBezTo>
                <a:close/>
                <a:moveTo>
                  <a:pt x="16330" y="11563"/>
                </a:moveTo>
                <a:cubicBezTo>
                  <a:pt x="16424" y="12843"/>
                  <a:pt x="16805" y="13857"/>
                  <a:pt x="17292" y="14137"/>
                </a:cubicBezTo>
                <a:cubicBezTo>
                  <a:pt x="17198" y="12857"/>
                  <a:pt x="16817" y="11842"/>
                  <a:pt x="16330" y="11563"/>
                </a:cubicBezTo>
                <a:close/>
                <a:moveTo>
                  <a:pt x="15785" y="11563"/>
                </a:moveTo>
                <a:cubicBezTo>
                  <a:pt x="15298" y="11842"/>
                  <a:pt x="14917" y="12857"/>
                  <a:pt x="14823" y="14137"/>
                </a:cubicBezTo>
                <a:cubicBezTo>
                  <a:pt x="15310" y="13857"/>
                  <a:pt x="15691" y="12843"/>
                  <a:pt x="15785" y="11563"/>
                </a:cubicBezTo>
                <a:close/>
                <a:moveTo>
                  <a:pt x="13332" y="11563"/>
                </a:moveTo>
                <a:cubicBezTo>
                  <a:pt x="13426" y="12843"/>
                  <a:pt x="13807" y="13857"/>
                  <a:pt x="14294" y="14137"/>
                </a:cubicBezTo>
                <a:cubicBezTo>
                  <a:pt x="14200" y="12857"/>
                  <a:pt x="13819" y="11842"/>
                  <a:pt x="13332" y="11563"/>
                </a:cubicBezTo>
                <a:close/>
                <a:moveTo>
                  <a:pt x="12787" y="11563"/>
                </a:moveTo>
                <a:cubicBezTo>
                  <a:pt x="12300" y="11842"/>
                  <a:pt x="11919" y="12857"/>
                  <a:pt x="11825" y="14137"/>
                </a:cubicBezTo>
                <a:cubicBezTo>
                  <a:pt x="12312" y="13857"/>
                  <a:pt x="12693" y="12843"/>
                  <a:pt x="12787" y="11563"/>
                </a:cubicBezTo>
                <a:close/>
                <a:moveTo>
                  <a:pt x="10334" y="11563"/>
                </a:moveTo>
                <a:cubicBezTo>
                  <a:pt x="10428" y="12843"/>
                  <a:pt x="10809" y="13857"/>
                  <a:pt x="11296" y="14137"/>
                </a:cubicBezTo>
                <a:cubicBezTo>
                  <a:pt x="11202" y="12857"/>
                  <a:pt x="10821" y="11842"/>
                  <a:pt x="10334" y="11563"/>
                </a:cubicBezTo>
                <a:close/>
                <a:moveTo>
                  <a:pt x="9790" y="11563"/>
                </a:moveTo>
                <a:cubicBezTo>
                  <a:pt x="9302" y="11842"/>
                  <a:pt x="8921" y="12857"/>
                  <a:pt x="8827" y="14137"/>
                </a:cubicBezTo>
                <a:cubicBezTo>
                  <a:pt x="9315" y="13857"/>
                  <a:pt x="9695" y="12843"/>
                  <a:pt x="9790" y="11563"/>
                </a:cubicBezTo>
                <a:close/>
                <a:moveTo>
                  <a:pt x="7336" y="11563"/>
                </a:moveTo>
                <a:cubicBezTo>
                  <a:pt x="7430" y="12843"/>
                  <a:pt x="7811" y="13857"/>
                  <a:pt x="8299" y="14137"/>
                </a:cubicBezTo>
                <a:cubicBezTo>
                  <a:pt x="8204" y="12857"/>
                  <a:pt x="7824" y="11842"/>
                  <a:pt x="7336" y="11563"/>
                </a:cubicBezTo>
                <a:close/>
                <a:moveTo>
                  <a:pt x="6792" y="11563"/>
                </a:moveTo>
                <a:cubicBezTo>
                  <a:pt x="6304" y="11842"/>
                  <a:pt x="5923" y="12857"/>
                  <a:pt x="5829" y="14137"/>
                </a:cubicBezTo>
                <a:cubicBezTo>
                  <a:pt x="6317" y="13857"/>
                  <a:pt x="6697" y="12843"/>
                  <a:pt x="6792" y="11563"/>
                </a:cubicBezTo>
                <a:close/>
                <a:moveTo>
                  <a:pt x="4338" y="11563"/>
                </a:moveTo>
                <a:cubicBezTo>
                  <a:pt x="4432" y="12843"/>
                  <a:pt x="4813" y="13857"/>
                  <a:pt x="5301" y="14137"/>
                </a:cubicBezTo>
                <a:cubicBezTo>
                  <a:pt x="5206" y="12857"/>
                  <a:pt x="4826" y="11842"/>
                  <a:pt x="4338" y="11563"/>
                </a:cubicBezTo>
                <a:close/>
                <a:moveTo>
                  <a:pt x="3794" y="11563"/>
                </a:moveTo>
                <a:cubicBezTo>
                  <a:pt x="3306" y="11842"/>
                  <a:pt x="2926" y="12857"/>
                  <a:pt x="2831" y="14137"/>
                </a:cubicBezTo>
                <a:cubicBezTo>
                  <a:pt x="3319" y="13857"/>
                  <a:pt x="3699" y="12843"/>
                  <a:pt x="3794" y="11563"/>
                </a:cubicBezTo>
                <a:close/>
                <a:moveTo>
                  <a:pt x="1340" y="11563"/>
                </a:moveTo>
                <a:cubicBezTo>
                  <a:pt x="1435" y="12843"/>
                  <a:pt x="1815" y="13857"/>
                  <a:pt x="2303" y="14137"/>
                </a:cubicBezTo>
                <a:cubicBezTo>
                  <a:pt x="2208" y="12857"/>
                  <a:pt x="1828" y="11842"/>
                  <a:pt x="1340" y="11563"/>
                </a:cubicBezTo>
                <a:close/>
                <a:moveTo>
                  <a:pt x="21600" y="11077"/>
                </a:moveTo>
                <a:lnTo>
                  <a:pt x="21600" y="11705"/>
                </a:lnTo>
                <a:cubicBezTo>
                  <a:pt x="21201" y="12106"/>
                  <a:pt x="20901" y="13020"/>
                  <a:pt x="20819" y="14137"/>
                </a:cubicBezTo>
                <a:cubicBezTo>
                  <a:pt x="21146" y="13949"/>
                  <a:pt x="21426" y="13428"/>
                  <a:pt x="21600" y="12714"/>
                </a:cubicBezTo>
                <a:lnTo>
                  <a:pt x="21600" y="13666"/>
                </a:lnTo>
                <a:cubicBezTo>
                  <a:pt x="21387" y="14229"/>
                  <a:pt x="21108" y="14620"/>
                  <a:pt x="20795" y="14758"/>
                </a:cubicBezTo>
                <a:lnTo>
                  <a:pt x="20795" y="14763"/>
                </a:lnTo>
                <a:cubicBezTo>
                  <a:pt x="20785" y="14768"/>
                  <a:pt x="20776" y="14772"/>
                  <a:pt x="20766" y="14770"/>
                </a:cubicBezTo>
                <a:cubicBezTo>
                  <a:pt x="20711" y="14797"/>
                  <a:pt x="20654" y="14811"/>
                  <a:pt x="20597" y="14813"/>
                </a:cubicBezTo>
                <a:lnTo>
                  <a:pt x="20567" y="14821"/>
                </a:lnTo>
                <a:lnTo>
                  <a:pt x="20567" y="14819"/>
                </a:lnTo>
                <a:lnTo>
                  <a:pt x="20566" y="14819"/>
                </a:lnTo>
                <a:cubicBezTo>
                  <a:pt x="20565" y="14801"/>
                  <a:pt x="20565" y="14783"/>
                  <a:pt x="20565" y="14765"/>
                </a:cubicBezTo>
                <a:cubicBezTo>
                  <a:pt x="20565" y="14738"/>
                  <a:pt x="20565" y="14711"/>
                  <a:pt x="20567" y="14685"/>
                </a:cubicBezTo>
                <a:cubicBezTo>
                  <a:pt x="20567" y="14536"/>
                  <a:pt x="20571" y="14391"/>
                  <a:pt x="20580" y="14248"/>
                </a:cubicBezTo>
                <a:lnTo>
                  <a:pt x="20581" y="14216"/>
                </a:lnTo>
                <a:cubicBezTo>
                  <a:pt x="20582" y="14216"/>
                  <a:pt x="20582" y="14216"/>
                  <a:pt x="20582" y="14216"/>
                </a:cubicBezTo>
                <a:cubicBezTo>
                  <a:pt x="20661" y="12733"/>
                  <a:pt x="21064" y="11520"/>
                  <a:pt x="21600" y="11077"/>
                </a:cubicBezTo>
                <a:close/>
                <a:moveTo>
                  <a:pt x="19076" y="10878"/>
                </a:moveTo>
                <a:lnTo>
                  <a:pt x="19106" y="10886"/>
                </a:lnTo>
                <a:cubicBezTo>
                  <a:pt x="19163" y="10889"/>
                  <a:pt x="19220" y="10903"/>
                  <a:pt x="19275" y="10929"/>
                </a:cubicBezTo>
                <a:cubicBezTo>
                  <a:pt x="19285" y="10927"/>
                  <a:pt x="19294" y="10931"/>
                  <a:pt x="19304" y="10936"/>
                </a:cubicBezTo>
                <a:lnTo>
                  <a:pt x="19304" y="10942"/>
                </a:lnTo>
                <a:cubicBezTo>
                  <a:pt x="19940" y="11222"/>
                  <a:pt x="20438" y="12549"/>
                  <a:pt x="20527" y="14216"/>
                </a:cubicBezTo>
                <a:cubicBezTo>
                  <a:pt x="20527" y="14216"/>
                  <a:pt x="20527" y="14216"/>
                  <a:pt x="20528" y="14216"/>
                </a:cubicBezTo>
                <a:lnTo>
                  <a:pt x="20529" y="14248"/>
                </a:lnTo>
                <a:cubicBezTo>
                  <a:pt x="20537" y="14391"/>
                  <a:pt x="20542" y="14536"/>
                  <a:pt x="20542" y="14685"/>
                </a:cubicBezTo>
                <a:cubicBezTo>
                  <a:pt x="20544" y="14711"/>
                  <a:pt x="20544" y="14738"/>
                  <a:pt x="20544" y="14765"/>
                </a:cubicBezTo>
                <a:cubicBezTo>
                  <a:pt x="20544" y="14783"/>
                  <a:pt x="20544" y="14801"/>
                  <a:pt x="20543" y="14819"/>
                </a:cubicBezTo>
                <a:lnTo>
                  <a:pt x="20542" y="14819"/>
                </a:lnTo>
                <a:lnTo>
                  <a:pt x="20542" y="14821"/>
                </a:lnTo>
                <a:lnTo>
                  <a:pt x="20512" y="14813"/>
                </a:lnTo>
                <a:cubicBezTo>
                  <a:pt x="20454" y="14811"/>
                  <a:pt x="20398" y="14797"/>
                  <a:pt x="20343" y="14770"/>
                </a:cubicBezTo>
                <a:cubicBezTo>
                  <a:pt x="20333" y="14772"/>
                  <a:pt x="20323" y="14768"/>
                  <a:pt x="20314" y="14763"/>
                </a:cubicBezTo>
                <a:lnTo>
                  <a:pt x="20314" y="14758"/>
                </a:lnTo>
                <a:cubicBezTo>
                  <a:pt x="19678" y="14477"/>
                  <a:pt x="19180" y="13151"/>
                  <a:pt x="19091" y="11484"/>
                </a:cubicBezTo>
                <a:cubicBezTo>
                  <a:pt x="19091" y="11483"/>
                  <a:pt x="19091" y="11483"/>
                  <a:pt x="19090" y="11483"/>
                </a:cubicBezTo>
                <a:lnTo>
                  <a:pt x="19089" y="11452"/>
                </a:lnTo>
                <a:cubicBezTo>
                  <a:pt x="19080" y="11309"/>
                  <a:pt x="19076" y="11163"/>
                  <a:pt x="19076" y="11015"/>
                </a:cubicBezTo>
                <a:cubicBezTo>
                  <a:pt x="19074" y="10988"/>
                  <a:pt x="19074" y="10961"/>
                  <a:pt x="19074" y="10935"/>
                </a:cubicBezTo>
                <a:lnTo>
                  <a:pt x="19075" y="10881"/>
                </a:lnTo>
                <a:lnTo>
                  <a:pt x="19076" y="10881"/>
                </a:lnTo>
                <a:close/>
                <a:moveTo>
                  <a:pt x="19035" y="10878"/>
                </a:moveTo>
                <a:lnTo>
                  <a:pt x="19035" y="10881"/>
                </a:lnTo>
                <a:lnTo>
                  <a:pt x="19036" y="10881"/>
                </a:lnTo>
                <a:lnTo>
                  <a:pt x="19037" y="10935"/>
                </a:lnTo>
                <a:cubicBezTo>
                  <a:pt x="19037" y="10961"/>
                  <a:pt x="19037" y="10988"/>
                  <a:pt x="19035" y="11015"/>
                </a:cubicBezTo>
                <a:cubicBezTo>
                  <a:pt x="19035" y="11163"/>
                  <a:pt x="19031" y="11309"/>
                  <a:pt x="19022" y="11452"/>
                </a:cubicBezTo>
                <a:lnTo>
                  <a:pt x="19021" y="11483"/>
                </a:lnTo>
                <a:cubicBezTo>
                  <a:pt x="19020" y="11483"/>
                  <a:pt x="19020" y="11483"/>
                  <a:pt x="19020" y="11484"/>
                </a:cubicBezTo>
                <a:cubicBezTo>
                  <a:pt x="18931" y="13151"/>
                  <a:pt x="18433" y="14477"/>
                  <a:pt x="17797" y="14758"/>
                </a:cubicBezTo>
                <a:lnTo>
                  <a:pt x="17797" y="14763"/>
                </a:lnTo>
                <a:cubicBezTo>
                  <a:pt x="17787" y="14768"/>
                  <a:pt x="17778" y="14772"/>
                  <a:pt x="17768" y="14770"/>
                </a:cubicBezTo>
                <a:cubicBezTo>
                  <a:pt x="17713" y="14797"/>
                  <a:pt x="17656" y="14811"/>
                  <a:pt x="17599" y="14813"/>
                </a:cubicBezTo>
                <a:lnTo>
                  <a:pt x="17569" y="14821"/>
                </a:lnTo>
                <a:lnTo>
                  <a:pt x="17569" y="14819"/>
                </a:lnTo>
                <a:lnTo>
                  <a:pt x="17568" y="14819"/>
                </a:lnTo>
                <a:cubicBezTo>
                  <a:pt x="17567" y="14801"/>
                  <a:pt x="17567" y="14783"/>
                  <a:pt x="17567" y="14765"/>
                </a:cubicBezTo>
                <a:cubicBezTo>
                  <a:pt x="17567" y="14738"/>
                  <a:pt x="17567" y="14711"/>
                  <a:pt x="17569" y="14685"/>
                </a:cubicBezTo>
                <a:cubicBezTo>
                  <a:pt x="17569" y="14536"/>
                  <a:pt x="17573" y="14391"/>
                  <a:pt x="17582" y="14248"/>
                </a:cubicBezTo>
                <a:lnTo>
                  <a:pt x="17583" y="14216"/>
                </a:lnTo>
                <a:cubicBezTo>
                  <a:pt x="17584" y="14216"/>
                  <a:pt x="17584" y="14216"/>
                  <a:pt x="17584" y="14216"/>
                </a:cubicBezTo>
                <a:cubicBezTo>
                  <a:pt x="17673" y="12549"/>
                  <a:pt x="18171" y="11222"/>
                  <a:pt x="18807" y="10942"/>
                </a:cubicBezTo>
                <a:lnTo>
                  <a:pt x="18807" y="10936"/>
                </a:lnTo>
                <a:cubicBezTo>
                  <a:pt x="18817" y="10931"/>
                  <a:pt x="18826" y="10927"/>
                  <a:pt x="18836" y="10929"/>
                </a:cubicBezTo>
                <a:cubicBezTo>
                  <a:pt x="18891" y="10903"/>
                  <a:pt x="18948" y="10889"/>
                  <a:pt x="19005" y="10886"/>
                </a:cubicBezTo>
                <a:close/>
                <a:moveTo>
                  <a:pt x="16078" y="10878"/>
                </a:moveTo>
                <a:lnTo>
                  <a:pt x="16108" y="10886"/>
                </a:lnTo>
                <a:cubicBezTo>
                  <a:pt x="16165" y="10889"/>
                  <a:pt x="16222" y="10903"/>
                  <a:pt x="16277" y="10929"/>
                </a:cubicBezTo>
                <a:cubicBezTo>
                  <a:pt x="16287" y="10927"/>
                  <a:pt x="16296" y="10931"/>
                  <a:pt x="16306" y="10936"/>
                </a:cubicBezTo>
                <a:lnTo>
                  <a:pt x="16306" y="10942"/>
                </a:lnTo>
                <a:cubicBezTo>
                  <a:pt x="16942" y="11222"/>
                  <a:pt x="17440" y="12549"/>
                  <a:pt x="17529" y="14216"/>
                </a:cubicBezTo>
                <a:cubicBezTo>
                  <a:pt x="17529" y="14216"/>
                  <a:pt x="17529" y="14216"/>
                  <a:pt x="17530" y="14216"/>
                </a:cubicBezTo>
                <a:lnTo>
                  <a:pt x="17531" y="14248"/>
                </a:lnTo>
                <a:cubicBezTo>
                  <a:pt x="17540" y="14391"/>
                  <a:pt x="17544" y="14536"/>
                  <a:pt x="17544" y="14685"/>
                </a:cubicBezTo>
                <a:cubicBezTo>
                  <a:pt x="17546" y="14711"/>
                  <a:pt x="17546" y="14738"/>
                  <a:pt x="17546" y="14765"/>
                </a:cubicBezTo>
                <a:cubicBezTo>
                  <a:pt x="17546" y="14783"/>
                  <a:pt x="17546" y="14801"/>
                  <a:pt x="17545" y="14819"/>
                </a:cubicBezTo>
                <a:lnTo>
                  <a:pt x="17544" y="14819"/>
                </a:lnTo>
                <a:lnTo>
                  <a:pt x="17544" y="14821"/>
                </a:lnTo>
                <a:lnTo>
                  <a:pt x="17514" y="14813"/>
                </a:lnTo>
                <a:cubicBezTo>
                  <a:pt x="17457" y="14811"/>
                  <a:pt x="17400" y="14797"/>
                  <a:pt x="17345" y="14770"/>
                </a:cubicBezTo>
                <a:cubicBezTo>
                  <a:pt x="17335" y="14772"/>
                  <a:pt x="17326" y="14768"/>
                  <a:pt x="17316" y="14763"/>
                </a:cubicBezTo>
                <a:lnTo>
                  <a:pt x="17316" y="14758"/>
                </a:lnTo>
                <a:cubicBezTo>
                  <a:pt x="16680" y="14477"/>
                  <a:pt x="16182" y="13151"/>
                  <a:pt x="16093" y="11484"/>
                </a:cubicBezTo>
                <a:cubicBezTo>
                  <a:pt x="16093" y="11483"/>
                  <a:pt x="16093" y="11483"/>
                  <a:pt x="16092" y="11483"/>
                </a:cubicBezTo>
                <a:lnTo>
                  <a:pt x="16091" y="11452"/>
                </a:lnTo>
                <a:cubicBezTo>
                  <a:pt x="16082" y="11309"/>
                  <a:pt x="16078" y="11163"/>
                  <a:pt x="16078" y="11015"/>
                </a:cubicBezTo>
                <a:cubicBezTo>
                  <a:pt x="16076" y="10988"/>
                  <a:pt x="16076" y="10961"/>
                  <a:pt x="16076" y="10935"/>
                </a:cubicBezTo>
                <a:lnTo>
                  <a:pt x="16077" y="10881"/>
                </a:lnTo>
                <a:lnTo>
                  <a:pt x="16078" y="10881"/>
                </a:lnTo>
                <a:close/>
                <a:moveTo>
                  <a:pt x="16037" y="10878"/>
                </a:moveTo>
                <a:lnTo>
                  <a:pt x="16037" y="10881"/>
                </a:lnTo>
                <a:lnTo>
                  <a:pt x="16038" y="10881"/>
                </a:lnTo>
                <a:lnTo>
                  <a:pt x="16039" y="10935"/>
                </a:lnTo>
                <a:cubicBezTo>
                  <a:pt x="16039" y="10961"/>
                  <a:pt x="16039" y="10988"/>
                  <a:pt x="16037" y="11015"/>
                </a:cubicBezTo>
                <a:cubicBezTo>
                  <a:pt x="16037" y="11163"/>
                  <a:pt x="16033" y="11309"/>
                  <a:pt x="16024" y="11452"/>
                </a:cubicBezTo>
                <a:lnTo>
                  <a:pt x="16023" y="11483"/>
                </a:lnTo>
                <a:cubicBezTo>
                  <a:pt x="16022" y="11483"/>
                  <a:pt x="16022" y="11483"/>
                  <a:pt x="16022" y="11484"/>
                </a:cubicBezTo>
                <a:cubicBezTo>
                  <a:pt x="15933" y="13151"/>
                  <a:pt x="15435" y="14477"/>
                  <a:pt x="14799" y="14758"/>
                </a:cubicBezTo>
                <a:lnTo>
                  <a:pt x="14799" y="14763"/>
                </a:lnTo>
                <a:cubicBezTo>
                  <a:pt x="14789" y="14768"/>
                  <a:pt x="14780" y="14772"/>
                  <a:pt x="14770" y="14770"/>
                </a:cubicBezTo>
                <a:cubicBezTo>
                  <a:pt x="14715" y="14797"/>
                  <a:pt x="14658" y="14811"/>
                  <a:pt x="14601" y="14813"/>
                </a:cubicBezTo>
                <a:lnTo>
                  <a:pt x="14571" y="14821"/>
                </a:lnTo>
                <a:lnTo>
                  <a:pt x="14571" y="14819"/>
                </a:lnTo>
                <a:lnTo>
                  <a:pt x="14570" y="14819"/>
                </a:lnTo>
                <a:cubicBezTo>
                  <a:pt x="14569" y="14801"/>
                  <a:pt x="14569" y="14783"/>
                  <a:pt x="14569" y="14765"/>
                </a:cubicBezTo>
                <a:cubicBezTo>
                  <a:pt x="14569" y="14738"/>
                  <a:pt x="14569" y="14711"/>
                  <a:pt x="14571" y="14685"/>
                </a:cubicBezTo>
                <a:cubicBezTo>
                  <a:pt x="14571" y="14536"/>
                  <a:pt x="14575" y="14391"/>
                  <a:pt x="14584" y="14248"/>
                </a:cubicBezTo>
                <a:lnTo>
                  <a:pt x="14585" y="14216"/>
                </a:lnTo>
                <a:cubicBezTo>
                  <a:pt x="14586" y="14216"/>
                  <a:pt x="14586" y="14216"/>
                  <a:pt x="14586" y="14216"/>
                </a:cubicBezTo>
                <a:cubicBezTo>
                  <a:pt x="14675" y="12549"/>
                  <a:pt x="15173" y="11222"/>
                  <a:pt x="15809" y="10942"/>
                </a:cubicBezTo>
                <a:lnTo>
                  <a:pt x="15809" y="10936"/>
                </a:lnTo>
                <a:cubicBezTo>
                  <a:pt x="15819" y="10931"/>
                  <a:pt x="15828" y="10927"/>
                  <a:pt x="15838" y="10929"/>
                </a:cubicBezTo>
                <a:cubicBezTo>
                  <a:pt x="15893" y="10903"/>
                  <a:pt x="15950" y="10889"/>
                  <a:pt x="16007" y="10886"/>
                </a:cubicBezTo>
                <a:close/>
                <a:moveTo>
                  <a:pt x="13080" y="10878"/>
                </a:moveTo>
                <a:lnTo>
                  <a:pt x="13110" y="10886"/>
                </a:lnTo>
                <a:cubicBezTo>
                  <a:pt x="13167" y="10889"/>
                  <a:pt x="13224" y="10903"/>
                  <a:pt x="13279" y="10929"/>
                </a:cubicBezTo>
                <a:cubicBezTo>
                  <a:pt x="13289" y="10927"/>
                  <a:pt x="13298" y="10931"/>
                  <a:pt x="13308" y="10936"/>
                </a:cubicBezTo>
                <a:lnTo>
                  <a:pt x="13308" y="10942"/>
                </a:lnTo>
                <a:cubicBezTo>
                  <a:pt x="13944" y="11222"/>
                  <a:pt x="14442" y="12549"/>
                  <a:pt x="14531" y="14216"/>
                </a:cubicBezTo>
                <a:cubicBezTo>
                  <a:pt x="14531" y="14216"/>
                  <a:pt x="14531" y="14216"/>
                  <a:pt x="14532" y="14216"/>
                </a:cubicBezTo>
                <a:lnTo>
                  <a:pt x="14533" y="14248"/>
                </a:lnTo>
                <a:cubicBezTo>
                  <a:pt x="14542" y="14391"/>
                  <a:pt x="14546" y="14536"/>
                  <a:pt x="14546" y="14685"/>
                </a:cubicBezTo>
                <a:cubicBezTo>
                  <a:pt x="14548" y="14711"/>
                  <a:pt x="14548" y="14738"/>
                  <a:pt x="14548" y="14765"/>
                </a:cubicBezTo>
                <a:cubicBezTo>
                  <a:pt x="14548" y="14783"/>
                  <a:pt x="14548" y="14801"/>
                  <a:pt x="14547" y="14819"/>
                </a:cubicBezTo>
                <a:lnTo>
                  <a:pt x="14546" y="14819"/>
                </a:lnTo>
                <a:lnTo>
                  <a:pt x="14546" y="14821"/>
                </a:lnTo>
                <a:lnTo>
                  <a:pt x="14516" y="14813"/>
                </a:lnTo>
                <a:cubicBezTo>
                  <a:pt x="14459" y="14811"/>
                  <a:pt x="14402" y="14797"/>
                  <a:pt x="14347" y="14770"/>
                </a:cubicBezTo>
                <a:cubicBezTo>
                  <a:pt x="14337" y="14772"/>
                  <a:pt x="14328" y="14768"/>
                  <a:pt x="14318" y="14763"/>
                </a:cubicBezTo>
                <a:lnTo>
                  <a:pt x="14318" y="14758"/>
                </a:lnTo>
                <a:cubicBezTo>
                  <a:pt x="13682" y="14477"/>
                  <a:pt x="13184" y="13151"/>
                  <a:pt x="13095" y="11484"/>
                </a:cubicBezTo>
                <a:cubicBezTo>
                  <a:pt x="13095" y="11483"/>
                  <a:pt x="13095" y="11483"/>
                  <a:pt x="13094" y="11483"/>
                </a:cubicBezTo>
                <a:lnTo>
                  <a:pt x="13093" y="11452"/>
                </a:lnTo>
                <a:cubicBezTo>
                  <a:pt x="13084" y="11309"/>
                  <a:pt x="13080" y="11163"/>
                  <a:pt x="13080" y="11015"/>
                </a:cubicBezTo>
                <a:cubicBezTo>
                  <a:pt x="13078" y="10988"/>
                  <a:pt x="13078" y="10961"/>
                  <a:pt x="13078" y="10935"/>
                </a:cubicBezTo>
                <a:lnTo>
                  <a:pt x="13079" y="10881"/>
                </a:lnTo>
                <a:lnTo>
                  <a:pt x="13080" y="10881"/>
                </a:lnTo>
                <a:close/>
                <a:moveTo>
                  <a:pt x="13039" y="10878"/>
                </a:moveTo>
                <a:lnTo>
                  <a:pt x="13040" y="10881"/>
                </a:lnTo>
                <a:lnTo>
                  <a:pt x="13040" y="10881"/>
                </a:lnTo>
                <a:lnTo>
                  <a:pt x="13041" y="10935"/>
                </a:lnTo>
                <a:cubicBezTo>
                  <a:pt x="13041" y="10961"/>
                  <a:pt x="13041" y="10988"/>
                  <a:pt x="13039" y="11015"/>
                </a:cubicBezTo>
                <a:cubicBezTo>
                  <a:pt x="13039" y="11163"/>
                  <a:pt x="13035" y="11309"/>
                  <a:pt x="13026" y="11452"/>
                </a:cubicBezTo>
                <a:lnTo>
                  <a:pt x="13025" y="11483"/>
                </a:lnTo>
                <a:cubicBezTo>
                  <a:pt x="13025" y="11483"/>
                  <a:pt x="13024" y="11483"/>
                  <a:pt x="13024" y="11484"/>
                </a:cubicBezTo>
                <a:cubicBezTo>
                  <a:pt x="12935" y="13151"/>
                  <a:pt x="12437" y="14477"/>
                  <a:pt x="11801" y="14758"/>
                </a:cubicBezTo>
                <a:lnTo>
                  <a:pt x="11801" y="14763"/>
                </a:lnTo>
                <a:cubicBezTo>
                  <a:pt x="11792" y="14768"/>
                  <a:pt x="11782" y="14772"/>
                  <a:pt x="11772" y="14770"/>
                </a:cubicBezTo>
                <a:cubicBezTo>
                  <a:pt x="11717" y="14797"/>
                  <a:pt x="11661" y="14811"/>
                  <a:pt x="11603" y="14813"/>
                </a:cubicBezTo>
                <a:lnTo>
                  <a:pt x="11573" y="14821"/>
                </a:lnTo>
                <a:lnTo>
                  <a:pt x="11573" y="14819"/>
                </a:lnTo>
                <a:lnTo>
                  <a:pt x="11572" y="14819"/>
                </a:lnTo>
                <a:cubicBezTo>
                  <a:pt x="11571" y="14801"/>
                  <a:pt x="11571" y="14783"/>
                  <a:pt x="11571" y="14765"/>
                </a:cubicBezTo>
                <a:cubicBezTo>
                  <a:pt x="11571" y="14738"/>
                  <a:pt x="11571" y="14711"/>
                  <a:pt x="11573" y="14685"/>
                </a:cubicBezTo>
                <a:cubicBezTo>
                  <a:pt x="11573" y="14536"/>
                  <a:pt x="11578" y="14391"/>
                  <a:pt x="11587" y="14248"/>
                </a:cubicBezTo>
                <a:lnTo>
                  <a:pt x="11588" y="14216"/>
                </a:lnTo>
                <a:cubicBezTo>
                  <a:pt x="11588" y="14216"/>
                  <a:pt x="11588" y="14216"/>
                  <a:pt x="11588" y="14216"/>
                </a:cubicBezTo>
                <a:cubicBezTo>
                  <a:pt x="11677" y="12549"/>
                  <a:pt x="12175" y="11222"/>
                  <a:pt x="12811" y="10942"/>
                </a:cubicBezTo>
                <a:lnTo>
                  <a:pt x="12811" y="10936"/>
                </a:lnTo>
                <a:cubicBezTo>
                  <a:pt x="12821" y="10931"/>
                  <a:pt x="12830" y="10927"/>
                  <a:pt x="12840" y="10929"/>
                </a:cubicBezTo>
                <a:cubicBezTo>
                  <a:pt x="12895" y="10903"/>
                  <a:pt x="12952" y="10889"/>
                  <a:pt x="13009" y="10886"/>
                </a:cubicBezTo>
                <a:close/>
                <a:moveTo>
                  <a:pt x="10082" y="10878"/>
                </a:moveTo>
                <a:lnTo>
                  <a:pt x="10112" y="10886"/>
                </a:lnTo>
                <a:cubicBezTo>
                  <a:pt x="10170" y="10889"/>
                  <a:pt x="10226" y="10903"/>
                  <a:pt x="10281" y="10929"/>
                </a:cubicBezTo>
                <a:cubicBezTo>
                  <a:pt x="10291" y="10927"/>
                  <a:pt x="10301" y="10931"/>
                  <a:pt x="10310" y="10936"/>
                </a:cubicBezTo>
                <a:lnTo>
                  <a:pt x="10310" y="10942"/>
                </a:lnTo>
                <a:cubicBezTo>
                  <a:pt x="10946" y="11222"/>
                  <a:pt x="11444" y="12549"/>
                  <a:pt x="11533" y="14216"/>
                </a:cubicBezTo>
                <a:cubicBezTo>
                  <a:pt x="11533" y="14216"/>
                  <a:pt x="11534" y="14216"/>
                  <a:pt x="11534" y="14216"/>
                </a:cubicBezTo>
                <a:lnTo>
                  <a:pt x="11535" y="14248"/>
                </a:lnTo>
                <a:cubicBezTo>
                  <a:pt x="11544" y="14391"/>
                  <a:pt x="11548" y="14536"/>
                  <a:pt x="11548" y="14685"/>
                </a:cubicBezTo>
                <a:cubicBezTo>
                  <a:pt x="11550" y="14711"/>
                  <a:pt x="11550" y="14738"/>
                  <a:pt x="11550" y="14765"/>
                </a:cubicBezTo>
                <a:cubicBezTo>
                  <a:pt x="11550" y="14783"/>
                  <a:pt x="11550" y="14801"/>
                  <a:pt x="11549" y="14819"/>
                </a:cubicBezTo>
                <a:lnTo>
                  <a:pt x="11549" y="14819"/>
                </a:lnTo>
                <a:lnTo>
                  <a:pt x="11548" y="14821"/>
                </a:lnTo>
                <a:lnTo>
                  <a:pt x="11518" y="14813"/>
                </a:lnTo>
                <a:cubicBezTo>
                  <a:pt x="11461" y="14811"/>
                  <a:pt x="11404" y="14797"/>
                  <a:pt x="11349" y="14770"/>
                </a:cubicBezTo>
                <a:cubicBezTo>
                  <a:pt x="11339" y="14772"/>
                  <a:pt x="11330" y="14768"/>
                  <a:pt x="11320" y="14763"/>
                </a:cubicBezTo>
                <a:lnTo>
                  <a:pt x="11320" y="14758"/>
                </a:lnTo>
                <a:cubicBezTo>
                  <a:pt x="10684" y="14477"/>
                  <a:pt x="10186" y="13151"/>
                  <a:pt x="10097" y="11484"/>
                </a:cubicBezTo>
                <a:cubicBezTo>
                  <a:pt x="10097" y="11483"/>
                  <a:pt x="10097" y="11483"/>
                  <a:pt x="10097" y="11483"/>
                </a:cubicBezTo>
                <a:lnTo>
                  <a:pt x="10096" y="11452"/>
                </a:lnTo>
                <a:cubicBezTo>
                  <a:pt x="10087" y="11309"/>
                  <a:pt x="10082" y="11163"/>
                  <a:pt x="10082" y="11015"/>
                </a:cubicBezTo>
                <a:cubicBezTo>
                  <a:pt x="10080" y="10988"/>
                  <a:pt x="10080" y="10961"/>
                  <a:pt x="10080" y="10935"/>
                </a:cubicBezTo>
                <a:lnTo>
                  <a:pt x="10081" y="10881"/>
                </a:lnTo>
                <a:lnTo>
                  <a:pt x="10082" y="10881"/>
                </a:lnTo>
                <a:close/>
                <a:moveTo>
                  <a:pt x="10042" y="10878"/>
                </a:moveTo>
                <a:lnTo>
                  <a:pt x="10042" y="10881"/>
                </a:lnTo>
                <a:lnTo>
                  <a:pt x="10042" y="10881"/>
                </a:lnTo>
                <a:lnTo>
                  <a:pt x="10044" y="10935"/>
                </a:lnTo>
                <a:cubicBezTo>
                  <a:pt x="10044" y="10961"/>
                  <a:pt x="10043" y="10988"/>
                  <a:pt x="10041" y="11015"/>
                </a:cubicBezTo>
                <a:cubicBezTo>
                  <a:pt x="10041" y="11163"/>
                  <a:pt x="10037" y="11309"/>
                  <a:pt x="10028" y="11452"/>
                </a:cubicBezTo>
                <a:lnTo>
                  <a:pt x="10027" y="11483"/>
                </a:lnTo>
                <a:cubicBezTo>
                  <a:pt x="10027" y="11483"/>
                  <a:pt x="10026" y="11483"/>
                  <a:pt x="10026" y="11484"/>
                </a:cubicBezTo>
                <a:cubicBezTo>
                  <a:pt x="9937" y="13151"/>
                  <a:pt x="9439" y="14477"/>
                  <a:pt x="8803" y="14758"/>
                </a:cubicBezTo>
                <a:lnTo>
                  <a:pt x="8803" y="14763"/>
                </a:lnTo>
                <a:cubicBezTo>
                  <a:pt x="8794" y="14768"/>
                  <a:pt x="8784" y="14772"/>
                  <a:pt x="8774" y="14770"/>
                </a:cubicBezTo>
                <a:cubicBezTo>
                  <a:pt x="8719" y="14797"/>
                  <a:pt x="8663" y="14811"/>
                  <a:pt x="8605" y="14813"/>
                </a:cubicBezTo>
                <a:lnTo>
                  <a:pt x="8575" y="14821"/>
                </a:lnTo>
                <a:lnTo>
                  <a:pt x="8575" y="14819"/>
                </a:lnTo>
                <a:lnTo>
                  <a:pt x="8574" y="14819"/>
                </a:lnTo>
                <a:cubicBezTo>
                  <a:pt x="8573" y="14801"/>
                  <a:pt x="8573" y="14783"/>
                  <a:pt x="8573" y="14765"/>
                </a:cubicBezTo>
                <a:cubicBezTo>
                  <a:pt x="8573" y="14738"/>
                  <a:pt x="8573" y="14711"/>
                  <a:pt x="8575" y="14685"/>
                </a:cubicBezTo>
                <a:cubicBezTo>
                  <a:pt x="8575" y="14536"/>
                  <a:pt x="8580" y="14391"/>
                  <a:pt x="8589" y="14248"/>
                </a:cubicBezTo>
                <a:lnTo>
                  <a:pt x="8590" y="14216"/>
                </a:lnTo>
                <a:cubicBezTo>
                  <a:pt x="8590" y="14216"/>
                  <a:pt x="8590" y="14216"/>
                  <a:pt x="8591" y="14216"/>
                </a:cubicBezTo>
                <a:cubicBezTo>
                  <a:pt x="8680" y="12549"/>
                  <a:pt x="9177" y="11222"/>
                  <a:pt x="9813" y="10942"/>
                </a:cubicBezTo>
                <a:lnTo>
                  <a:pt x="9813" y="10936"/>
                </a:lnTo>
                <a:cubicBezTo>
                  <a:pt x="9823" y="10931"/>
                  <a:pt x="9832" y="10927"/>
                  <a:pt x="9842" y="10929"/>
                </a:cubicBezTo>
                <a:cubicBezTo>
                  <a:pt x="9897" y="10903"/>
                  <a:pt x="9954" y="10889"/>
                  <a:pt x="10011" y="10886"/>
                </a:cubicBezTo>
                <a:close/>
                <a:moveTo>
                  <a:pt x="7084" y="10878"/>
                </a:moveTo>
                <a:lnTo>
                  <a:pt x="7114" y="10886"/>
                </a:lnTo>
                <a:cubicBezTo>
                  <a:pt x="7172" y="10889"/>
                  <a:pt x="7228" y="10903"/>
                  <a:pt x="7283" y="10929"/>
                </a:cubicBezTo>
                <a:cubicBezTo>
                  <a:pt x="7293" y="10927"/>
                  <a:pt x="7303" y="10931"/>
                  <a:pt x="7312" y="10936"/>
                </a:cubicBezTo>
                <a:lnTo>
                  <a:pt x="7312" y="10942"/>
                </a:lnTo>
                <a:cubicBezTo>
                  <a:pt x="7948" y="11222"/>
                  <a:pt x="8446" y="12549"/>
                  <a:pt x="8535" y="14216"/>
                </a:cubicBezTo>
                <a:cubicBezTo>
                  <a:pt x="8535" y="14216"/>
                  <a:pt x="8536" y="14216"/>
                  <a:pt x="8536" y="14216"/>
                </a:cubicBezTo>
                <a:lnTo>
                  <a:pt x="8537" y="14248"/>
                </a:lnTo>
                <a:cubicBezTo>
                  <a:pt x="8546" y="14391"/>
                  <a:pt x="8550" y="14536"/>
                  <a:pt x="8550" y="14685"/>
                </a:cubicBezTo>
                <a:cubicBezTo>
                  <a:pt x="8552" y="14711"/>
                  <a:pt x="8553" y="14738"/>
                  <a:pt x="8553" y="14765"/>
                </a:cubicBezTo>
                <a:cubicBezTo>
                  <a:pt x="8553" y="14783"/>
                  <a:pt x="8552" y="14801"/>
                  <a:pt x="8551" y="14819"/>
                </a:cubicBezTo>
                <a:lnTo>
                  <a:pt x="8551" y="14819"/>
                </a:lnTo>
                <a:lnTo>
                  <a:pt x="8551" y="14821"/>
                </a:lnTo>
                <a:lnTo>
                  <a:pt x="8520" y="14813"/>
                </a:lnTo>
                <a:cubicBezTo>
                  <a:pt x="8463" y="14811"/>
                  <a:pt x="8406" y="14797"/>
                  <a:pt x="8351" y="14770"/>
                </a:cubicBezTo>
                <a:cubicBezTo>
                  <a:pt x="8341" y="14772"/>
                  <a:pt x="8332" y="14768"/>
                  <a:pt x="8322" y="14763"/>
                </a:cubicBezTo>
                <a:lnTo>
                  <a:pt x="8322" y="14758"/>
                </a:lnTo>
                <a:cubicBezTo>
                  <a:pt x="7686" y="14477"/>
                  <a:pt x="7189" y="13151"/>
                  <a:pt x="7099" y="11484"/>
                </a:cubicBezTo>
                <a:cubicBezTo>
                  <a:pt x="7099" y="11483"/>
                  <a:pt x="7099" y="11483"/>
                  <a:pt x="7099" y="11483"/>
                </a:cubicBezTo>
                <a:lnTo>
                  <a:pt x="7098" y="11452"/>
                </a:lnTo>
                <a:cubicBezTo>
                  <a:pt x="7089" y="11309"/>
                  <a:pt x="7084" y="11163"/>
                  <a:pt x="7084" y="11015"/>
                </a:cubicBezTo>
                <a:cubicBezTo>
                  <a:pt x="7082" y="10988"/>
                  <a:pt x="7082" y="10961"/>
                  <a:pt x="7082" y="10935"/>
                </a:cubicBezTo>
                <a:lnTo>
                  <a:pt x="7083" y="10881"/>
                </a:lnTo>
                <a:lnTo>
                  <a:pt x="7084" y="10881"/>
                </a:lnTo>
                <a:close/>
                <a:moveTo>
                  <a:pt x="7044" y="10878"/>
                </a:moveTo>
                <a:lnTo>
                  <a:pt x="7044" y="10881"/>
                </a:lnTo>
                <a:lnTo>
                  <a:pt x="7045" y="10881"/>
                </a:lnTo>
                <a:lnTo>
                  <a:pt x="7046" y="10935"/>
                </a:lnTo>
                <a:cubicBezTo>
                  <a:pt x="7046" y="10961"/>
                  <a:pt x="7046" y="10988"/>
                  <a:pt x="7043" y="11015"/>
                </a:cubicBezTo>
                <a:cubicBezTo>
                  <a:pt x="7043" y="11163"/>
                  <a:pt x="7039" y="11309"/>
                  <a:pt x="7030" y="11452"/>
                </a:cubicBezTo>
                <a:lnTo>
                  <a:pt x="7029" y="11483"/>
                </a:lnTo>
                <a:cubicBezTo>
                  <a:pt x="7029" y="11483"/>
                  <a:pt x="7028" y="11483"/>
                  <a:pt x="7028" y="11484"/>
                </a:cubicBezTo>
                <a:cubicBezTo>
                  <a:pt x="6939" y="13151"/>
                  <a:pt x="6441" y="14477"/>
                  <a:pt x="5805" y="14758"/>
                </a:cubicBezTo>
                <a:lnTo>
                  <a:pt x="5805" y="14763"/>
                </a:lnTo>
                <a:cubicBezTo>
                  <a:pt x="5796" y="14768"/>
                  <a:pt x="5786" y="14772"/>
                  <a:pt x="5776" y="14770"/>
                </a:cubicBezTo>
                <a:cubicBezTo>
                  <a:pt x="5721" y="14797"/>
                  <a:pt x="5665" y="14811"/>
                  <a:pt x="5607" y="14813"/>
                </a:cubicBezTo>
                <a:lnTo>
                  <a:pt x="5577" y="14821"/>
                </a:lnTo>
                <a:lnTo>
                  <a:pt x="5577" y="14819"/>
                </a:lnTo>
                <a:lnTo>
                  <a:pt x="5576" y="14819"/>
                </a:lnTo>
                <a:cubicBezTo>
                  <a:pt x="5575" y="14801"/>
                  <a:pt x="5575" y="14783"/>
                  <a:pt x="5575" y="14765"/>
                </a:cubicBezTo>
                <a:cubicBezTo>
                  <a:pt x="5575" y="14738"/>
                  <a:pt x="5575" y="14711"/>
                  <a:pt x="5578" y="14685"/>
                </a:cubicBezTo>
                <a:cubicBezTo>
                  <a:pt x="5577" y="14536"/>
                  <a:pt x="5582" y="14391"/>
                  <a:pt x="5591" y="14248"/>
                </a:cubicBezTo>
                <a:lnTo>
                  <a:pt x="5592" y="14216"/>
                </a:lnTo>
                <a:cubicBezTo>
                  <a:pt x="5592" y="14216"/>
                  <a:pt x="5592" y="14216"/>
                  <a:pt x="5593" y="14216"/>
                </a:cubicBezTo>
                <a:cubicBezTo>
                  <a:pt x="5682" y="12549"/>
                  <a:pt x="6180" y="11222"/>
                  <a:pt x="6815" y="10942"/>
                </a:cubicBezTo>
                <a:lnTo>
                  <a:pt x="6816" y="10936"/>
                </a:lnTo>
                <a:cubicBezTo>
                  <a:pt x="6825" y="10931"/>
                  <a:pt x="6834" y="10927"/>
                  <a:pt x="6844" y="10929"/>
                </a:cubicBezTo>
                <a:cubicBezTo>
                  <a:pt x="6900" y="10903"/>
                  <a:pt x="6956" y="10889"/>
                  <a:pt x="7013" y="10886"/>
                </a:cubicBezTo>
                <a:close/>
                <a:moveTo>
                  <a:pt x="4086" y="10878"/>
                </a:moveTo>
                <a:lnTo>
                  <a:pt x="4116" y="10886"/>
                </a:lnTo>
                <a:cubicBezTo>
                  <a:pt x="4174" y="10889"/>
                  <a:pt x="4230" y="10903"/>
                  <a:pt x="4285" y="10929"/>
                </a:cubicBezTo>
                <a:cubicBezTo>
                  <a:pt x="4295" y="10927"/>
                  <a:pt x="4305" y="10931"/>
                  <a:pt x="4314" y="10936"/>
                </a:cubicBezTo>
                <a:lnTo>
                  <a:pt x="4314" y="10942"/>
                </a:lnTo>
                <a:cubicBezTo>
                  <a:pt x="4950" y="11222"/>
                  <a:pt x="5448" y="12549"/>
                  <a:pt x="5537" y="14216"/>
                </a:cubicBezTo>
                <a:cubicBezTo>
                  <a:pt x="5537" y="14216"/>
                  <a:pt x="5538" y="14216"/>
                  <a:pt x="5538" y="14216"/>
                </a:cubicBezTo>
                <a:lnTo>
                  <a:pt x="5539" y="14248"/>
                </a:lnTo>
                <a:cubicBezTo>
                  <a:pt x="5548" y="14391"/>
                  <a:pt x="5552" y="14536"/>
                  <a:pt x="5552" y="14685"/>
                </a:cubicBezTo>
                <a:cubicBezTo>
                  <a:pt x="5555" y="14711"/>
                  <a:pt x="5555" y="14738"/>
                  <a:pt x="5555" y="14765"/>
                </a:cubicBezTo>
                <a:cubicBezTo>
                  <a:pt x="5555" y="14783"/>
                  <a:pt x="5555" y="14801"/>
                  <a:pt x="5554" y="14819"/>
                </a:cubicBezTo>
                <a:lnTo>
                  <a:pt x="5553" y="14819"/>
                </a:lnTo>
                <a:lnTo>
                  <a:pt x="5553" y="14821"/>
                </a:lnTo>
                <a:lnTo>
                  <a:pt x="5522" y="14813"/>
                </a:lnTo>
                <a:cubicBezTo>
                  <a:pt x="5465" y="14811"/>
                  <a:pt x="5408" y="14797"/>
                  <a:pt x="5353" y="14770"/>
                </a:cubicBezTo>
                <a:cubicBezTo>
                  <a:pt x="5343" y="14772"/>
                  <a:pt x="5334" y="14768"/>
                  <a:pt x="5325" y="14763"/>
                </a:cubicBezTo>
                <a:lnTo>
                  <a:pt x="5324" y="14758"/>
                </a:lnTo>
                <a:cubicBezTo>
                  <a:pt x="4689" y="14477"/>
                  <a:pt x="4191" y="13151"/>
                  <a:pt x="4102" y="11484"/>
                </a:cubicBezTo>
                <a:cubicBezTo>
                  <a:pt x="4101" y="11483"/>
                  <a:pt x="4101" y="11483"/>
                  <a:pt x="4101" y="11483"/>
                </a:cubicBezTo>
                <a:lnTo>
                  <a:pt x="4100" y="11452"/>
                </a:lnTo>
                <a:cubicBezTo>
                  <a:pt x="4091" y="11309"/>
                  <a:pt x="4086" y="11163"/>
                  <a:pt x="4087" y="11015"/>
                </a:cubicBezTo>
                <a:cubicBezTo>
                  <a:pt x="4084" y="10988"/>
                  <a:pt x="4084" y="10961"/>
                  <a:pt x="4084" y="10935"/>
                </a:cubicBezTo>
                <a:lnTo>
                  <a:pt x="4085" y="10881"/>
                </a:lnTo>
                <a:lnTo>
                  <a:pt x="4086" y="10881"/>
                </a:lnTo>
                <a:close/>
                <a:moveTo>
                  <a:pt x="4046" y="10878"/>
                </a:moveTo>
                <a:lnTo>
                  <a:pt x="4046" y="10881"/>
                </a:lnTo>
                <a:lnTo>
                  <a:pt x="4047" y="10881"/>
                </a:lnTo>
                <a:lnTo>
                  <a:pt x="4048" y="10935"/>
                </a:lnTo>
                <a:cubicBezTo>
                  <a:pt x="4048" y="10961"/>
                  <a:pt x="4048" y="10988"/>
                  <a:pt x="4045" y="11015"/>
                </a:cubicBezTo>
                <a:cubicBezTo>
                  <a:pt x="4045" y="11163"/>
                  <a:pt x="4041" y="11309"/>
                  <a:pt x="4032" y="11452"/>
                </a:cubicBezTo>
                <a:lnTo>
                  <a:pt x="4031" y="11483"/>
                </a:lnTo>
                <a:cubicBezTo>
                  <a:pt x="4031" y="11483"/>
                  <a:pt x="4031" y="11483"/>
                  <a:pt x="4030" y="11484"/>
                </a:cubicBezTo>
                <a:cubicBezTo>
                  <a:pt x="3941" y="13151"/>
                  <a:pt x="3443" y="14477"/>
                  <a:pt x="2807" y="14758"/>
                </a:cubicBezTo>
                <a:lnTo>
                  <a:pt x="2807" y="14763"/>
                </a:lnTo>
                <a:cubicBezTo>
                  <a:pt x="2798" y="14768"/>
                  <a:pt x="2788" y="14772"/>
                  <a:pt x="2779" y="14770"/>
                </a:cubicBezTo>
                <a:cubicBezTo>
                  <a:pt x="2723" y="14797"/>
                  <a:pt x="2667" y="14811"/>
                  <a:pt x="2609" y="14813"/>
                </a:cubicBezTo>
                <a:lnTo>
                  <a:pt x="2579" y="14821"/>
                </a:lnTo>
                <a:lnTo>
                  <a:pt x="2579" y="14819"/>
                </a:lnTo>
                <a:lnTo>
                  <a:pt x="2578" y="14819"/>
                </a:lnTo>
                <a:cubicBezTo>
                  <a:pt x="2577" y="14801"/>
                  <a:pt x="2577" y="14783"/>
                  <a:pt x="2577" y="14765"/>
                </a:cubicBezTo>
                <a:cubicBezTo>
                  <a:pt x="2577" y="14738"/>
                  <a:pt x="2577" y="14711"/>
                  <a:pt x="2580" y="14685"/>
                </a:cubicBezTo>
                <a:cubicBezTo>
                  <a:pt x="2580" y="14536"/>
                  <a:pt x="2584" y="14391"/>
                  <a:pt x="2593" y="14248"/>
                </a:cubicBezTo>
                <a:lnTo>
                  <a:pt x="2594" y="14216"/>
                </a:lnTo>
                <a:cubicBezTo>
                  <a:pt x="2594" y="14216"/>
                  <a:pt x="2594" y="14216"/>
                  <a:pt x="2595" y="14216"/>
                </a:cubicBezTo>
                <a:cubicBezTo>
                  <a:pt x="2684" y="12549"/>
                  <a:pt x="3182" y="11222"/>
                  <a:pt x="3817" y="10942"/>
                </a:cubicBezTo>
                <a:lnTo>
                  <a:pt x="3818" y="10936"/>
                </a:lnTo>
                <a:cubicBezTo>
                  <a:pt x="3827" y="10931"/>
                  <a:pt x="3836" y="10927"/>
                  <a:pt x="3846" y="10929"/>
                </a:cubicBezTo>
                <a:cubicBezTo>
                  <a:pt x="3902" y="10903"/>
                  <a:pt x="3958" y="10889"/>
                  <a:pt x="4015" y="10886"/>
                </a:cubicBezTo>
                <a:close/>
                <a:moveTo>
                  <a:pt x="1088" y="10878"/>
                </a:moveTo>
                <a:lnTo>
                  <a:pt x="1118" y="10886"/>
                </a:lnTo>
                <a:cubicBezTo>
                  <a:pt x="1176" y="10889"/>
                  <a:pt x="1232" y="10903"/>
                  <a:pt x="1288" y="10929"/>
                </a:cubicBezTo>
                <a:cubicBezTo>
                  <a:pt x="1297" y="10927"/>
                  <a:pt x="1307" y="10931"/>
                  <a:pt x="1316" y="10936"/>
                </a:cubicBezTo>
                <a:lnTo>
                  <a:pt x="1316" y="10942"/>
                </a:lnTo>
                <a:cubicBezTo>
                  <a:pt x="1952" y="11222"/>
                  <a:pt x="2450" y="12549"/>
                  <a:pt x="2539" y="14216"/>
                </a:cubicBezTo>
                <a:cubicBezTo>
                  <a:pt x="2540" y="14216"/>
                  <a:pt x="2540" y="14216"/>
                  <a:pt x="2540" y="14216"/>
                </a:cubicBezTo>
                <a:lnTo>
                  <a:pt x="2541" y="14248"/>
                </a:lnTo>
                <a:cubicBezTo>
                  <a:pt x="2550" y="14391"/>
                  <a:pt x="2554" y="14536"/>
                  <a:pt x="2554" y="14685"/>
                </a:cubicBezTo>
                <a:cubicBezTo>
                  <a:pt x="2557" y="14711"/>
                  <a:pt x="2557" y="14738"/>
                  <a:pt x="2557" y="14765"/>
                </a:cubicBezTo>
                <a:cubicBezTo>
                  <a:pt x="2557" y="14783"/>
                  <a:pt x="2557" y="14801"/>
                  <a:pt x="2556" y="14819"/>
                </a:cubicBezTo>
                <a:lnTo>
                  <a:pt x="2555" y="14819"/>
                </a:lnTo>
                <a:lnTo>
                  <a:pt x="2555" y="14821"/>
                </a:lnTo>
                <a:lnTo>
                  <a:pt x="2524" y="14813"/>
                </a:lnTo>
                <a:cubicBezTo>
                  <a:pt x="2467" y="14811"/>
                  <a:pt x="2411" y="14797"/>
                  <a:pt x="2355" y="14770"/>
                </a:cubicBezTo>
                <a:cubicBezTo>
                  <a:pt x="2345" y="14772"/>
                  <a:pt x="2336" y="14768"/>
                  <a:pt x="2327" y="14763"/>
                </a:cubicBezTo>
                <a:lnTo>
                  <a:pt x="2326" y="14758"/>
                </a:lnTo>
                <a:cubicBezTo>
                  <a:pt x="1691" y="14477"/>
                  <a:pt x="1193" y="13151"/>
                  <a:pt x="1104" y="11484"/>
                </a:cubicBezTo>
                <a:cubicBezTo>
                  <a:pt x="1103" y="11483"/>
                  <a:pt x="1103" y="11483"/>
                  <a:pt x="1103" y="11483"/>
                </a:cubicBezTo>
                <a:lnTo>
                  <a:pt x="1102" y="11452"/>
                </a:lnTo>
                <a:cubicBezTo>
                  <a:pt x="1093" y="11309"/>
                  <a:pt x="1089" y="11163"/>
                  <a:pt x="1089" y="11015"/>
                </a:cubicBezTo>
                <a:cubicBezTo>
                  <a:pt x="1086" y="10988"/>
                  <a:pt x="1086" y="10961"/>
                  <a:pt x="1086" y="10935"/>
                </a:cubicBezTo>
                <a:lnTo>
                  <a:pt x="1087" y="10881"/>
                </a:lnTo>
                <a:lnTo>
                  <a:pt x="1088" y="10881"/>
                </a:lnTo>
                <a:close/>
                <a:moveTo>
                  <a:pt x="1048" y="10878"/>
                </a:moveTo>
                <a:lnTo>
                  <a:pt x="1048" y="10881"/>
                </a:lnTo>
                <a:lnTo>
                  <a:pt x="1049" y="10881"/>
                </a:lnTo>
                <a:lnTo>
                  <a:pt x="1050" y="10935"/>
                </a:lnTo>
                <a:cubicBezTo>
                  <a:pt x="1050" y="10961"/>
                  <a:pt x="1050" y="10988"/>
                  <a:pt x="1047" y="11015"/>
                </a:cubicBezTo>
                <a:cubicBezTo>
                  <a:pt x="1047" y="11163"/>
                  <a:pt x="1043" y="11309"/>
                  <a:pt x="1034" y="11452"/>
                </a:cubicBezTo>
                <a:lnTo>
                  <a:pt x="1033" y="11483"/>
                </a:lnTo>
                <a:cubicBezTo>
                  <a:pt x="1033" y="11483"/>
                  <a:pt x="1033" y="11483"/>
                  <a:pt x="1032" y="11484"/>
                </a:cubicBezTo>
                <a:cubicBezTo>
                  <a:pt x="952" y="12979"/>
                  <a:pt x="543" y="14201"/>
                  <a:pt x="0" y="14632"/>
                </a:cubicBezTo>
                <a:lnTo>
                  <a:pt x="0" y="14007"/>
                </a:lnTo>
                <a:cubicBezTo>
                  <a:pt x="406" y="13615"/>
                  <a:pt x="713" y="12692"/>
                  <a:pt x="796" y="11563"/>
                </a:cubicBezTo>
                <a:cubicBezTo>
                  <a:pt x="459" y="11756"/>
                  <a:pt x="173" y="12300"/>
                  <a:pt x="0" y="13046"/>
                </a:cubicBezTo>
                <a:lnTo>
                  <a:pt x="0" y="12069"/>
                </a:lnTo>
                <a:cubicBezTo>
                  <a:pt x="215" y="11488"/>
                  <a:pt x="500" y="11083"/>
                  <a:pt x="820" y="10942"/>
                </a:cubicBezTo>
                <a:lnTo>
                  <a:pt x="820" y="10936"/>
                </a:lnTo>
                <a:cubicBezTo>
                  <a:pt x="829" y="10931"/>
                  <a:pt x="839" y="10927"/>
                  <a:pt x="848" y="10929"/>
                </a:cubicBezTo>
                <a:cubicBezTo>
                  <a:pt x="904" y="10903"/>
                  <a:pt x="960" y="10889"/>
                  <a:pt x="1018" y="10886"/>
                </a:cubicBezTo>
                <a:close/>
                <a:moveTo>
                  <a:pt x="20290" y="7597"/>
                </a:moveTo>
                <a:cubicBezTo>
                  <a:pt x="19803" y="7874"/>
                  <a:pt x="19422" y="8881"/>
                  <a:pt x="19328" y="10151"/>
                </a:cubicBezTo>
                <a:cubicBezTo>
                  <a:pt x="19815" y="9874"/>
                  <a:pt x="20196" y="8867"/>
                  <a:pt x="20290" y="7597"/>
                </a:cubicBezTo>
                <a:close/>
                <a:moveTo>
                  <a:pt x="17821" y="7597"/>
                </a:moveTo>
                <a:cubicBezTo>
                  <a:pt x="17915" y="8867"/>
                  <a:pt x="18296" y="9874"/>
                  <a:pt x="18783" y="10151"/>
                </a:cubicBezTo>
                <a:cubicBezTo>
                  <a:pt x="18689" y="8881"/>
                  <a:pt x="18308" y="7874"/>
                  <a:pt x="17821" y="7597"/>
                </a:cubicBezTo>
                <a:close/>
                <a:moveTo>
                  <a:pt x="17292" y="7597"/>
                </a:moveTo>
                <a:cubicBezTo>
                  <a:pt x="16805" y="7874"/>
                  <a:pt x="16424" y="8881"/>
                  <a:pt x="16330" y="10151"/>
                </a:cubicBezTo>
                <a:cubicBezTo>
                  <a:pt x="16817" y="9874"/>
                  <a:pt x="17198" y="8867"/>
                  <a:pt x="17292" y="7597"/>
                </a:cubicBezTo>
                <a:close/>
                <a:moveTo>
                  <a:pt x="14823" y="7597"/>
                </a:moveTo>
                <a:cubicBezTo>
                  <a:pt x="14917" y="8867"/>
                  <a:pt x="15298" y="9874"/>
                  <a:pt x="15785" y="10151"/>
                </a:cubicBezTo>
                <a:cubicBezTo>
                  <a:pt x="15691" y="8881"/>
                  <a:pt x="15310" y="7874"/>
                  <a:pt x="14823" y="7597"/>
                </a:cubicBezTo>
                <a:close/>
                <a:moveTo>
                  <a:pt x="14294" y="7597"/>
                </a:moveTo>
                <a:cubicBezTo>
                  <a:pt x="13807" y="7874"/>
                  <a:pt x="13426" y="8881"/>
                  <a:pt x="13332" y="10151"/>
                </a:cubicBezTo>
                <a:cubicBezTo>
                  <a:pt x="13819" y="9874"/>
                  <a:pt x="14200" y="8867"/>
                  <a:pt x="14294" y="7597"/>
                </a:cubicBezTo>
                <a:close/>
                <a:moveTo>
                  <a:pt x="11825" y="7597"/>
                </a:moveTo>
                <a:cubicBezTo>
                  <a:pt x="11919" y="8867"/>
                  <a:pt x="12300" y="9874"/>
                  <a:pt x="12787" y="10151"/>
                </a:cubicBezTo>
                <a:cubicBezTo>
                  <a:pt x="12693" y="8881"/>
                  <a:pt x="12312" y="7874"/>
                  <a:pt x="11825" y="7597"/>
                </a:cubicBezTo>
                <a:close/>
                <a:moveTo>
                  <a:pt x="11296" y="7597"/>
                </a:moveTo>
                <a:cubicBezTo>
                  <a:pt x="10809" y="7874"/>
                  <a:pt x="10428" y="8881"/>
                  <a:pt x="10334" y="10151"/>
                </a:cubicBezTo>
                <a:cubicBezTo>
                  <a:pt x="10821" y="9874"/>
                  <a:pt x="11202" y="8867"/>
                  <a:pt x="11296" y="7597"/>
                </a:cubicBezTo>
                <a:close/>
                <a:moveTo>
                  <a:pt x="8827" y="7597"/>
                </a:moveTo>
                <a:cubicBezTo>
                  <a:pt x="8921" y="8867"/>
                  <a:pt x="9302" y="9874"/>
                  <a:pt x="9790" y="10151"/>
                </a:cubicBezTo>
                <a:cubicBezTo>
                  <a:pt x="9695" y="8881"/>
                  <a:pt x="9315" y="7874"/>
                  <a:pt x="8827" y="7597"/>
                </a:cubicBezTo>
                <a:close/>
                <a:moveTo>
                  <a:pt x="8299" y="7597"/>
                </a:moveTo>
                <a:cubicBezTo>
                  <a:pt x="7811" y="7874"/>
                  <a:pt x="7430" y="8881"/>
                  <a:pt x="7336" y="10151"/>
                </a:cubicBezTo>
                <a:cubicBezTo>
                  <a:pt x="7824" y="9874"/>
                  <a:pt x="8204" y="8867"/>
                  <a:pt x="8299" y="7597"/>
                </a:cubicBezTo>
                <a:close/>
                <a:moveTo>
                  <a:pt x="5829" y="7597"/>
                </a:moveTo>
                <a:cubicBezTo>
                  <a:pt x="5923" y="8867"/>
                  <a:pt x="6304" y="9874"/>
                  <a:pt x="6792" y="10151"/>
                </a:cubicBezTo>
                <a:cubicBezTo>
                  <a:pt x="6697" y="8881"/>
                  <a:pt x="6317" y="7874"/>
                  <a:pt x="5829" y="7597"/>
                </a:cubicBezTo>
                <a:close/>
                <a:moveTo>
                  <a:pt x="5301" y="7597"/>
                </a:moveTo>
                <a:cubicBezTo>
                  <a:pt x="4813" y="7874"/>
                  <a:pt x="4432" y="8881"/>
                  <a:pt x="4338" y="10151"/>
                </a:cubicBezTo>
                <a:cubicBezTo>
                  <a:pt x="4826" y="9874"/>
                  <a:pt x="5206" y="8867"/>
                  <a:pt x="5301" y="7597"/>
                </a:cubicBezTo>
                <a:close/>
                <a:moveTo>
                  <a:pt x="2831" y="7597"/>
                </a:moveTo>
                <a:cubicBezTo>
                  <a:pt x="2926" y="8867"/>
                  <a:pt x="3306" y="9874"/>
                  <a:pt x="3794" y="10151"/>
                </a:cubicBezTo>
                <a:cubicBezTo>
                  <a:pt x="3699" y="8881"/>
                  <a:pt x="3319" y="7874"/>
                  <a:pt x="2831" y="7597"/>
                </a:cubicBezTo>
                <a:close/>
                <a:moveTo>
                  <a:pt x="2303" y="7597"/>
                </a:moveTo>
                <a:cubicBezTo>
                  <a:pt x="1815" y="7874"/>
                  <a:pt x="1435" y="8881"/>
                  <a:pt x="1340" y="10151"/>
                </a:cubicBezTo>
                <a:cubicBezTo>
                  <a:pt x="1828" y="9874"/>
                  <a:pt x="2208" y="8867"/>
                  <a:pt x="2303" y="7597"/>
                </a:cubicBezTo>
                <a:close/>
                <a:moveTo>
                  <a:pt x="0" y="7106"/>
                </a:moveTo>
                <a:cubicBezTo>
                  <a:pt x="543" y="7533"/>
                  <a:pt x="952" y="8745"/>
                  <a:pt x="1032" y="10230"/>
                </a:cubicBezTo>
                <a:cubicBezTo>
                  <a:pt x="1033" y="10230"/>
                  <a:pt x="1033" y="10230"/>
                  <a:pt x="1033" y="10230"/>
                </a:cubicBezTo>
                <a:lnTo>
                  <a:pt x="1034" y="10261"/>
                </a:lnTo>
                <a:cubicBezTo>
                  <a:pt x="1043" y="10403"/>
                  <a:pt x="1047" y="10548"/>
                  <a:pt x="1047" y="10695"/>
                </a:cubicBezTo>
                <a:cubicBezTo>
                  <a:pt x="1050" y="10721"/>
                  <a:pt x="1050" y="10748"/>
                  <a:pt x="1050" y="10774"/>
                </a:cubicBezTo>
                <a:cubicBezTo>
                  <a:pt x="1050" y="10792"/>
                  <a:pt x="1050" y="10810"/>
                  <a:pt x="1049" y="10828"/>
                </a:cubicBezTo>
                <a:lnTo>
                  <a:pt x="1048" y="10828"/>
                </a:lnTo>
                <a:lnTo>
                  <a:pt x="1048" y="10830"/>
                </a:lnTo>
                <a:lnTo>
                  <a:pt x="1018" y="10822"/>
                </a:lnTo>
                <a:cubicBezTo>
                  <a:pt x="960" y="10820"/>
                  <a:pt x="904" y="10806"/>
                  <a:pt x="848" y="10780"/>
                </a:cubicBezTo>
                <a:cubicBezTo>
                  <a:pt x="839" y="10782"/>
                  <a:pt x="829" y="10777"/>
                  <a:pt x="820" y="10773"/>
                </a:cubicBezTo>
                <a:lnTo>
                  <a:pt x="820" y="10767"/>
                </a:lnTo>
                <a:cubicBezTo>
                  <a:pt x="500" y="10627"/>
                  <a:pt x="215" y="10225"/>
                  <a:pt x="0" y="9649"/>
                </a:cubicBezTo>
                <a:lnTo>
                  <a:pt x="0" y="8680"/>
                </a:lnTo>
                <a:cubicBezTo>
                  <a:pt x="173" y="9419"/>
                  <a:pt x="459" y="9959"/>
                  <a:pt x="796" y="10151"/>
                </a:cubicBezTo>
                <a:cubicBezTo>
                  <a:pt x="713" y="9030"/>
                  <a:pt x="406" y="8114"/>
                  <a:pt x="0" y="7726"/>
                </a:cubicBezTo>
                <a:close/>
                <a:moveTo>
                  <a:pt x="20567" y="6918"/>
                </a:moveTo>
                <a:lnTo>
                  <a:pt x="20597" y="6926"/>
                </a:lnTo>
                <a:cubicBezTo>
                  <a:pt x="20654" y="6928"/>
                  <a:pt x="20711" y="6942"/>
                  <a:pt x="20766" y="6968"/>
                </a:cubicBezTo>
                <a:cubicBezTo>
                  <a:pt x="20776" y="6967"/>
                  <a:pt x="20785" y="6971"/>
                  <a:pt x="20795" y="6976"/>
                </a:cubicBezTo>
                <a:lnTo>
                  <a:pt x="20795" y="6981"/>
                </a:lnTo>
                <a:cubicBezTo>
                  <a:pt x="21108" y="7118"/>
                  <a:pt x="21387" y="7506"/>
                  <a:pt x="21600" y="8064"/>
                </a:cubicBezTo>
                <a:lnTo>
                  <a:pt x="21600" y="9009"/>
                </a:lnTo>
                <a:cubicBezTo>
                  <a:pt x="21426" y="8300"/>
                  <a:pt x="21146" y="7784"/>
                  <a:pt x="20819" y="7597"/>
                </a:cubicBezTo>
                <a:cubicBezTo>
                  <a:pt x="20901" y="8705"/>
                  <a:pt x="21201" y="9612"/>
                  <a:pt x="21600" y="10009"/>
                </a:cubicBezTo>
                <a:lnTo>
                  <a:pt x="21600" y="10633"/>
                </a:lnTo>
                <a:cubicBezTo>
                  <a:pt x="21064" y="10194"/>
                  <a:pt x="20661" y="8990"/>
                  <a:pt x="20582" y="7519"/>
                </a:cubicBezTo>
                <a:cubicBezTo>
                  <a:pt x="20582" y="7519"/>
                  <a:pt x="20582" y="7519"/>
                  <a:pt x="20581" y="7519"/>
                </a:cubicBezTo>
                <a:lnTo>
                  <a:pt x="20580" y="7487"/>
                </a:lnTo>
                <a:cubicBezTo>
                  <a:pt x="20571" y="7345"/>
                  <a:pt x="20567" y="7201"/>
                  <a:pt x="20567" y="7054"/>
                </a:cubicBezTo>
                <a:cubicBezTo>
                  <a:pt x="20565" y="7027"/>
                  <a:pt x="20565" y="7001"/>
                  <a:pt x="20565" y="6974"/>
                </a:cubicBezTo>
                <a:lnTo>
                  <a:pt x="20566" y="6921"/>
                </a:lnTo>
                <a:lnTo>
                  <a:pt x="20567" y="6921"/>
                </a:lnTo>
                <a:close/>
                <a:moveTo>
                  <a:pt x="20542" y="6918"/>
                </a:moveTo>
                <a:lnTo>
                  <a:pt x="20542" y="6921"/>
                </a:lnTo>
                <a:lnTo>
                  <a:pt x="20543" y="6921"/>
                </a:lnTo>
                <a:lnTo>
                  <a:pt x="20544" y="6974"/>
                </a:lnTo>
                <a:cubicBezTo>
                  <a:pt x="20544" y="7001"/>
                  <a:pt x="20544" y="7027"/>
                  <a:pt x="20542" y="7054"/>
                </a:cubicBezTo>
                <a:cubicBezTo>
                  <a:pt x="20542" y="7201"/>
                  <a:pt x="20537" y="7345"/>
                  <a:pt x="20528" y="7487"/>
                </a:cubicBezTo>
                <a:lnTo>
                  <a:pt x="20528" y="7519"/>
                </a:lnTo>
                <a:cubicBezTo>
                  <a:pt x="20527" y="7519"/>
                  <a:pt x="20527" y="7519"/>
                  <a:pt x="20527" y="7519"/>
                </a:cubicBezTo>
                <a:cubicBezTo>
                  <a:pt x="20438" y="9173"/>
                  <a:pt x="19940" y="10489"/>
                  <a:pt x="19304" y="10767"/>
                </a:cubicBezTo>
                <a:lnTo>
                  <a:pt x="19304" y="10773"/>
                </a:lnTo>
                <a:cubicBezTo>
                  <a:pt x="19294" y="10777"/>
                  <a:pt x="19285" y="10782"/>
                  <a:pt x="19275" y="10780"/>
                </a:cubicBezTo>
                <a:cubicBezTo>
                  <a:pt x="19220" y="10806"/>
                  <a:pt x="19163" y="10820"/>
                  <a:pt x="19106" y="10822"/>
                </a:cubicBezTo>
                <a:lnTo>
                  <a:pt x="19076" y="10830"/>
                </a:lnTo>
                <a:lnTo>
                  <a:pt x="19076" y="10828"/>
                </a:lnTo>
                <a:lnTo>
                  <a:pt x="19075" y="10828"/>
                </a:lnTo>
                <a:cubicBezTo>
                  <a:pt x="19074" y="10810"/>
                  <a:pt x="19074" y="10792"/>
                  <a:pt x="19074" y="10774"/>
                </a:cubicBezTo>
                <a:cubicBezTo>
                  <a:pt x="19074" y="10748"/>
                  <a:pt x="19074" y="10721"/>
                  <a:pt x="19076" y="10695"/>
                </a:cubicBezTo>
                <a:cubicBezTo>
                  <a:pt x="19076" y="10548"/>
                  <a:pt x="19080" y="10403"/>
                  <a:pt x="19089" y="10261"/>
                </a:cubicBezTo>
                <a:lnTo>
                  <a:pt x="19090" y="10230"/>
                </a:lnTo>
                <a:cubicBezTo>
                  <a:pt x="19091" y="10230"/>
                  <a:pt x="19091" y="10230"/>
                  <a:pt x="19091" y="10230"/>
                </a:cubicBezTo>
                <a:cubicBezTo>
                  <a:pt x="19180" y="8576"/>
                  <a:pt x="19678" y="7260"/>
                  <a:pt x="20314" y="6981"/>
                </a:cubicBezTo>
                <a:lnTo>
                  <a:pt x="20314" y="6976"/>
                </a:lnTo>
                <a:cubicBezTo>
                  <a:pt x="20323" y="6971"/>
                  <a:pt x="20333" y="6967"/>
                  <a:pt x="20343" y="6968"/>
                </a:cubicBezTo>
                <a:cubicBezTo>
                  <a:pt x="20398" y="6942"/>
                  <a:pt x="20455" y="6928"/>
                  <a:pt x="20512" y="6926"/>
                </a:cubicBezTo>
                <a:close/>
                <a:moveTo>
                  <a:pt x="17569" y="6918"/>
                </a:moveTo>
                <a:lnTo>
                  <a:pt x="17599" y="6926"/>
                </a:lnTo>
                <a:cubicBezTo>
                  <a:pt x="17656" y="6928"/>
                  <a:pt x="17713" y="6942"/>
                  <a:pt x="17768" y="6968"/>
                </a:cubicBezTo>
                <a:cubicBezTo>
                  <a:pt x="17778" y="6967"/>
                  <a:pt x="17787" y="6971"/>
                  <a:pt x="17797" y="6976"/>
                </a:cubicBezTo>
                <a:lnTo>
                  <a:pt x="17797" y="6981"/>
                </a:lnTo>
                <a:cubicBezTo>
                  <a:pt x="18433" y="7260"/>
                  <a:pt x="18931" y="8576"/>
                  <a:pt x="19020" y="10230"/>
                </a:cubicBezTo>
                <a:cubicBezTo>
                  <a:pt x="19020" y="10230"/>
                  <a:pt x="19020" y="10230"/>
                  <a:pt x="19021" y="10230"/>
                </a:cubicBezTo>
                <a:lnTo>
                  <a:pt x="19022" y="10261"/>
                </a:lnTo>
                <a:cubicBezTo>
                  <a:pt x="19031" y="10403"/>
                  <a:pt x="19035" y="10548"/>
                  <a:pt x="19035" y="10695"/>
                </a:cubicBezTo>
                <a:cubicBezTo>
                  <a:pt x="19037" y="10721"/>
                  <a:pt x="19037" y="10748"/>
                  <a:pt x="19037" y="10774"/>
                </a:cubicBezTo>
                <a:cubicBezTo>
                  <a:pt x="19037" y="10792"/>
                  <a:pt x="19037" y="10810"/>
                  <a:pt x="19036" y="10828"/>
                </a:cubicBezTo>
                <a:lnTo>
                  <a:pt x="19035" y="10828"/>
                </a:lnTo>
                <a:lnTo>
                  <a:pt x="19035" y="10830"/>
                </a:lnTo>
                <a:lnTo>
                  <a:pt x="19005" y="10822"/>
                </a:lnTo>
                <a:cubicBezTo>
                  <a:pt x="18948" y="10820"/>
                  <a:pt x="18891" y="10806"/>
                  <a:pt x="18836" y="10780"/>
                </a:cubicBezTo>
                <a:cubicBezTo>
                  <a:pt x="18826" y="10782"/>
                  <a:pt x="18817" y="10777"/>
                  <a:pt x="18807" y="10773"/>
                </a:cubicBezTo>
                <a:lnTo>
                  <a:pt x="18807" y="10767"/>
                </a:lnTo>
                <a:cubicBezTo>
                  <a:pt x="18171" y="10489"/>
                  <a:pt x="17673" y="9173"/>
                  <a:pt x="17584" y="7519"/>
                </a:cubicBezTo>
                <a:cubicBezTo>
                  <a:pt x="17584" y="7519"/>
                  <a:pt x="17584" y="7519"/>
                  <a:pt x="17583" y="7519"/>
                </a:cubicBezTo>
                <a:lnTo>
                  <a:pt x="17582" y="7487"/>
                </a:lnTo>
                <a:cubicBezTo>
                  <a:pt x="17573" y="7345"/>
                  <a:pt x="17569" y="7201"/>
                  <a:pt x="17569" y="7054"/>
                </a:cubicBezTo>
                <a:cubicBezTo>
                  <a:pt x="17567" y="7027"/>
                  <a:pt x="17567" y="7001"/>
                  <a:pt x="17567" y="6974"/>
                </a:cubicBezTo>
                <a:lnTo>
                  <a:pt x="17568" y="6921"/>
                </a:lnTo>
                <a:lnTo>
                  <a:pt x="17569" y="6921"/>
                </a:lnTo>
                <a:close/>
                <a:moveTo>
                  <a:pt x="17544" y="6918"/>
                </a:moveTo>
                <a:lnTo>
                  <a:pt x="17544" y="6921"/>
                </a:lnTo>
                <a:lnTo>
                  <a:pt x="17545" y="6921"/>
                </a:lnTo>
                <a:lnTo>
                  <a:pt x="17546" y="6974"/>
                </a:lnTo>
                <a:cubicBezTo>
                  <a:pt x="17546" y="7001"/>
                  <a:pt x="17546" y="7027"/>
                  <a:pt x="17544" y="7054"/>
                </a:cubicBezTo>
                <a:cubicBezTo>
                  <a:pt x="17544" y="7201"/>
                  <a:pt x="17540" y="7345"/>
                  <a:pt x="17531" y="7487"/>
                </a:cubicBezTo>
                <a:lnTo>
                  <a:pt x="17530" y="7519"/>
                </a:lnTo>
                <a:cubicBezTo>
                  <a:pt x="17529" y="7519"/>
                  <a:pt x="17529" y="7519"/>
                  <a:pt x="17529" y="7519"/>
                </a:cubicBezTo>
                <a:cubicBezTo>
                  <a:pt x="17440" y="9173"/>
                  <a:pt x="16942" y="10489"/>
                  <a:pt x="16306" y="10767"/>
                </a:cubicBezTo>
                <a:lnTo>
                  <a:pt x="16306" y="10773"/>
                </a:lnTo>
                <a:cubicBezTo>
                  <a:pt x="16296" y="10777"/>
                  <a:pt x="16287" y="10782"/>
                  <a:pt x="16277" y="10780"/>
                </a:cubicBezTo>
                <a:cubicBezTo>
                  <a:pt x="16222" y="10806"/>
                  <a:pt x="16165" y="10820"/>
                  <a:pt x="16108" y="10822"/>
                </a:cubicBezTo>
                <a:lnTo>
                  <a:pt x="16078" y="10830"/>
                </a:lnTo>
                <a:lnTo>
                  <a:pt x="16078" y="10828"/>
                </a:lnTo>
                <a:lnTo>
                  <a:pt x="16077" y="10828"/>
                </a:lnTo>
                <a:cubicBezTo>
                  <a:pt x="16076" y="10810"/>
                  <a:pt x="16076" y="10792"/>
                  <a:pt x="16076" y="10774"/>
                </a:cubicBezTo>
                <a:cubicBezTo>
                  <a:pt x="16076" y="10748"/>
                  <a:pt x="16076" y="10721"/>
                  <a:pt x="16078" y="10695"/>
                </a:cubicBezTo>
                <a:cubicBezTo>
                  <a:pt x="16078" y="10548"/>
                  <a:pt x="16082" y="10403"/>
                  <a:pt x="16091" y="10261"/>
                </a:cubicBezTo>
                <a:lnTo>
                  <a:pt x="16092" y="10230"/>
                </a:lnTo>
                <a:cubicBezTo>
                  <a:pt x="16093" y="10230"/>
                  <a:pt x="16093" y="10230"/>
                  <a:pt x="16093" y="10230"/>
                </a:cubicBezTo>
                <a:cubicBezTo>
                  <a:pt x="16182" y="8576"/>
                  <a:pt x="16680" y="7260"/>
                  <a:pt x="17316" y="6981"/>
                </a:cubicBezTo>
                <a:lnTo>
                  <a:pt x="17316" y="6976"/>
                </a:lnTo>
                <a:cubicBezTo>
                  <a:pt x="17326" y="6971"/>
                  <a:pt x="17335" y="6967"/>
                  <a:pt x="17345" y="6968"/>
                </a:cubicBezTo>
                <a:cubicBezTo>
                  <a:pt x="17400" y="6942"/>
                  <a:pt x="17457" y="6928"/>
                  <a:pt x="17514" y="6926"/>
                </a:cubicBezTo>
                <a:close/>
                <a:moveTo>
                  <a:pt x="14571" y="6918"/>
                </a:moveTo>
                <a:lnTo>
                  <a:pt x="14601" y="6926"/>
                </a:lnTo>
                <a:cubicBezTo>
                  <a:pt x="14658" y="6928"/>
                  <a:pt x="14715" y="6942"/>
                  <a:pt x="14770" y="6968"/>
                </a:cubicBezTo>
                <a:cubicBezTo>
                  <a:pt x="14780" y="6967"/>
                  <a:pt x="14790" y="6971"/>
                  <a:pt x="14799" y="6976"/>
                </a:cubicBezTo>
                <a:lnTo>
                  <a:pt x="14799" y="6981"/>
                </a:lnTo>
                <a:cubicBezTo>
                  <a:pt x="15435" y="7260"/>
                  <a:pt x="15933" y="8576"/>
                  <a:pt x="16022" y="10230"/>
                </a:cubicBezTo>
                <a:cubicBezTo>
                  <a:pt x="16022" y="10230"/>
                  <a:pt x="16022" y="10230"/>
                  <a:pt x="16023" y="10230"/>
                </a:cubicBezTo>
                <a:lnTo>
                  <a:pt x="16024" y="10261"/>
                </a:lnTo>
                <a:cubicBezTo>
                  <a:pt x="16033" y="10403"/>
                  <a:pt x="16037" y="10548"/>
                  <a:pt x="16037" y="10695"/>
                </a:cubicBezTo>
                <a:cubicBezTo>
                  <a:pt x="16039" y="10721"/>
                  <a:pt x="16039" y="10748"/>
                  <a:pt x="16039" y="10774"/>
                </a:cubicBezTo>
                <a:cubicBezTo>
                  <a:pt x="16039" y="10792"/>
                  <a:pt x="16039" y="10810"/>
                  <a:pt x="16038" y="10828"/>
                </a:cubicBezTo>
                <a:lnTo>
                  <a:pt x="16037" y="10828"/>
                </a:lnTo>
                <a:lnTo>
                  <a:pt x="16037" y="10830"/>
                </a:lnTo>
                <a:lnTo>
                  <a:pt x="16007" y="10822"/>
                </a:lnTo>
                <a:cubicBezTo>
                  <a:pt x="15950" y="10820"/>
                  <a:pt x="15893" y="10806"/>
                  <a:pt x="15838" y="10780"/>
                </a:cubicBezTo>
                <a:cubicBezTo>
                  <a:pt x="15828" y="10782"/>
                  <a:pt x="15819" y="10777"/>
                  <a:pt x="15809" y="10773"/>
                </a:cubicBezTo>
                <a:lnTo>
                  <a:pt x="15809" y="10767"/>
                </a:lnTo>
                <a:cubicBezTo>
                  <a:pt x="15173" y="10489"/>
                  <a:pt x="14675" y="9173"/>
                  <a:pt x="14586" y="7519"/>
                </a:cubicBezTo>
                <a:cubicBezTo>
                  <a:pt x="14586" y="7519"/>
                  <a:pt x="14586" y="7519"/>
                  <a:pt x="14585" y="7519"/>
                </a:cubicBezTo>
                <a:lnTo>
                  <a:pt x="14584" y="7487"/>
                </a:lnTo>
                <a:cubicBezTo>
                  <a:pt x="14576" y="7345"/>
                  <a:pt x="14571" y="7201"/>
                  <a:pt x="14571" y="7054"/>
                </a:cubicBezTo>
                <a:cubicBezTo>
                  <a:pt x="14569" y="7027"/>
                  <a:pt x="14569" y="7001"/>
                  <a:pt x="14569" y="6974"/>
                </a:cubicBezTo>
                <a:lnTo>
                  <a:pt x="14570" y="6921"/>
                </a:lnTo>
                <a:lnTo>
                  <a:pt x="14571" y="6921"/>
                </a:lnTo>
                <a:close/>
                <a:moveTo>
                  <a:pt x="14546" y="6918"/>
                </a:moveTo>
                <a:lnTo>
                  <a:pt x="14546" y="6921"/>
                </a:lnTo>
                <a:lnTo>
                  <a:pt x="14547" y="6921"/>
                </a:lnTo>
                <a:lnTo>
                  <a:pt x="14548" y="6974"/>
                </a:lnTo>
                <a:cubicBezTo>
                  <a:pt x="14548" y="7001"/>
                  <a:pt x="14548" y="7027"/>
                  <a:pt x="14546" y="7054"/>
                </a:cubicBezTo>
                <a:cubicBezTo>
                  <a:pt x="14546" y="7201"/>
                  <a:pt x="14542" y="7345"/>
                  <a:pt x="14533" y="7487"/>
                </a:cubicBezTo>
                <a:lnTo>
                  <a:pt x="14532" y="7519"/>
                </a:lnTo>
                <a:cubicBezTo>
                  <a:pt x="14531" y="7519"/>
                  <a:pt x="14531" y="7519"/>
                  <a:pt x="14531" y="7519"/>
                </a:cubicBezTo>
                <a:cubicBezTo>
                  <a:pt x="14442" y="9173"/>
                  <a:pt x="13944" y="10489"/>
                  <a:pt x="13308" y="10767"/>
                </a:cubicBezTo>
                <a:lnTo>
                  <a:pt x="13308" y="10773"/>
                </a:lnTo>
                <a:cubicBezTo>
                  <a:pt x="13298" y="10777"/>
                  <a:pt x="13289" y="10782"/>
                  <a:pt x="13279" y="10780"/>
                </a:cubicBezTo>
                <a:cubicBezTo>
                  <a:pt x="13224" y="10806"/>
                  <a:pt x="13167" y="10820"/>
                  <a:pt x="13110" y="10822"/>
                </a:cubicBezTo>
                <a:lnTo>
                  <a:pt x="13080" y="10830"/>
                </a:lnTo>
                <a:lnTo>
                  <a:pt x="13080" y="10828"/>
                </a:lnTo>
                <a:lnTo>
                  <a:pt x="13079" y="10828"/>
                </a:lnTo>
                <a:cubicBezTo>
                  <a:pt x="13078" y="10810"/>
                  <a:pt x="13078" y="10792"/>
                  <a:pt x="13078" y="10774"/>
                </a:cubicBezTo>
                <a:cubicBezTo>
                  <a:pt x="13078" y="10748"/>
                  <a:pt x="13078" y="10721"/>
                  <a:pt x="13080" y="10695"/>
                </a:cubicBezTo>
                <a:cubicBezTo>
                  <a:pt x="13080" y="10548"/>
                  <a:pt x="13084" y="10403"/>
                  <a:pt x="13093" y="10261"/>
                </a:cubicBezTo>
                <a:lnTo>
                  <a:pt x="13094" y="10230"/>
                </a:lnTo>
                <a:cubicBezTo>
                  <a:pt x="13095" y="10230"/>
                  <a:pt x="13095" y="10230"/>
                  <a:pt x="13095" y="10230"/>
                </a:cubicBezTo>
                <a:cubicBezTo>
                  <a:pt x="13184" y="8576"/>
                  <a:pt x="13682" y="7260"/>
                  <a:pt x="14318" y="6981"/>
                </a:cubicBezTo>
                <a:lnTo>
                  <a:pt x="14318" y="6976"/>
                </a:lnTo>
                <a:cubicBezTo>
                  <a:pt x="14328" y="6971"/>
                  <a:pt x="14337" y="6967"/>
                  <a:pt x="14347" y="6968"/>
                </a:cubicBezTo>
                <a:cubicBezTo>
                  <a:pt x="14402" y="6942"/>
                  <a:pt x="14459" y="6928"/>
                  <a:pt x="14516" y="6926"/>
                </a:cubicBezTo>
                <a:close/>
                <a:moveTo>
                  <a:pt x="11573" y="6918"/>
                </a:moveTo>
                <a:lnTo>
                  <a:pt x="11603" y="6926"/>
                </a:lnTo>
                <a:cubicBezTo>
                  <a:pt x="11661" y="6928"/>
                  <a:pt x="11717" y="6942"/>
                  <a:pt x="11772" y="6968"/>
                </a:cubicBezTo>
                <a:cubicBezTo>
                  <a:pt x="11782" y="6967"/>
                  <a:pt x="11792" y="6971"/>
                  <a:pt x="11801" y="6976"/>
                </a:cubicBezTo>
                <a:lnTo>
                  <a:pt x="11801" y="6981"/>
                </a:lnTo>
                <a:cubicBezTo>
                  <a:pt x="12437" y="7260"/>
                  <a:pt x="12935" y="8576"/>
                  <a:pt x="13024" y="10230"/>
                </a:cubicBezTo>
                <a:cubicBezTo>
                  <a:pt x="13024" y="10230"/>
                  <a:pt x="13025" y="10230"/>
                  <a:pt x="13025" y="10230"/>
                </a:cubicBezTo>
                <a:lnTo>
                  <a:pt x="13026" y="10261"/>
                </a:lnTo>
                <a:cubicBezTo>
                  <a:pt x="13035" y="10403"/>
                  <a:pt x="13039" y="10548"/>
                  <a:pt x="13039" y="10695"/>
                </a:cubicBezTo>
                <a:cubicBezTo>
                  <a:pt x="13041" y="10721"/>
                  <a:pt x="13041" y="10748"/>
                  <a:pt x="13041" y="10774"/>
                </a:cubicBezTo>
                <a:cubicBezTo>
                  <a:pt x="13041" y="10792"/>
                  <a:pt x="13041" y="10810"/>
                  <a:pt x="13040" y="10828"/>
                </a:cubicBezTo>
                <a:lnTo>
                  <a:pt x="13040" y="10828"/>
                </a:lnTo>
                <a:lnTo>
                  <a:pt x="13039" y="10830"/>
                </a:lnTo>
                <a:lnTo>
                  <a:pt x="13009" y="10822"/>
                </a:lnTo>
                <a:cubicBezTo>
                  <a:pt x="12952" y="10820"/>
                  <a:pt x="12895" y="10806"/>
                  <a:pt x="12840" y="10780"/>
                </a:cubicBezTo>
                <a:cubicBezTo>
                  <a:pt x="12830" y="10782"/>
                  <a:pt x="12821" y="10777"/>
                  <a:pt x="12811" y="10773"/>
                </a:cubicBezTo>
                <a:lnTo>
                  <a:pt x="12811" y="10767"/>
                </a:lnTo>
                <a:cubicBezTo>
                  <a:pt x="12175" y="10489"/>
                  <a:pt x="11677" y="9173"/>
                  <a:pt x="11588" y="7519"/>
                </a:cubicBezTo>
                <a:cubicBezTo>
                  <a:pt x="11588" y="7519"/>
                  <a:pt x="11588" y="7519"/>
                  <a:pt x="11588" y="7519"/>
                </a:cubicBezTo>
                <a:lnTo>
                  <a:pt x="11587" y="7487"/>
                </a:lnTo>
                <a:cubicBezTo>
                  <a:pt x="11578" y="7345"/>
                  <a:pt x="11573" y="7201"/>
                  <a:pt x="11573" y="7054"/>
                </a:cubicBezTo>
                <a:cubicBezTo>
                  <a:pt x="11571" y="7027"/>
                  <a:pt x="11571" y="7001"/>
                  <a:pt x="11571" y="6974"/>
                </a:cubicBezTo>
                <a:lnTo>
                  <a:pt x="11572" y="6921"/>
                </a:lnTo>
                <a:lnTo>
                  <a:pt x="11573" y="6921"/>
                </a:lnTo>
                <a:close/>
                <a:moveTo>
                  <a:pt x="11548" y="6918"/>
                </a:moveTo>
                <a:lnTo>
                  <a:pt x="11549" y="6921"/>
                </a:lnTo>
                <a:lnTo>
                  <a:pt x="11549" y="6921"/>
                </a:lnTo>
                <a:lnTo>
                  <a:pt x="11550" y="6974"/>
                </a:lnTo>
                <a:cubicBezTo>
                  <a:pt x="11550" y="7001"/>
                  <a:pt x="11550" y="7027"/>
                  <a:pt x="11548" y="7054"/>
                </a:cubicBezTo>
                <a:cubicBezTo>
                  <a:pt x="11548" y="7201"/>
                  <a:pt x="11544" y="7345"/>
                  <a:pt x="11535" y="7487"/>
                </a:cubicBezTo>
                <a:lnTo>
                  <a:pt x="11534" y="7519"/>
                </a:lnTo>
                <a:cubicBezTo>
                  <a:pt x="11534" y="7519"/>
                  <a:pt x="11533" y="7519"/>
                  <a:pt x="11533" y="7519"/>
                </a:cubicBezTo>
                <a:cubicBezTo>
                  <a:pt x="11444" y="9173"/>
                  <a:pt x="10946" y="10489"/>
                  <a:pt x="10310" y="10767"/>
                </a:cubicBezTo>
                <a:lnTo>
                  <a:pt x="10310" y="10773"/>
                </a:lnTo>
                <a:cubicBezTo>
                  <a:pt x="10301" y="10777"/>
                  <a:pt x="10291" y="10782"/>
                  <a:pt x="10281" y="10780"/>
                </a:cubicBezTo>
                <a:cubicBezTo>
                  <a:pt x="10226" y="10806"/>
                  <a:pt x="10170" y="10820"/>
                  <a:pt x="10112" y="10822"/>
                </a:cubicBezTo>
                <a:lnTo>
                  <a:pt x="10082" y="10830"/>
                </a:lnTo>
                <a:lnTo>
                  <a:pt x="10082" y="10828"/>
                </a:lnTo>
                <a:lnTo>
                  <a:pt x="10081" y="10828"/>
                </a:lnTo>
                <a:cubicBezTo>
                  <a:pt x="10080" y="10810"/>
                  <a:pt x="10080" y="10792"/>
                  <a:pt x="10080" y="10774"/>
                </a:cubicBezTo>
                <a:cubicBezTo>
                  <a:pt x="10080" y="10748"/>
                  <a:pt x="10080" y="10721"/>
                  <a:pt x="10082" y="10695"/>
                </a:cubicBezTo>
                <a:cubicBezTo>
                  <a:pt x="10082" y="10548"/>
                  <a:pt x="10087" y="10403"/>
                  <a:pt x="10096" y="10261"/>
                </a:cubicBezTo>
                <a:lnTo>
                  <a:pt x="10096" y="10230"/>
                </a:lnTo>
                <a:cubicBezTo>
                  <a:pt x="10097" y="10230"/>
                  <a:pt x="10097" y="10230"/>
                  <a:pt x="10097" y="10230"/>
                </a:cubicBezTo>
                <a:cubicBezTo>
                  <a:pt x="10186" y="8576"/>
                  <a:pt x="10684" y="7260"/>
                  <a:pt x="11320" y="6981"/>
                </a:cubicBezTo>
                <a:lnTo>
                  <a:pt x="11320" y="6976"/>
                </a:lnTo>
                <a:cubicBezTo>
                  <a:pt x="11330" y="6971"/>
                  <a:pt x="11339" y="6967"/>
                  <a:pt x="11349" y="6968"/>
                </a:cubicBezTo>
                <a:cubicBezTo>
                  <a:pt x="11404" y="6942"/>
                  <a:pt x="11461" y="6928"/>
                  <a:pt x="11518" y="6926"/>
                </a:cubicBezTo>
                <a:close/>
                <a:moveTo>
                  <a:pt x="8575" y="6918"/>
                </a:moveTo>
                <a:lnTo>
                  <a:pt x="8605" y="6926"/>
                </a:lnTo>
                <a:cubicBezTo>
                  <a:pt x="8663" y="6928"/>
                  <a:pt x="8719" y="6942"/>
                  <a:pt x="8774" y="6968"/>
                </a:cubicBezTo>
                <a:cubicBezTo>
                  <a:pt x="8784" y="6967"/>
                  <a:pt x="8794" y="6971"/>
                  <a:pt x="8803" y="6976"/>
                </a:cubicBezTo>
                <a:lnTo>
                  <a:pt x="8803" y="6981"/>
                </a:lnTo>
                <a:cubicBezTo>
                  <a:pt x="9439" y="7260"/>
                  <a:pt x="9937" y="8576"/>
                  <a:pt x="10026" y="10230"/>
                </a:cubicBezTo>
                <a:cubicBezTo>
                  <a:pt x="10026" y="10230"/>
                  <a:pt x="10027" y="10230"/>
                  <a:pt x="10027" y="10230"/>
                </a:cubicBezTo>
                <a:lnTo>
                  <a:pt x="10028" y="10261"/>
                </a:lnTo>
                <a:cubicBezTo>
                  <a:pt x="10037" y="10403"/>
                  <a:pt x="10041" y="10548"/>
                  <a:pt x="10041" y="10695"/>
                </a:cubicBezTo>
                <a:cubicBezTo>
                  <a:pt x="10043" y="10721"/>
                  <a:pt x="10044" y="10748"/>
                  <a:pt x="10044" y="10774"/>
                </a:cubicBezTo>
                <a:cubicBezTo>
                  <a:pt x="10044" y="10792"/>
                  <a:pt x="10043" y="10810"/>
                  <a:pt x="10042" y="10828"/>
                </a:cubicBezTo>
                <a:lnTo>
                  <a:pt x="10042" y="10828"/>
                </a:lnTo>
                <a:lnTo>
                  <a:pt x="10042" y="10830"/>
                </a:lnTo>
                <a:lnTo>
                  <a:pt x="10011" y="10822"/>
                </a:lnTo>
                <a:cubicBezTo>
                  <a:pt x="9954" y="10820"/>
                  <a:pt x="9897" y="10806"/>
                  <a:pt x="9842" y="10780"/>
                </a:cubicBezTo>
                <a:cubicBezTo>
                  <a:pt x="9832" y="10782"/>
                  <a:pt x="9823" y="10777"/>
                  <a:pt x="9813" y="10773"/>
                </a:cubicBezTo>
                <a:lnTo>
                  <a:pt x="9813" y="10767"/>
                </a:lnTo>
                <a:cubicBezTo>
                  <a:pt x="9177" y="10489"/>
                  <a:pt x="8680" y="9173"/>
                  <a:pt x="8591" y="7519"/>
                </a:cubicBezTo>
                <a:cubicBezTo>
                  <a:pt x="8590" y="7519"/>
                  <a:pt x="8590" y="7519"/>
                  <a:pt x="8590" y="7519"/>
                </a:cubicBezTo>
                <a:lnTo>
                  <a:pt x="8589" y="7487"/>
                </a:lnTo>
                <a:cubicBezTo>
                  <a:pt x="8580" y="7345"/>
                  <a:pt x="8575" y="7201"/>
                  <a:pt x="8575" y="7054"/>
                </a:cubicBezTo>
                <a:cubicBezTo>
                  <a:pt x="8573" y="7027"/>
                  <a:pt x="8573" y="7001"/>
                  <a:pt x="8573" y="6974"/>
                </a:cubicBezTo>
                <a:lnTo>
                  <a:pt x="8574" y="6921"/>
                </a:lnTo>
                <a:lnTo>
                  <a:pt x="8575" y="6921"/>
                </a:lnTo>
                <a:close/>
                <a:moveTo>
                  <a:pt x="8551" y="6918"/>
                </a:moveTo>
                <a:lnTo>
                  <a:pt x="8551" y="6921"/>
                </a:lnTo>
                <a:lnTo>
                  <a:pt x="8551" y="6921"/>
                </a:lnTo>
                <a:lnTo>
                  <a:pt x="8553" y="6974"/>
                </a:lnTo>
                <a:cubicBezTo>
                  <a:pt x="8553" y="7001"/>
                  <a:pt x="8552" y="7027"/>
                  <a:pt x="8550" y="7054"/>
                </a:cubicBezTo>
                <a:cubicBezTo>
                  <a:pt x="8550" y="7201"/>
                  <a:pt x="8546" y="7345"/>
                  <a:pt x="8537" y="7487"/>
                </a:cubicBezTo>
                <a:lnTo>
                  <a:pt x="8536" y="7519"/>
                </a:lnTo>
                <a:cubicBezTo>
                  <a:pt x="8536" y="7519"/>
                  <a:pt x="8535" y="7519"/>
                  <a:pt x="8535" y="7519"/>
                </a:cubicBezTo>
                <a:cubicBezTo>
                  <a:pt x="8446" y="9173"/>
                  <a:pt x="7948" y="10489"/>
                  <a:pt x="7312" y="10767"/>
                </a:cubicBezTo>
                <a:lnTo>
                  <a:pt x="7312" y="10773"/>
                </a:lnTo>
                <a:cubicBezTo>
                  <a:pt x="7303" y="10777"/>
                  <a:pt x="7293" y="10782"/>
                  <a:pt x="7283" y="10780"/>
                </a:cubicBezTo>
                <a:cubicBezTo>
                  <a:pt x="7228" y="10806"/>
                  <a:pt x="7172" y="10820"/>
                  <a:pt x="7114" y="10822"/>
                </a:cubicBezTo>
                <a:lnTo>
                  <a:pt x="7084" y="10830"/>
                </a:lnTo>
                <a:lnTo>
                  <a:pt x="7084" y="10828"/>
                </a:lnTo>
                <a:lnTo>
                  <a:pt x="7083" y="10828"/>
                </a:lnTo>
                <a:cubicBezTo>
                  <a:pt x="7082" y="10810"/>
                  <a:pt x="7082" y="10792"/>
                  <a:pt x="7082" y="10774"/>
                </a:cubicBezTo>
                <a:cubicBezTo>
                  <a:pt x="7082" y="10748"/>
                  <a:pt x="7082" y="10721"/>
                  <a:pt x="7084" y="10695"/>
                </a:cubicBezTo>
                <a:cubicBezTo>
                  <a:pt x="7084" y="10548"/>
                  <a:pt x="7089" y="10403"/>
                  <a:pt x="7098" y="10261"/>
                </a:cubicBezTo>
                <a:lnTo>
                  <a:pt x="7099" y="10230"/>
                </a:lnTo>
                <a:cubicBezTo>
                  <a:pt x="7099" y="10230"/>
                  <a:pt x="7099" y="10230"/>
                  <a:pt x="7099" y="10230"/>
                </a:cubicBezTo>
                <a:cubicBezTo>
                  <a:pt x="7189" y="8576"/>
                  <a:pt x="7686" y="7260"/>
                  <a:pt x="8322" y="6981"/>
                </a:cubicBezTo>
                <a:lnTo>
                  <a:pt x="8322" y="6976"/>
                </a:lnTo>
                <a:cubicBezTo>
                  <a:pt x="8332" y="6971"/>
                  <a:pt x="8341" y="6967"/>
                  <a:pt x="8351" y="6968"/>
                </a:cubicBezTo>
                <a:cubicBezTo>
                  <a:pt x="8406" y="6942"/>
                  <a:pt x="8463" y="6928"/>
                  <a:pt x="8520" y="6926"/>
                </a:cubicBezTo>
                <a:close/>
                <a:moveTo>
                  <a:pt x="5577" y="6918"/>
                </a:moveTo>
                <a:lnTo>
                  <a:pt x="5607" y="6926"/>
                </a:lnTo>
                <a:cubicBezTo>
                  <a:pt x="5665" y="6928"/>
                  <a:pt x="5721" y="6942"/>
                  <a:pt x="5776" y="6968"/>
                </a:cubicBezTo>
                <a:cubicBezTo>
                  <a:pt x="5786" y="6967"/>
                  <a:pt x="5796" y="6971"/>
                  <a:pt x="5805" y="6976"/>
                </a:cubicBezTo>
                <a:lnTo>
                  <a:pt x="5805" y="6981"/>
                </a:lnTo>
                <a:cubicBezTo>
                  <a:pt x="6441" y="7260"/>
                  <a:pt x="6939" y="8576"/>
                  <a:pt x="7028" y="10230"/>
                </a:cubicBezTo>
                <a:cubicBezTo>
                  <a:pt x="7028" y="10230"/>
                  <a:pt x="7029" y="10230"/>
                  <a:pt x="7029" y="10230"/>
                </a:cubicBezTo>
                <a:lnTo>
                  <a:pt x="7030" y="10261"/>
                </a:lnTo>
                <a:cubicBezTo>
                  <a:pt x="7039" y="10403"/>
                  <a:pt x="7043" y="10548"/>
                  <a:pt x="7043" y="10695"/>
                </a:cubicBezTo>
                <a:cubicBezTo>
                  <a:pt x="7046" y="10721"/>
                  <a:pt x="7046" y="10748"/>
                  <a:pt x="7046" y="10774"/>
                </a:cubicBezTo>
                <a:cubicBezTo>
                  <a:pt x="7046" y="10792"/>
                  <a:pt x="7046" y="10810"/>
                  <a:pt x="7045" y="10828"/>
                </a:cubicBezTo>
                <a:lnTo>
                  <a:pt x="7044" y="10828"/>
                </a:lnTo>
                <a:lnTo>
                  <a:pt x="7044" y="10830"/>
                </a:lnTo>
                <a:lnTo>
                  <a:pt x="7013" y="10822"/>
                </a:lnTo>
                <a:cubicBezTo>
                  <a:pt x="6956" y="10820"/>
                  <a:pt x="6899" y="10806"/>
                  <a:pt x="6844" y="10780"/>
                </a:cubicBezTo>
                <a:cubicBezTo>
                  <a:pt x="6834" y="10782"/>
                  <a:pt x="6825" y="10777"/>
                  <a:pt x="6816" y="10773"/>
                </a:cubicBezTo>
                <a:lnTo>
                  <a:pt x="6815" y="10767"/>
                </a:lnTo>
                <a:cubicBezTo>
                  <a:pt x="6180" y="10489"/>
                  <a:pt x="5682" y="9173"/>
                  <a:pt x="5593" y="7519"/>
                </a:cubicBezTo>
                <a:cubicBezTo>
                  <a:pt x="5592" y="7519"/>
                  <a:pt x="5592" y="7519"/>
                  <a:pt x="5592" y="7519"/>
                </a:cubicBezTo>
                <a:lnTo>
                  <a:pt x="5591" y="7487"/>
                </a:lnTo>
                <a:cubicBezTo>
                  <a:pt x="5582" y="7345"/>
                  <a:pt x="5577" y="7201"/>
                  <a:pt x="5578" y="7054"/>
                </a:cubicBezTo>
                <a:cubicBezTo>
                  <a:pt x="5575" y="7027"/>
                  <a:pt x="5575" y="7001"/>
                  <a:pt x="5575" y="6974"/>
                </a:cubicBezTo>
                <a:lnTo>
                  <a:pt x="5576" y="6921"/>
                </a:lnTo>
                <a:lnTo>
                  <a:pt x="5577" y="6921"/>
                </a:lnTo>
                <a:close/>
                <a:moveTo>
                  <a:pt x="5553" y="6918"/>
                </a:moveTo>
                <a:lnTo>
                  <a:pt x="5553" y="6921"/>
                </a:lnTo>
                <a:lnTo>
                  <a:pt x="5554" y="6921"/>
                </a:lnTo>
                <a:lnTo>
                  <a:pt x="5555" y="6974"/>
                </a:lnTo>
                <a:cubicBezTo>
                  <a:pt x="5555" y="7001"/>
                  <a:pt x="5555" y="7027"/>
                  <a:pt x="5552" y="7054"/>
                </a:cubicBezTo>
                <a:cubicBezTo>
                  <a:pt x="5552" y="7201"/>
                  <a:pt x="5548" y="7345"/>
                  <a:pt x="5539" y="7487"/>
                </a:cubicBezTo>
                <a:lnTo>
                  <a:pt x="5538" y="7519"/>
                </a:lnTo>
                <a:cubicBezTo>
                  <a:pt x="5538" y="7519"/>
                  <a:pt x="5537" y="7519"/>
                  <a:pt x="5537" y="7519"/>
                </a:cubicBezTo>
                <a:cubicBezTo>
                  <a:pt x="5448" y="9173"/>
                  <a:pt x="4950" y="10489"/>
                  <a:pt x="4314" y="10767"/>
                </a:cubicBezTo>
                <a:lnTo>
                  <a:pt x="4314" y="10773"/>
                </a:lnTo>
                <a:cubicBezTo>
                  <a:pt x="4305" y="10777"/>
                  <a:pt x="4295" y="10782"/>
                  <a:pt x="4285" y="10780"/>
                </a:cubicBezTo>
                <a:cubicBezTo>
                  <a:pt x="4230" y="10806"/>
                  <a:pt x="4174" y="10820"/>
                  <a:pt x="4116" y="10822"/>
                </a:cubicBezTo>
                <a:lnTo>
                  <a:pt x="4086" y="10830"/>
                </a:lnTo>
                <a:lnTo>
                  <a:pt x="4086" y="10828"/>
                </a:lnTo>
                <a:lnTo>
                  <a:pt x="4085" y="10828"/>
                </a:lnTo>
                <a:cubicBezTo>
                  <a:pt x="4084" y="10810"/>
                  <a:pt x="4084" y="10792"/>
                  <a:pt x="4084" y="10774"/>
                </a:cubicBezTo>
                <a:cubicBezTo>
                  <a:pt x="4084" y="10748"/>
                  <a:pt x="4084" y="10721"/>
                  <a:pt x="4087" y="10695"/>
                </a:cubicBezTo>
                <a:cubicBezTo>
                  <a:pt x="4086" y="10548"/>
                  <a:pt x="4091" y="10403"/>
                  <a:pt x="4100" y="10261"/>
                </a:cubicBezTo>
                <a:lnTo>
                  <a:pt x="4101" y="10230"/>
                </a:lnTo>
                <a:cubicBezTo>
                  <a:pt x="4101" y="10230"/>
                  <a:pt x="4101" y="10230"/>
                  <a:pt x="4102" y="10230"/>
                </a:cubicBezTo>
                <a:cubicBezTo>
                  <a:pt x="4191" y="8576"/>
                  <a:pt x="4689" y="7260"/>
                  <a:pt x="5324" y="6981"/>
                </a:cubicBezTo>
                <a:lnTo>
                  <a:pt x="5325" y="6976"/>
                </a:lnTo>
                <a:cubicBezTo>
                  <a:pt x="5334" y="6971"/>
                  <a:pt x="5343" y="6967"/>
                  <a:pt x="5353" y="6968"/>
                </a:cubicBezTo>
                <a:cubicBezTo>
                  <a:pt x="5408" y="6942"/>
                  <a:pt x="5465" y="6928"/>
                  <a:pt x="5522" y="6926"/>
                </a:cubicBezTo>
                <a:close/>
                <a:moveTo>
                  <a:pt x="2579" y="6918"/>
                </a:moveTo>
                <a:lnTo>
                  <a:pt x="2609" y="6926"/>
                </a:lnTo>
                <a:cubicBezTo>
                  <a:pt x="2667" y="6928"/>
                  <a:pt x="2723" y="6942"/>
                  <a:pt x="2779" y="6968"/>
                </a:cubicBezTo>
                <a:cubicBezTo>
                  <a:pt x="2788" y="6967"/>
                  <a:pt x="2798" y="6971"/>
                  <a:pt x="2807" y="6976"/>
                </a:cubicBezTo>
                <a:lnTo>
                  <a:pt x="2807" y="6981"/>
                </a:lnTo>
                <a:cubicBezTo>
                  <a:pt x="3443" y="7260"/>
                  <a:pt x="3941" y="8576"/>
                  <a:pt x="4030" y="10230"/>
                </a:cubicBezTo>
                <a:cubicBezTo>
                  <a:pt x="4031" y="10230"/>
                  <a:pt x="4031" y="10230"/>
                  <a:pt x="4031" y="10230"/>
                </a:cubicBezTo>
                <a:lnTo>
                  <a:pt x="4032" y="10261"/>
                </a:lnTo>
                <a:cubicBezTo>
                  <a:pt x="4041" y="10403"/>
                  <a:pt x="4045" y="10548"/>
                  <a:pt x="4045" y="10695"/>
                </a:cubicBezTo>
                <a:cubicBezTo>
                  <a:pt x="4048" y="10721"/>
                  <a:pt x="4048" y="10748"/>
                  <a:pt x="4048" y="10774"/>
                </a:cubicBezTo>
                <a:cubicBezTo>
                  <a:pt x="4048" y="10792"/>
                  <a:pt x="4048" y="10810"/>
                  <a:pt x="4047" y="10828"/>
                </a:cubicBezTo>
                <a:lnTo>
                  <a:pt x="4046" y="10828"/>
                </a:lnTo>
                <a:lnTo>
                  <a:pt x="4046" y="10830"/>
                </a:lnTo>
                <a:lnTo>
                  <a:pt x="4015" y="10822"/>
                </a:lnTo>
                <a:cubicBezTo>
                  <a:pt x="3958" y="10820"/>
                  <a:pt x="3902" y="10806"/>
                  <a:pt x="3846" y="10780"/>
                </a:cubicBezTo>
                <a:cubicBezTo>
                  <a:pt x="3836" y="10782"/>
                  <a:pt x="3827" y="10777"/>
                  <a:pt x="3818" y="10773"/>
                </a:cubicBezTo>
                <a:lnTo>
                  <a:pt x="3817" y="10767"/>
                </a:lnTo>
                <a:cubicBezTo>
                  <a:pt x="3182" y="10489"/>
                  <a:pt x="2684" y="9173"/>
                  <a:pt x="2595" y="7519"/>
                </a:cubicBezTo>
                <a:cubicBezTo>
                  <a:pt x="2594" y="7519"/>
                  <a:pt x="2594" y="7519"/>
                  <a:pt x="2594" y="7519"/>
                </a:cubicBezTo>
                <a:lnTo>
                  <a:pt x="2593" y="7487"/>
                </a:lnTo>
                <a:cubicBezTo>
                  <a:pt x="2584" y="7345"/>
                  <a:pt x="2580" y="7201"/>
                  <a:pt x="2580" y="7054"/>
                </a:cubicBezTo>
                <a:cubicBezTo>
                  <a:pt x="2577" y="7027"/>
                  <a:pt x="2577" y="7001"/>
                  <a:pt x="2577" y="6974"/>
                </a:cubicBezTo>
                <a:lnTo>
                  <a:pt x="2578" y="6921"/>
                </a:lnTo>
                <a:lnTo>
                  <a:pt x="2579" y="6921"/>
                </a:lnTo>
                <a:close/>
                <a:moveTo>
                  <a:pt x="2555" y="6918"/>
                </a:moveTo>
                <a:lnTo>
                  <a:pt x="2555" y="6921"/>
                </a:lnTo>
                <a:lnTo>
                  <a:pt x="2556" y="6921"/>
                </a:lnTo>
                <a:lnTo>
                  <a:pt x="2557" y="6974"/>
                </a:lnTo>
                <a:cubicBezTo>
                  <a:pt x="2557" y="7001"/>
                  <a:pt x="2557" y="7027"/>
                  <a:pt x="2554" y="7054"/>
                </a:cubicBezTo>
                <a:cubicBezTo>
                  <a:pt x="2554" y="7201"/>
                  <a:pt x="2550" y="7345"/>
                  <a:pt x="2541" y="7487"/>
                </a:cubicBezTo>
                <a:lnTo>
                  <a:pt x="2540" y="7519"/>
                </a:lnTo>
                <a:cubicBezTo>
                  <a:pt x="2540" y="7519"/>
                  <a:pt x="2540" y="7519"/>
                  <a:pt x="2539" y="7519"/>
                </a:cubicBezTo>
                <a:cubicBezTo>
                  <a:pt x="2450" y="9173"/>
                  <a:pt x="1952" y="10489"/>
                  <a:pt x="1316" y="10767"/>
                </a:cubicBezTo>
                <a:lnTo>
                  <a:pt x="1316" y="10773"/>
                </a:lnTo>
                <a:cubicBezTo>
                  <a:pt x="1307" y="10777"/>
                  <a:pt x="1297" y="10782"/>
                  <a:pt x="1288" y="10780"/>
                </a:cubicBezTo>
                <a:cubicBezTo>
                  <a:pt x="1232" y="10806"/>
                  <a:pt x="1176" y="10820"/>
                  <a:pt x="1118" y="10822"/>
                </a:cubicBezTo>
                <a:lnTo>
                  <a:pt x="1088" y="10830"/>
                </a:lnTo>
                <a:lnTo>
                  <a:pt x="1088" y="10828"/>
                </a:lnTo>
                <a:lnTo>
                  <a:pt x="1087" y="10828"/>
                </a:lnTo>
                <a:cubicBezTo>
                  <a:pt x="1086" y="10810"/>
                  <a:pt x="1086" y="10792"/>
                  <a:pt x="1086" y="10774"/>
                </a:cubicBezTo>
                <a:cubicBezTo>
                  <a:pt x="1086" y="10748"/>
                  <a:pt x="1086" y="10721"/>
                  <a:pt x="1089" y="10695"/>
                </a:cubicBezTo>
                <a:cubicBezTo>
                  <a:pt x="1089" y="10548"/>
                  <a:pt x="1093" y="10403"/>
                  <a:pt x="1102" y="10261"/>
                </a:cubicBezTo>
                <a:lnTo>
                  <a:pt x="1103" y="10230"/>
                </a:lnTo>
                <a:cubicBezTo>
                  <a:pt x="1103" y="10230"/>
                  <a:pt x="1103" y="10230"/>
                  <a:pt x="1104" y="10230"/>
                </a:cubicBezTo>
                <a:cubicBezTo>
                  <a:pt x="1193" y="8576"/>
                  <a:pt x="1691" y="7260"/>
                  <a:pt x="2326" y="6981"/>
                </a:cubicBezTo>
                <a:lnTo>
                  <a:pt x="2327" y="6976"/>
                </a:lnTo>
                <a:cubicBezTo>
                  <a:pt x="2336" y="6971"/>
                  <a:pt x="2345" y="6967"/>
                  <a:pt x="2355" y="6968"/>
                </a:cubicBezTo>
                <a:cubicBezTo>
                  <a:pt x="2411" y="6942"/>
                  <a:pt x="2467" y="6928"/>
                  <a:pt x="2524" y="6926"/>
                </a:cubicBezTo>
                <a:close/>
                <a:moveTo>
                  <a:pt x="19328" y="3546"/>
                </a:moveTo>
                <a:cubicBezTo>
                  <a:pt x="19422" y="4826"/>
                  <a:pt x="19803" y="5841"/>
                  <a:pt x="20290" y="6120"/>
                </a:cubicBezTo>
                <a:cubicBezTo>
                  <a:pt x="20196" y="4840"/>
                  <a:pt x="19815" y="3826"/>
                  <a:pt x="19328" y="3546"/>
                </a:cubicBezTo>
                <a:close/>
                <a:moveTo>
                  <a:pt x="18783" y="3546"/>
                </a:moveTo>
                <a:cubicBezTo>
                  <a:pt x="18296" y="3826"/>
                  <a:pt x="17915" y="4840"/>
                  <a:pt x="17821" y="6120"/>
                </a:cubicBezTo>
                <a:cubicBezTo>
                  <a:pt x="18308" y="5841"/>
                  <a:pt x="18689" y="4826"/>
                  <a:pt x="18783" y="3546"/>
                </a:cubicBezTo>
                <a:close/>
                <a:moveTo>
                  <a:pt x="16330" y="3546"/>
                </a:moveTo>
                <a:cubicBezTo>
                  <a:pt x="16424" y="4826"/>
                  <a:pt x="16805" y="5841"/>
                  <a:pt x="17292" y="6120"/>
                </a:cubicBezTo>
                <a:cubicBezTo>
                  <a:pt x="17198" y="4840"/>
                  <a:pt x="16817" y="3826"/>
                  <a:pt x="16330" y="3546"/>
                </a:cubicBezTo>
                <a:close/>
                <a:moveTo>
                  <a:pt x="15785" y="3546"/>
                </a:moveTo>
                <a:cubicBezTo>
                  <a:pt x="15298" y="3826"/>
                  <a:pt x="14917" y="4840"/>
                  <a:pt x="14823" y="6120"/>
                </a:cubicBezTo>
                <a:cubicBezTo>
                  <a:pt x="15310" y="5841"/>
                  <a:pt x="15691" y="4826"/>
                  <a:pt x="15785" y="3546"/>
                </a:cubicBezTo>
                <a:close/>
                <a:moveTo>
                  <a:pt x="13332" y="3546"/>
                </a:moveTo>
                <a:cubicBezTo>
                  <a:pt x="13426" y="4826"/>
                  <a:pt x="13807" y="5841"/>
                  <a:pt x="14294" y="6120"/>
                </a:cubicBezTo>
                <a:cubicBezTo>
                  <a:pt x="14200" y="4840"/>
                  <a:pt x="13819" y="3826"/>
                  <a:pt x="13332" y="3546"/>
                </a:cubicBezTo>
                <a:close/>
                <a:moveTo>
                  <a:pt x="12787" y="3546"/>
                </a:moveTo>
                <a:cubicBezTo>
                  <a:pt x="12300" y="3826"/>
                  <a:pt x="11919" y="4840"/>
                  <a:pt x="11825" y="6120"/>
                </a:cubicBezTo>
                <a:cubicBezTo>
                  <a:pt x="12312" y="5841"/>
                  <a:pt x="12693" y="4826"/>
                  <a:pt x="12787" y="3546"/>
                </a:cubicBezTo>
                <a:close/>
                <a:moveTo>
                  <a:pt x="10334" y="3546"/>
                </a:moveTo>
                <a:cubicBezTo>
                  <a:pt x="10428" y="4826"/>
                  <a:pt x="10809" y="5841"/>
                  <a:pt x="11296" y="6120"/>
                </a:cubicBezTo>
                <a:cubicBezTo>
                  <a:pt x="11202" y="4840"/>
                  <a:pt x="10821" y="3826"/>
                  <a:pt x="10334" y="3546"/>
                </a:cubicBezTo>
                <a:close/>
                <a:moveTo>
                  <a:pt x="9790" y="3546"/>
                </a:moveTo>
                <a:cubicBezTo>
                  <a:pt x="9302" y="3826"/>
                  <a:pt x="8921" y="4840"/>
                  <a:pt x="8827" y="6120"/>
                </a:cubicBezTo>
                <a:cubicBezTo>
                  <a:pt x="9315" y="5841"/>
                  <a:pt x="9695" y="4826"/>
                  <a:pt x="9790" y="3546"/>
                </a:cubicBezTo>
                <a:close/>
                <a:moveTo>
                  <a:pt x="7336" y="3546"/>
                </a:moveTo>
                <a:cubicBezTo>
                  <a:pt x="7430" y="4826"/>
                  <a:pt x="7811" y="5841"/>
                  <a:pt x="8299" y="6120"/>
                </a:cubicBezTo>
                <a:cubicBezTo>
                  <a:pt x="8204" y="4840"/>
                  <a:pt x="7824" y="3826"/>
                  <a:pt x="7336" y="3546"/>
                </a:cubicBezTo>
                <a:close/>
                <a:moveTo>
                  <a:pt x="6792" y="3546"/>
                </a:moveTo>
                <a:cubicBezTo>
                  <a:pt x="6304" y="3826"/>
                  <a:pt x="5923" y="4840"/>
                  <a:pt x="5829" y="6120"/>
                </a:cubicBezTo>
                <a:cubicBezTo>
                  <a:pt x="6317" y="5841"/>
                  <a:pt x="6697" y="4826"/>
                  <a:pt x="6792" y="3546"/>
                </a:cubicBezTo>
                <a:close/>
                <a:moveTo>
                  <a:pt x="4338" y="3546"/>
                </a:moveTo>
                <a:cubicBezTo>
                  <a:pt x="4432" y="4826"/>
                  <a:pt x="4813" y="5841"/>
                  <a:pt x="5301" y="6120"/>
                </a:cubicBezTo>
                <a:cubicBezTo>
                  <a:pt x="5206" y="4840"/>
                  <a:pt x="4826" y="3826"/>
                  <a:pt x="4338" y="3546"/>
                </a:cubicBezTo>
                <a:close/>
                <a:moveTo>
                  <a:pt x="3794" y="3546"/>
                </a:moveTo>
                <a:cubicBezTo>
                  <a:pt x="3306" y="3826"/>
                  <a:pt x="2926" y="4840"/>
                  <a:pt x="2831" y="6120"/>
                </a:cubicBezTo>
                <a:cubicBezTo>
                  <a:pt x="3319" y="5841"/>
                  <a:pt x="3699" y="4826"/>
                  <a:pt x="3794" y="3546"/>
                </a:cubicBezTo>
                <a:close/>
                <a:moveTo>
                  <a:pt x="1340" y="3546"/>
                </a:moveTo>
                <a:cubicBezTo>
                  <a:pt x="1435" y="4826"/>
                  <a:pt x="1815" y="5841"/>
                  <a:pt x="2303" y="6120"/>
                </a:cubicBezTo>
                <a:cubicBezTo>
                  <a:pt x="2208" y="4840"/>
                  <a:pt x="1828" y="3826"/>
                  <a:pt x="1340" y="3546"/>
                </a:cubicBezTo>
                <a:close/>
                <a:moveTo>
                  <a:pt x="21600" y="3060"/>
                </a:moveTo>
                <a:lnTo>
                  <a:pt x="21600" y="3689"/>
                </a:lnTo>
                <a:cubicBezTo>
                  <a:pt x="21201" y="4089"/>
                  <a:pt x="20901" y="5004"/>
                  <a:pt x="20819" y="6120"/>
                </a:cubicBezTo>
                <a:cubicBezTo>
                  <a:pt x="21146" y="5932"/>
                  <a:pt x="21426" y="5412"/>
                  <a:pt x="21600" y="4698"/>
                </a:cubicBezTo>
                <a:lnTo>
                  <a:pt x="21600" y="5650"/>
                </a:lnTo>
                <a:cubicBezTo>
                  <a:pt x="21387" y="6212"/>
                  <a:pt x="21108" y="6603"/>
                  <a:pt x="20795" y="6741"/>
                </a:cubicBezTo>
                <a:lnTo>
                  <a:pt x="20795" y="6747"/>
                </a:lnTo>
                <a:cubicBezTo>
                  <a:pt x="20785" y="6751"/>
                  <a:pt x="20776" y="6756"/>
                  <a:pt x="20766" y="6754"/>
                </a:cubicBezTo>
                <a:cubicBezTo>
                  <a:pt x="20711" y="6780"/>
                  <a:pt x="20654" y="6794"/>
                  <a:pt x="20597" y="6797"/>
                </a:cubicBezTo>
                <a:lnTo>
                  <a:pt x="20567" y="6804"/>
                </a:lnTo>
                <a:lnTo>
                  <a:pt x="20567" y="6802"/>
                </a:lnTo>
                <a:lnTo>
                  <a:pt x="20566" y="6802"/>
                </a:lnTo>
                <a:cubicBezTo>
                  <a:pt x="20565" y="6784"/>
                  <a:pt x="20565" y="6766"/>
                  <a:pt x="20565" y="6748"/>
                </a:cubicBezTo>
                <a:cubicBezTo>
                  <a:pt x="20565" y="6721"/>
                  <a:pt x="20565" y="6695"/>
                  <a:pt x="20567" y="6668"/>
                </a:cubicBezTo>
                <a:cubicBezTo>
                  <a:pt x="20567" y="6520"/>
                  <a:pt x="20571" y="6374"/>
                  <a:pt x="20580" y="6231"/>
                </a:cubicBezTo>
                <a:lnTo>
                  <a:pt x="20581" y="6200"/>
                </a:lnTo>
                <a:cubicBezTo>
                  <a:pt x="20582" y="6200"/>
                  <a:pt x="20582" y="6200"/>
                  <a:pt x="20582" y="6199"/>
                </a:cubicBezTo>
                <a:cubicBezTo>
                  <a:pt x="20661" y="4717"/>
                  <a:pt x="21064" y="3503"/>
                  <a:pt x="21600" y="3060"/>
                </a:cubicBezTo>
                <a:close/>
                <a:moveTo>
                  <a:pt x="19076" y="2862"/>
                </a:moveTo>
                <a:lnTo>
                  <a:pt x="19106" y="2870"/>
                </a:lnTo>
                <a:cubicBezTo>
                  <a:pt x="19163" y="2872"/>
                  <a:pt x="19220" y="2886"/>
                  <a:pt x="19275" y="2912"/>
                </a:cubicBezTo>
                <a:cubicBezTo>
                  <a:pt x="19285" y="2910"/>
                  <a:pt x="19294" y="2915"/>
                  <a:pt x="19304" y="2920"/>
                </a:cubicBezTo>
                <a:lnTo>
                  <a:pt x="19304" y="2925"/>
                </a:lnTo>
                <a:cubicBezTo>
                  <a:pt x="19940" y="3206"/>
                  <a:pt x="20438" y="4532"/>
                  <a:pt x="20527" y="6199"/>
                </a:cubicBezTo>
                <a:cubicBezTo>
                  <a:pt x="20527" y="6200"/>
                  <a:pt x="20527" y="6200"/>
                  <a:pt x="20528" y="6200"/>
                </a:cubicBezTo>
                <a:lnTo>
                  <a:pt x="20529" y="6231"/>
                </a:lnTo>
                <a:cubicBezTo>
                  <a:pt x="20537" y="6374"/>
                  <a:pt x="20542" y="6520"/>
                  <a:pt x="20542" y="6668"/>
                </a:cubicBezTo>
                <a:cubicBezTo>
                  <a:pt x="20544" y="6695"/>
                  <a:pt x="20544" y="6721"/>
                  <a:pt x="20544" y="6748"/>
                </a:cubicBezTo>
                <a:cubicBezTo>
                  <a:pt x="20544" y="6766"/>
                  <a:pt x="20544" y="6784"/>
                  <a:pt x="20543" y="6802"/>
                </a:cubicBezTo>
                <a:lnTo>
                  <a:pt x="20542" y="6802"/>
                </a:lnTo>
                <a:lnTo>
                  <a:pt x="20542" y="6804"/>
                </a:lnTo>
                <a:lnTo>
                  <a:pt x="20512" y="6797"/>
                </a:lnTo>
                <a:cubicBezTo>
                  <a:pt x="20454" y="6794"/>
                  <a:pt x="20398" y="6780"/>
                  <a:pt x="20343" y="6754"/>
                </a:cubicBezTo>
                <a:cubicBezTo>
                  <a:pt x="20333" y="6756"/>
                  <a:pt x="20323" y="6751"/>
                  <a:pt x="20314" y="6747"/>
                </a:cubicBezTo>
                <a:lnTo>
                  <a:pt x="20314" y="6741"/>
                </a:lnTo>
                <a:cubicBezTo>
                  <a:pt x="19678" y="6461"/>
                  <a:pt x="19180" y="5134"/>
                  <a:pt x="19091" y="3467"/>
                </a:cubicBezTo>
                <a:cubicBezTo>
                  <a:pt x="19091" y="3467"/>
                  <a:pt x="19091" y="3467"/>
                  <a:pt x="19090" y="3467"/>
                </a:cubicBezTo>
                <a:lnTo>
                  <a:pt x="19089" y="3435"/>
                </a:lnTo>
                <a:cubicBezTo>
                  <a:pt x="19080" y="3292"/>
                  <a:pt x="19076" y="3146"/>
                  <a:pt x="19076" y="2998"/>
                </a:cubicBezTo>
                <a:cubicBezTo>
                  <a:pt x="19074" y="2972"/>
                  <a:pt x="19074" y="2945"/>
                  <a:pt x="19074" y="2918"/>
                </a:cubicBezTo>
                <a:lnTo>
                  <a:pt x="19075" y="2864"/>
                </a:lnTo>
                <a:lnTo>
                  <a:pt x="19076" y="2864"/>
                </a:lnTo>
                <a:close/>
                <a:moveTo>
                  <a:pt x="19035" y="2862"/>
                </a:moveTo>
                <a:lnTo>
                  <a:pt x="19035" y="2864"/>
                </a:lnTo>
                <a:lnTo>
                  <a:pt x="19036" y="2864"/>
                </a:lnTo>
                <a:lnTo>
                  <a:pt x="19037" y="2918"/>
                </a:lnTo>
                <a:cubicBezTo>
                  <a:pt x="19037" y="2945"/>
                  <a:pt x="19037" y="2972"/>
                  <a:pt x="19035" y="2998"/>
                </a:cubicBezTo>
                <a:cubicBezTo>
                  <a:pt x="19035" y="3146"/>
                  <a:pt x="19031" y="3292"/>
                  <a:pt x="19022" y="3435"/>
                </a:cubicBezTo>
                <a:lnTo>
                  <a:pt x="19021" y="3467"/>
                </a:lnTo>
                <a:cubicBezTo>
                  <a:pt x="19020" y="3467"/>
                  <a:pt x="19020" y="3467"/>
                  <a:pt x="19020" y="3467"/>
                </a:cubicBezTo>
                <a:cubicBezTo>
                  <a:pt x="18931" y="5134"/>
                  <a:pt x="18433" y="6461"/>
                  <a:pt x="17797" y="6741"/>
                </a:cubicBezTo>
                <a:lnTo>
                  <a:pt x="17797" y="6747"/>
                </a:lnTo>
                <a:cubicBezTo>
                  <a:pt x="17787" y="6751"/>
                  <a:pt x="17778" y="6756"/>
                  <a:pt x="17768" y="6754"/>
                </a:cubicBezTo>
                <a:cubicBezTo>
                  <a:pt x="17713" y="6780"/>
                  <a:pt x="17656" y="6794"/>
                  <a:pt x="17599" y="6797"/>
                </a:cubicBezTo>
                <a:lnTo>
                  <a:pt x="17569" y="6804"/>
                </a:lnTo>
                <a:lnTo>
                  <a:pt x="17569" y="6802"/>
                </a:lnTo>
                <a:lnTo>
                  <a:pt x="17568" y="6802"/>
                </a:lnTo>
                <a:cubicBezTo>
                  <a:pt x="17567" y="6784"/>
                  <a:pt x="17567" y="6766"/>
                  <a:pt x="17567" y="6748"/>
                </a:cubicBezTo>
                <a:cubicBezTo>
                  <a:pt x="17567" y="6721"/>
                  <a:pt x="17567" y="6695"/>
                  <a:pt x="17569" y="6668"/>
                </a:cubicBezTo>
                <a:cubicBezTo>
                  <a:pt x="17569" y="6520"/>
                  <a:pt x="17573" y="6374"/>
                  <a:pt x="17582" y="6231"/>
                </a:cubicBezTo>
                <a:lnTo>
                  <a:pt x="17583" y="6200"/>
                </a:lnTo>
                <a:cubicBezTo>
                  <a:pt x="17584" y="6200"/>
                  <a:pt x="17584" y="6200"/>
                  <a:pt x="17584" y="6199"/>
                </a:cubicBezTo>
                <a:cubicBezTo>
                  <a:pt x="17673" y="4532"/>
                  <a:pt x="18171" y="3206"/>
                  <a:pt x="18807" y="2925"/>
                </a:cubicBezTo>
                <a:lnTo>
                  <a:pt x="18807" y="2920"/>
                </a:lnTo>
                <a:cubicBezTo>
                  <a:pt x="18817" y="2915"/>
                  <a:pt x="18826" y="2910"/>
                  <a:pt x="18836" y="2912"/>
                </a:cubicBezTo>
                <a:cubicBezTo>
                  <a:pt x="18891" y="2886"/>
                  <a:pt x="18948" y="2872"/>
                  <a:pt x="19005" y="2870"/>
                </a:cubicBezTo>
                <a:close/>
                <a:moveTo>
                  <a:pt x="16078" y="2862"/>
                </a:moveTo>
                <a:lnTo>
                  <a:pt x="16108" y="2870"/>
                </a:lnTo>
                <a:cubicBezTo>
                  <a:pt x="16165" y="2872"/>
                  <a:pt x="16222" y="2886"/>
                  <a:pt x="16277" y="2912"/>
                </a:cubicBezTo>
                <a:cubicBezTo>
                  <a:pt x="16287" y="2910"/>
                  <a:pt x="16296" y="2915"/>
                  <a:pt x="16306" y="2920"/>
                </a:cubicBezTo>
                <a:lnTo>
                  <a:pt x="16306" y="2925"/>
                </a:lnTo>
                <a:cubicBezTo>
                  <a:pt x="16942" y="3206"/>
                  <a:pt x="17440" y="4532"/>
                  <a:pt x="17529" y="6199"/>
                </a:cubicBezTo>
                <a:cubicBezTo>
                  <a:pt x="17529" y="6200"/>
                  <a:pt x="17529" y="6200"/>
                  <a:pt x="17530" y="6200"/>
                </a:cubicBezTo>
                <a:lnTo>
                  <a:pt x="17531" y="6231"/>
                </a:lnTo>
                <a:cubicBezTo>
                  <a:pt x="17540" y="6374"/>
                  <a:pt x="17544" y="6520"/>
                  <a:pt x="17544" y="6668"/>
                </a:cubicBezTo>
                <a:cubicBezTo>
                  <a:pt x="17546" y="6695"/>
                  <a:pt x="17546" y="6721"/>
                  <a:pt x="17546" y="6748"/>
                </a:cubicBezTo>
                <a:cubicBezTo>
                  <a:pt x="17546" y="6766"/>
                  <a:pt x="17546" y="6784"/>
                  <a:pt x="17545" y="6802"/>
                </a:cubicBezTo>
                <a:lnTo>
                  <a:pt x="17544" y="6802"/>
                </a:lnTo>
                <a:lnTo>
                  <a:pt x="17544" y="6804"/>
                </a:lnTo>
                <a:lnTo>
                  <a:pt x="17514" y="6797"/>
                </a:lnTo>
                <a:cubicBezTo>
                  <a:pt x="17457" y="6794"/>
                  <a:pt x="17400" y="6780"/>
                  <a:pt x="17345" y="6754"/>
                </a:cubicBezTo>
                <a:cubicBezTo>
                  <a:pt x="17335" y="6756"/>
                  <a:pt x="17326" y="6751"/>
                  <a:pt x="17316" y="6747"/>
                </a:cubicBezTo>
                <a:lnTo>
                  <a:pt x="17316" y="6741"/>
                </a:lnTo>
                <a:cubicBezTo>
                  <a:pt x="16680" y="6461"/>
                  <a:pt x="16182" y="5134"/>
                  <a:pt x="16093" y="3467"/>
                </a:cubicBezTo>
                <a:cubicBezTo>
                  <a:pt x="16093" y="3467"/>
                  <a:pt x="16093" y="3467"/>
                  <a:pt x="16092" y="3467"/>
                </a:cubicBezTo>
                <a:lnTo>
                  <a:pt x="16091" y="3435"/>
                </a:lnTo>
                <a:cubicBezTo>
                  <a:pt x="16082" y="3292"/>
                  <a:pt x="16078" y="3146"/>
                  <a:pt x="16078" y="2998"/>
                </a:cubicBezTo>
                <a:cubicBezTo>
                  <a:pt x="16076" y="2972"/>
                  <a:pt x="16076" y="2945"/>
                  <a:pt x="16076" y="2918"/>
                </a:cubicBezTo>
                <a:lnTo>
                  <a:pt x="16077" y="2864"/>
                </a:lnTo>
                <a:lnTo>
                  <a:pt x="16078" y="2864"/>
                </a:lnTo>
                <a:close/>
                <a:moveTo>
                  <a:pt x="16037" y="2862"/>
                </a:moveTo>
                <a:lnTo>
                  <a:pt x="16037" y="2864"/>
                </a:lnTo>
                <a:lnTo>
                  <a:pt x="16038" y="2864"/>
                </a:lnTo>
                <a:lnTo>
                  <a:pt x="16039" y="2918"/>
                </a:lnTo>
                <a:cubicBezTo>
                  <a:pt x="16039" y="2945"/>
                  <a:pt x="16039" y="2972"/>
                  <a:pt x="16037" y="2998"/>
                </a:cubicBezTo>
                <a:cubicBezTo>
                  <a:pt x="16037" y="3146"/>
                  <a:pt x="16033" y="3292"/>
                  <a:pt x="16024" y="3435"/>
                </a:cubicBezTo>
                <a:lnTo>
                  <a:pt x="16023" y="3467"/>
                </a:lnTo>
                <a:cubicBezTo>
                  <a:pt x="16022" y="3467"/>
                  <a:pt x="16022" y="3467"/>
                  <a:pt x="16022" y="3467"/>
                </a:cubicBezTo>
                <a:cubicBezTo>
                  <a:pt x="15933" y="5134"/>
                  <a:pt x="15435" y="6461"/>
                  <a:pt x="14799" y="6741"/>
                </a:cubicBezTo>
                <a:lnTo>
                  <a:pt x="14799" y="6747"/>
                </a:lnTo>
                <a:cubicBezTo>
                  <a:pt x="14789" y="6751"/>
                  <a:pt x="14780" y="6756"/>
                  <a:pt x="14770" y="6754"/>
                </a:cubicBezTo>
                <a:cubicBezTo>
                  <a:pt x="14715" y="6780"/>
                  <a:pt x="14658" y="6794"/>
                  <a:pt x="14601" y="6797"/>
                </a:cubicBezTo>
                <a:lnTo>
                  <a:pt x="14571" y="6804"/>
                </a:lnTo>
                <a:lnTo>
                  <a:pt x="14571" y="6802"/>
                </a:lnTo>
                <a:lnTo>
                  <a:pt x="14570" y="6802"/>
                </a:lnTo>
                <a:cubicBezTo>
                  <a:pt x="14569" y="6784"/>
                  <a:pt x="14569" y="6766"/>
                  <a:pt x="14569" y="6748"/>
                </a:cubicBezTo>
                <a:cubicBezTo>
                  <a:pt x="14569" y="6721"/>
                  <a:pt x="14569" y="6695"/>
                  <a:pt x="14571" y="6668"/>
                </a:cubicBezTo>
                <a:cubicBezTo>
                  <a:pt x="14571" y="6520"/>
                  <a:pt x="14575" y="6374"/>
                  <a:pt x="14584" y="6231"/>
                </a:cubicBezTo>
                <a:lnTo>
                  <a:pt x="14585" y="6200"/>
                </a:lnTo>
                <a:cubicBezTo>
                  <a:pt x="14586" y="6200"/>
                  <a:pt x="14586" y="6200"/>
                  <a:pt x="14586" y="6199"/>
                </a:cubicBezTo>
                <a:cubicBezTo>
                  <a:pt x="14675" y="4532"/>
                  <a:pt x="15173" y="3206"/>
                  <a:pt x="15809" y="2925"/>
                </a:cubicBezTo>
                <a:lnTo>
                  <a:pt x="15809" y="2920"/>
                </a:lnTo>
                <a:cubicBezTo>
                  <a:pt x="15819" y="2915"/>
                  <a:pt x="15828" y="2910"/>
                  <a:pt x="15838" y="2912"/>
                </a:cubicBezTo>
                <a:cubicBezTo>
                  <a:pt x="15893" y="2886"/>
                  <a:pt x="15950" y="2872"/>
                  <a:pt x="16007" y="2870"/>
                </a:cubicBezTo>
                <a:close/>
                <a:moveTo>
                  <a:pt x="13080" y="2862"/>
                </a:moveTo>
                <a:lnTo>
                  <a:pt x="13110" y="2870"/>
                </a:lnTo>
                <a:cubicBezTo>
                  <a:pt x="13167" y="2872"/>
                  <a:pt x="13224" y="2886"/>
                  <a:pt x="13279" y="2912"/>
                </a:cubicBezTo>
                <a:cubicBezTo>
                  <a:pt x="13289" y="2910"/>
                  <a:pt x="13298" y="2915"/>
                  <a:pt x="13308" y="2920"/>
                </a:cubicBezTo>
                <a:lnTo>
                  <a:pt x="13308" y="2925"/>
                </a:lnTo>
                <a:cubicBezTo>
                  <a:pt x="13944" y="3206"/>
                  <a:pt x="14442" y="4532"/>
                  <a:pt x="14531" y="6199"/>
                </a:cubicBezTo>
                <a:cubicBezTo>
                  <a:pt x="14531" y="6200"/>
                  <a:pt x="14531" y="6200"/>
                  <a:pt x="14532" y="6200"/>
                </a:cubicBezTo>
                <a:lnTo>
                  <a:pt x="14533" y="6231"/>
                </a:lnTo>
                <a:cubicBezTo>
                  <a:pt x="14542" y="6374"/>
                  <a:pt x="14546" y="6520"/>
                  <a:pt x="14546" y="6668"/>
                </a:cubicBezTo>
                <a:cubicBezTo>
                  <a:pt x="14548" y="6695"/>
                  <a:pt x="14548" y="6721"/>
                  <a:pt x="14548" y="6748"/>
                </a:cubicBezTo>
                <a:cubicBezTo>
                  <a:pt x="14548" y="6766"/>
                  <a:pt x="14548" y="6784"/>
                  <a:pt x="14547" y="6802"/>
                </a:cubicBezTo>
                <a:lnTo>
                  <a:pt x="14546" y="6802"/>
                </a:lnTo>
                <a:lnTo>
                  <a:pt x="14546" y="6804"/>
                </a:lnTo>
                <a:lnTo>
                  <a:pt x="14516" y="6797"/>
                </a:lnTo>
                <a:cubicBezTo>
                  <a:pt x="14459" y="6794"/>
                  <a:pt x="14402" y="6780"/>
                  <a:pt x="14347" y="6754"/>
                </a:cubicBezTo>
                <a:cubicBezTo>
                  <a:pt x="14337" y="6756"/>
                  <a:pt x="14328" y="6751"/>
                  <a:pt x="14318" y="6747"/>
                </a:cubicBezTo>
                <a:lnTo>
                  <a:pt x="14318" y="6741"/>
                </a:lnTo>
                <a:cubicBezTo>
                  <a:pt x="13682" y="6461"/>
                  <a:pt x="13184" y="5134"/>
                  <a:pt x="13095" y="3467"/>
                </a:cubicBezTo>
                <a:cubicBezTo>
                  <a:pt x="13095" y="3467"/>
                  <a:pt x="13095" y="3467"/>
                  <a:pt x="13094" y="3467"/>
                </a:cubicBezTo>
                <a:lnTo>
                  <a:pt x="13093" y="3435"/>
                </a:lnTo>
                <a:cubicBezTo>
                  <a:pt x="13084" y="3292"/>
                  <a:pt x="13080" y="3146"/>
                  <a:pt x="13080" y="2998"/>
                </a:cubicBezTo>
                <a:cubicBezTo>
                  <a:pt x="13078" y="2972"/>
                  <a:pt x="13078" y="2945"/>
                  <a:pt x="13078" y="2918"/>
                </a:cubicBezTo>
                <a:lnTo>
                  <a:pt x="13079" y="2864"/>
                </a:lnTo>
                <a:lnTo>
                  <a:pt x="13080" y="2864"/>
                </a:lnTo>
                <a:close/>
                <a:moveTo>
                  <a:pt x="10082" y="2862"/>
                </a:moveTo>
                <a:lnTo>
                  <a:pt x="10112" y="2870"/>
                </a:lnTo>
                <a:cubicBezTo>
                  <a:pt x="10170" y="2872"/>
                  <a:pt x="10226" y="2886"/>
                  <a:pt x="10281" y="2912"/>
                </a:cubicBezTo>
                <a:cubicBezTo>
                  <a:pt x="10291" y="2910"/>
                  <a:pt x="10301" y="2915"/>
                  <a:pt x="10310" y="2920"/>
                </a:cubicBezTo>
                <a:lnTo>
                  <a:pt x="10310" y="2925"/>
                </a:lnTo>
                <a:cubicBezTo>
                  <a:pt x="10946" y="3206"/>
                  <a:pt x="11444" y="4532"/>
                  <a:pt x="11533" y="6199"/>
                </a:cubicBezTo>
                <a:cubicBezTo>
                  <a:pt x="11533" y="6200"/>
                  <a:pt x="11534" y="6200"/>
                  <a:pt x="11534" y="6200"/>
                </a:cubicBezTo>
                <a:lnTo>
                  <a:pt x="11535" y="6231"/>
                </a:lnTo>
                <a:cubicBezTo>
                  <a:pt x="11544" y="6374"/>
                  <a:pt x="11548" y="6520"/>
                  <a:pt x="11548" y="6668"/>
                </a:cubicBezTo>
                <a:cubicBezTo>
                  <a:pt x="11550" y="6695"/>
                  <a:pt x="11550" y="6721"/>
                  <a:pt x="11550" y="6748"/>
                </a:cubicBezTo>
                <a:cubicBezTo>
                  <a:pt x="11550" y="6766"/>
                  <a:pt x="11550" y="6784"/>
                  <a:pt x="11549" y="6802"/>
                </a:cubicBezTo>
                <a:lnTo>
                  <a:pt x="11549" y="6802"/>
                </a:lnTo>
                <a:lnTo>
                  <a:pt x="11548" y="6804"/>
                </a:lnTo>
                <a:lnTo>
                  <a:pt x="11518" y="6797"/>
                </a:lnTo>
                <a:cubicBezTo>
                  <a:pt x="11461" y="6794"/>
                  <a:pt x="11404" y="6780"/>
                  <a:pt x="11349" y="6754"/>
                </a:cubicBezTo>
                <a:cubicBezTo>
                  <a:pt x="11339" y="6756"/>
                  <a:pt x="11330" y="6751"/>
                  <a:pt x="11320" y="6747"/>
                </a:cubicBezTo>
                <a:lnTo>
                  <a:pt x="11320" y="6741"/>
                </a:lnTo>
                <a:cubicBezTo>
                  <a:pt x="10684" y="6461"/>
                  <a:pt x="10186" y="5134"/>
                  <a:pt x="10097" y="3467"/>
                </a:cubicBezTo>
                <a:cubicBezTo>
                  <a:pt x="10097" y="3467"/>
                  <a:pt x="10097" y="3467"/>
                  <a:pt x="10097" y="3467"/>
                </a:cubicBezTo>
                <a:lnTo>
                  <a:pt x="10096" y="3435"/>
                </a:lnTo>
                <a:cubicBezTo>
                  <a:pt x="10087" y="3292"/>
                  <a:pt x="10082" y="3146"/>
                  <a:pt x="10082" y="2998"/>
                </a:cubicBezTo>
                <a:cubicBezTo>
                  <a:pt x="10080" y="2972"/>
                  <a:pt x="10080" y="2945"/>
                  <a:pt x="10080" y="2918"/>
                </a:cubicBezTo>
                <a:lnTo>
                  <a:pt x="10081" y="2864"/>
                </a:lnTo>
                <a:lnTo>
                  <a:pt x="10082" y="2864"/>
                </a:lnTo>
                <a:close/>
                <a:moveTo>
                  <a:pt x="10042" y="2862"/>
                </a:moveTo>
                <a:lnTo>
                  <a:pt x="10042" y="2864"/>
                </a:lnTo>
                <a:lnTo>
                  <a:pt x="10042" y="2864"/>
                </a:lnTo>
                <a:lnTo>
                  <a:pt x="10044" y="2918"/>
                </a:lnTo>
                <a:cubicBezTo>
                  <a:pt x="10044" y="2945"/>
                  <a:pt x="10043" y="2972"/>
                  <a:pt x="10041" y="2998"/>
                </a:cubicBezTo>
                <a:cubicBezTo>
                  <a:pt x="10041" y="3146"/>
                  <a:pt x="10037" y="3292"/>
                  <a:pt x="10028" y="3435"/>
                </a:cubicBezTo>
                <a:lnTo>
                  <a:pt x="10027" y="3467"/>
                </a:lnTo>
                <a:cubicBezTo>
                  <a:pt x="10027" y="3467"/>
                  <a:pt x="10026" y="3467"/>
                  <a:pt x="10026" y="3467"/>
                </a:cubicBezTo>
                <a:cubicBezTo>
                  <a:pt x="9937" y="5134"/>
                  <a:pt x="9439" y="6461"/>
                  <a:pt x="8803" y="6741"/>
                </a:cubicBezTo>
                <a:lnTo>
                  <a:pt x="8803" y="6747"/>
                </a:lnTo>
                <a:cubicBezTo>
                  <a:pt x="8794" y="6751"/>
                  <a:pt x="8784" y="6756"/>
                  <a:pt x="8774" y="6754"/>
                </a:cubicBezTo>
                <a:cubicBezTo>
                  <a:pt x="8719" y="6780"/>
                  <a:pt x="8663" y="6794"/>
                  <a:pt x="8605" y="6797"/>
                </a:cubicBezTo>
                <a:lnTo>
                  <a:pt x="8575" y="6804"/>
                </a:lnTo>
                <a:lnTo>
                  <a:pt x="8575" y="6802"/>
                </a:lnTo>
                <a:lnTo>
                  <a:pt x="8574" y="6802"/>
                </a:lnTo>
                <a:cubicBezTo>
                  <a:pt x="8573" y="6784"/>
                  <a:pt x="8573" y="6766"/>
                  <a:pt x="8573" y="6748"/>
                </a:cubicBezTo>
                <a:cubicBezTo>
                  <a:pt x="8573" y="6721"/>
                  <a:pt x="8573" y="6695"/>
                  <a:pt x="8575" y="6668"/>
                </a:cubicBezTo>
                <a:cubicBezTo>
                  <a:pt x="8575" y="6520"/>
                  <a:pt x="8580" y="6374"/>
                  <a:pt x="8589" y="6231"/>
                </a:cubicBezTo>
                <a:lnTo>
                  <a:pt x="8590" y="6200"/>
                </a:lnTo>
                <a:cubicBezTo>
                  <a:pt x="8590" y="6200"/>
                  <a:pt x="8590" y="6200"/>
                  <a:pt x="8591" y="6199"/>
                </a:cubicBezTo>
                <a:cubicBezTo>
                  <a:pt x="8680" y="4532"/>
                  <a:pt x="9177" y="3206"/>
                  <a:pt x="9813" y="2925"/>
                </a:cubicBezTo>
                <a:lnTo>
                  <a:pt x="9813" y="2920"/>
                </a:lnTo>
                <a:cubicBezTo>
                  <a:pt x="9823" y="2915"/>
                  <a:pt x="9832" y="2910"/>
                  <a:pt x="9842" y="2912"/>
                </a:cubicBezTo>
                <a:cubicBezTo>
                  <a:pt x="9897" y="2886"/>
                  <a:pt x="9954" y="2872"/>
                  <a:pt x="10011" y="2870"/>
                </a:cubicBezTo>
                <a:close/>
                <a:moveTo>
                  <a:pt x="7084" y="2862"/>
                </a:moveTo>
                <a:lnTo>
                  <a:pt x="7114" y="2870"/>
                </a:lnTo>
                <a:cubicBezTo>
                  <a:pt x="7172" y="2872"/>
                  <a:pt x="7228" y="2886"/>
                  <a:pt x="7283" y="2912"/>
                </a:cubicBezTo>
                <a:cubicBezTo>
                  <a:pt x="7293" y="2910"/>
                  <a:pt x="7303" y="2915"/>
                  <a:pt x="7312" y="2920"/>
                </a:cubicBezTo>
                <a:lnTo>
                  <a:pt x="7312" y="2925"/>
                </a:lnTo>
                <a:cubicBezTo>
                  <a:pt x="7948" y="3206"/>
                  <a:pt x="8446" y="4532"/>
                  <a:pt x="8535" y="6199"/>
                </a:cubicBezTo>
                <a:cubicBezTo>
                  <a:pt x="8535" y="6200"/>
                  <a:pt x="8536" y="6200"/>
                  <a:pt x="8536" y="6200"/>
                </a:cubicBezTo>
                <a:lnTo>
                  <a:pt x="8537" y="6231"/>
                </a:lnTo>
                <a:cubicBezTo>
                  <a:pt x="8546" y="6374"/>
                  <a:pt x="8550" y="6520"/>
                  <a:pt x="8550" y="6668"/>
                </a:cubicBezTo>
                <a:cubicBezTo>
                  <a:pt x="8552" y="6695"/>
                  <a:pt x="8553" y="6721"/>
                  <a:pt x="8553" y="6748"/>
                </a:cubicBezTo>
                <a:cubicBezTo>
                  <a:pt x="8553" y="6766"/>
                  <a:pt x="8552" y="6784"/>
                  <a:pt x="8551" y="6802"/>
                </a:cubicBezTo>
                <a:lnTo>
                  <a:pt x="8551" y="6802"/>
                </a:lnTo>
                <a:lnTo>
                  <a:pt x="8551" y="6804"/>
                </a:lnTo>
                <a:lnTo>
                  <a:pt x="8520" y="6797"/>
                </a:lnTo>
                <a:cubicBezTo>
                  <a:pt x="8463" y="6794"/>
                  <a:pt x="8406" y="6780"/>
                  <a:pt x="8351" y="6754"/>
                </a:cubicBezTo>
                <a:cubicBezTo>
                  <a:pt x="8341" y="6756"/>
                  <a:pt x="8332" y="6751"/>
                  <a:pt x="8322" y="6747"/>
                </a:cubicBezTo>
                <a:lnTo>
                  <a:pt x="8322" y="6741"/>
                </a:lnTo>
                <a:cubicBezTo>
                  <a:pt x="7686" y="6461"/>
                  <a:pt x="7189" y="5134"/>
                  <a:pt x="7099" y="3467"/>
                </a:cubicBezTo>
                <a:cubicBezTo>
                  <a:pt x="7099" y="3467"/>
                  <a:pt x="7099" y="3467"/>
                  <a:pt x="7099" y="3467"/>
                </a:cubicBezTo>
                <a:lnTo>
                  <a:pt x="7098" y="3435"/>
                </a:lnTo>
                <a:cubicBezTo>
                  <a:pt x="7089" y="3292"/>
                  <a:pt x="7084" y="3146"/>
                  <a:pt x="7084" y="2998"/>
                </a:cubicBezTo>
                <a:cubicBezTo>
                  <a:pt x="7082" y="2972"/>
                  <a:pt x="7082" y="2945"/>
                  <a:pt x="7082" y="2918"/>
                </a:cubicBezTo>
                <a:lnTo>
                  <a:pt x="7083" y="2864"/>
                </a:lnTo>
                <a:lnTo>
                  <a:pt x="7084" y="2864"/>
                </a:lnTo>
                <a:close/>
                <a:moveTo>
                  <a:pt x="7044" y="2862"/>
                </a:moveTo>
                <a:lnTo>
                  <a:pt x="7044" y="2864"/>
                </a:lnTo>
                <a:lnTo>
                  <a:pt x="7045" y="2864"/>
                </a:lnTo>
                <a:lnTo>
                  <a:pt x="7046" y="2918"/>
                </a:lnTo>
                <a:cubicBezTo>
                  <a:pt x="7046" y="2945"/>
                  <a:pt x="7046" y="2972"/>
                  <a:pt x="7043" y="2998"/>
                </a:cubicBezTo>
                <a:cubicBezTo>
                  <a:pt x="7043" y="3146"/>
                  <a:pt x="7039" y="3292"/>
                  <a:pt x="7030" y="3435"/>
                </a:cubicBezTo>
                <a:lnTo>
                  <a:pt x="7029" y="3467"/>
                </a:lnTo>
                <a:cubicBezTo>
                  <a:pt x="7029" y="3467"/>
                  <a:pt x="7028" y="3467"/>
                  <a:pt x="7028" y="3467"/>
                </a:cubicBezTo>
                <a:cubicBezTo>
                  <a:pt x="6939" y="5134"/>
                  <a:pt x="6441" y="6461"/>
                  <a:pt x="5805" y="6741"/>
                </a:cubicBezTo>
                <a:lnTo>
                  <a:pt x="5805" y="6747"/>
                </a:lnTo>
                <a:cubicBezTo>
                  <a:pt x="5796" y="6751"/>
                  <a:pt x="5786" y="6756"/>
                  <a:pt x="5776" y="6754"/>
                </a:cubicBezTo>
                <a:cubicBezTo>
                  <a:pt x="5721" y="6780"/>
                  <a:pt x="5665" y="6794"/>
                  <a:pt x="5607" y="6797"/>
                </a:cubicBezTo>
                <a:lnTo>
                  <a:pt x="5577" y="6804"/>
                </a:lnTo>
                <a:lnTo>
                  <a:pt x="5577" y="6802"/>
                </a:lnTo>
                <a:lnTo>
                  <a:pt x="5576" y="6802"/>
                </a:lnTo>
                <a:cubicBezTo>
                  <a:pt x="5575" y="6784"/>
                  <a:pt x="5575" y="6766"/>
                  <a:pt x="5575" y="6748"/>
                </a:cubicBezTo>
                <a:cubicBezTo>
                  <a:pt x="5575" y="6721"/>
                  <a:pt x="5575" y="6695"/>
                  <a:pt x="5578" y="6668"/>
                </a:cubicBezTo>
                <a:cubicBezTo>
                  <a:pt x="5577" y="6520"/>
                  <a:pt x="5582" y="6374"/>
                  <a:pt x="5591" y="6231"/>
                </a:cubicBezTo>
                <a:lnTo>
                  <a:pt x="5592" y="6200"/>
                </a:lnTo>
                <a:cubicBezTo>
                  <a:pt x="5592" y="6200"/>
                  <a:pt x="5592" y="6200"/>
                  <a:pt x="5593" y="6199"/>
                </a:cubicBezTo>
                <a:cubicBezTo>
                  <a:pt x="5682" y="4532"/>
                  <a:pt x="6180" y="3206"/>
                  <a:pt x="6815" y="2925"/>
                </a:cubicBezTo>
                <a:lnTo>
                  <a:pt x="6816" y="2920"/>
                </a:lnTo>
                <a:cubicBezTo>
                  <a:pt x="6825" y="2915"/>
                  <a:pt x="6834" y="2910"/>
                  <a:pt x="6844" y="2912"/>
                </a:cubicBezTo>
                <a:cubicBezTo>
                  <a:pt x="6900" y="2886"/>
                  <a:pt x="6956" y="2872"/>
                  <a:pt x="7013" y="2870"/>
                </a:cubicBezTo>
                <a:close/>
                <a:moveTo>
                  <a:pt x="4086" y="2862"/>
                </a:moveTo>
                <a:lnTo>
                  <a:pt x="4116" y="2870"/>
                </a:lnTo>
                <a:cubicBezTo>
                  <a:pt x="4174" y="2872"/>
                  <a:pt x="4230" y="2886"/>
                  <a:pt x="4285" y="2912"/>
                </a:cubicBezTo>
                <a:cubicBezTo>
                  <a:pt x="4295" y="2910"/>
                  <a:pt x="4305" y="2915"/>
                  <a:pt x="4314" y="2920"/>
                </a:cubicBezTo>
                <a:lnTo>
                  <a:pt x="4314" y="2925"/>
                </a:lnTo>
                <a:cubicBezTo>
                  <a:pt x="4950" y="3206"/>
                  <a:pt x="5448" y="4532"/>
                  <a:pt x="5537" y="6199"/>
                </a:cubicBezTo>
                <a:cubicBezTo>
                  <a:pt x="5537" y="6200"/>
                  <a:pt x="5538" y="6200"/>
                  <a:pt x="5538" y="6200"/>
                </a:cubicBezTo>
                <a:lnTo>
                  <a:pt x="5539" y="6231"/>
                </a:lnTo>
                <a:cubicBezTo>
                  <a:pt x="5548" y="6374"/>
                  <a:pt x="5552" y="6520"/>
                  <a:pt x="5552" y="6668"/>
                </a:cubicBezTo>
                <a:cubicBezTo>
                  <a:pt x="5555" y="6695"/>
                  <a:pt x="5555" y="6721"/>
                  <a:pt x="5555" y="6748"/>
                </a:cubicBezTo>
                <a:cubicBezTo>
                  <a:pt x="5555" y="6766"/>
                  <a:pt x="5555" y="6784"/>
                  <a:pt x="5554" y="6802"/>
                </a:cubicBezTo>
                <a:lnTo>
                  <a:pt x="5553" y="6802"/>
                </a:lnTo>
                <a:lnTo>
                  <a:pt x="5553" y="6804"/>
                </a:lnTo>
                <a:lnTo>
                  <a:pt x="5522" y="6797"/>
                </a:lnTo>
                <a:cubicBezTo>
                  <a:pt x="5465" y="6794"/>
                  <a:pt x="5408" y="6780"/>
                  <a:pt x="5353" y="6754"/>
                </a:cubicBezTo>
                <a:cubicBezTo>
                  <a:pt x="5343" y="6756"/>
                  <a:pt x="5334" y="6751"/>
                  <a:pt x="5325" y="6747"/>
                </a:cubicBezTo>
                <a:lnTo>
                  <a:pt x="5324" y="6741"/>
                </a:lnTo>
                <a:cubicBezTo>
                  <a:pt x="4689" y="6461"/>
                  <a:pt x="4191" y="5134"/>
                  <a:pt x="4102" y="3467"/>
                </a:cubicBezTo>
                <a:cubicBezTo>
                  <a:pt x="4101" y="3467"/>
                  <a:pt x="4101" y="3467"/>
                  <a:pt x="4101" y="3467"/>
                </a:cubicBezTo>
                <a:lnTo>
                  <a:pt x="4100" y="3435"/>
                </a:lnTo>
                <a:cubicBezTo>
                  <a:pt x="4091" y="3292"/>
                  <a:pt x="4086" y="3146"/>
                  <a:pt x="4087" y="2998"/>
                </a:cubicBezTo>
                <a:cubicBezTo>
                  <a:pt x="4084" y="2972"/>
                  <a:pt x="4084" y="2945"/>
                  <a:pt x="4084" y="2918"/>
                </a:cubicBezTo>
                <a:lnTo>
                  <a:pt x="4085" y="2864"/>
                </a:lnTo>
                <a:lnTo>
                  <a:pt x="4086" y="2864"/>
                </a:lnTo>
                <a:close/>
                <a:moveTo>
                  <a:pt x="4046" y="2862"/>
                </a:moveTo>
                <a:lnTo>
                  <a:pt x="4046" y="2864"/>
                </a:lnTo>
                <a:lnTo>
                  <a:pt x="4047" y="2864"/>
                </a:lnTo>
                <a:lnTo>
                  <a:pt x="4048" y="2918"/>
                </a:lnTo>
                <a:cubicBezTo>
                  <a:pt x="4048" y="2945"/>
                  <a:pt x="4048" y="2972"/>
                  <a:pt x="4045" y="2998"/>
                </a:cubicBezTo>
                <a:cubicBezTo>
                  <a:pt x="4045" y="3146"/>
                  <a:pt x="4041" y="3292"/>
                  <a:pt x="4032" y="3435"/>
                </a:cubicBezTo>
                <a:lnTo>
                  <a:pt x="4031" y="3467"/>
                </a:lnTo>
                <a:cubicBezTo>
                  <a:pt x="4031" y="3467"/>
                  <a:pt x="4031" y="3467"/>
                  <a:pt x="4030" y="3467"/>
                </a:cubicBezTo>
                <a:cubicBezTo>
                  <a:pt x="3941" y="5134"/>
                  <a:pt x="3443" y="6461"/>
                  <a:pt x="2807" y="6741"/>
                </a:cubicBezTo>
                <a:lnTo>
                  <a:pt x="2807" y="6747"/>
                </a:lnTo>
                <a:cubicBezTo>
                  <a:pt x="2798" y="6751"/>
                  <a:pt x="2788" y="6756"/>
                  <a:pt x="2779" y="6754"/>
                </a:cubicBezTo>
                <a:cubicBezTo>
                  <a:pt x="2723" y="6780"/>
                  <a:pt x="2667" y="6794"/>
                  <a:pt x="2609" y="6797"/>
                </a:cubicBezTo>
                <a:lnTo>
                  <a:pt x="2579" y="6804"/>
                </a:lnTo>
                <a:lnTo>
                  <a:pt x="2579" y="6802"/>
                </a:lnTo>
                <a:lnTo>
                  <a:pt x="2578" y="6802"/>
                </a:lnTo>
                <a:cubicBezTo>
                  <a:pt x="2577" y="6784"/>
                  <a:pt x="2577" y="6766"/>
                  <a:pt x="2577" y="6748"/>
                </a:cubicBezTo>
                <a:cubicBezTo>
                  <a:pt x="2577" y="6721"/>
                  <a:pt x="2577" y="6695"/>
                  <a:pt x="2580" y="6668"/>
                </a:cubicBezTo>
                <a:cubicBezTo>
                  <a:pt x="2580" y="6520"/>
                  <a:pt x="2584" y="6374"/>
                  <a:pt x="2593" y="6231"/>
                </a:cubicBezTo>
                <a:lnTo>
                  <a:pt x="2594" y="6200"/>
                </a:lnTo>
                <a:cubicBezTo>
                  <a:pt x="2594" y="6200"/>
                  <a:pt x="2594" y="6200"/>
                  <a:pt x="2595" y="6199"/>
                </a:cubicBezTo>
                <a:cubicBezTo>
                  <a:pt x="2684" y="4532"/>
                  <a:pt x="3182" y="3206"/>
                  <a:pt x="3817" y="2925"/>
                </a:cubicBezTo>
                <a:lnTo>
                  <a:pt x="3818" y="2920"/>
                </a:lnTo>
                <a:cubicBezTo>
                  <a:pt x="3827" y="2915"/>
                  <a:pt x="3836" y="2910"/>
                  <a:pt x="3846" y="2912"/>
                </a:cubicBezTo>
                <a:cubicBezTo>
                  <a:pt x="3902" y="2886"/>
                  <a:pt x="3958" y="2872"/>
                  <a:pt x="4015" y="2870"/>
                </a:cubicBezTo>
                <a:close/>
                <a:moveTo>
                  <a:pt x="1088" y="2862"/>
                </a:moveTo>
                <a:lnTo>
                  <a:pt x="1118" y="2870"/>
                </a:lnTo>
                <a:cubicBezTo>
                  <a:pt x="1176" y="2872"/>
                  <a:pt x="1232" y="2886"/>
                  <a:pt x="1288" y="2912"/>
                </a:cubicBezTo>
                <a:cubicBezTo>
                  <a:pt x="1297" y="2910"/>
                  <a:pt x="1307" y="2915"/>
                  <a:pt x="1316" y="2920"/>
                </a:cubicBezTo>
                <a:lnTo>
                  <a:pt x="1316" y="2925"/>
                </a:lnTo>
                <a:cubicBezTo>
                  <a:pt x="1952" y="3206"/>
                  <a:pt x="2450" y="4532"/>
                  <a:pt x="2539" y="6199"/>
                </a:cubicBezTo>
                <a:cubicBezTo>
                  <a:pt x="2540" y="6200"/>
                  <a:pt x="2540" y="6200"/>
                  <a:pt x="2540" y="6200"/>
                </a:cubicBezTo>
                <a:lnTo>
                  <a:pt x="2541" y="6231"/>
                </a:lnTo>
                <a:cubicBezTo>
                  <a:pt x="2550" y="6374"/>
                  <a:pt x="2554" y="6520"/>
                  <a:pt x="2554" y="6668"/>
                </a:cubicBezTo>
                <a:cubicBezTo>
                  <a:pt x="2557" y="6695"/>
                  <a:pt x="2557" y="6721"/>
                  <a:pt x="2557" y="6748"/>
                </a:cubicBezTo>
                <a:cubicBezTo>
                  <a:pt x="2557" y="6766"/>
                  <a:pt x="2557" y="6784"/>
                  <a:pt x="2556" y="6802"/>
                </a:cubicBezTo>
                <a:lnTo>
                  <a:pt x="2555" y="6802"/>
                </a:lnTo>
                <a:lnTo>
                  <a:pt x="2555" y="6804"/>
                </a:lnTo>
                <a:lnTo>
                  <a:pt x="2524" y="6797"/>
                </a:lnTo>
                <a:cubicBezTo>
                  <a:pt x="2467" y="6794"/>
                  <a:pt x="2411" y="6780"/>
                  <a:pt x="2355" y="6754"/>
                </a:cubicBezTo>
                <a:cubicBezTo>
                  <a:pt x="2345" y="6756"/>
                  <a:pt x="2336" y="6751"/>
                  <a:pt x="2327" y="6747"/>
                </a:cubicBezTo>
                <a:lnTo>
                  <a:pt x="2326" y="6741"/>
                </a:lnTo>
                <a:cubicBezTo>
                  <a:pt x="1691" y="6461"/>
                  <a:pt x="1193" y="5134"/>
                  <a:pt x="1104" y="3467"/>
                </a:cubicBezTo>
                <a:cubicBezTo>
                  <a:pt x="1103" y="3467"/>
                  <a:pt x="1103" y="3467"/>
                  <a:pt x="1103" y="3467"/>
                </a:cubicBezTo>
                <a:lnTo>
                  <a:pt x="1102" y="3435"/>
                </a:lnTo>
                <a:cubicBezTo>
                  <a:pt x="1093" y="3292"/>
                  <a:pt x="1089" y="3146"/>
                  <a:pt x="1089" y="2998"/>
                </a:cubicBezTo>
                <a:cubicBezTo>
                  <a:pt x="1086" y="2972"/>
                  <a:pt x="1086" y="2945"/>
                  <a:pt x="1086" y="2918"/>
                </a:cubicBezTo>
                <a:lnTo>
                  <a:pt x="1087" y="2864"/>
                </a:lnTo>
                <a:lnTo>
                  <a:pt x="1088" y="2864"/>
                </a:lnTo>
                <a:close/>
                <a:moveTo>
                  <a:pt x="13039" y="2862"/>
                </a:moveTo>
                <a:lnTo>
                  <a:pt x="13040" y="2864"/>
                </a:lnTo>
                <a:lnTo>
                  <a:pt x="13040" y="2864"/>
                </a:lnTo>
                <a:lnTo>
                  <a:pt x="13041" y="2918"/>
                </a:lnTo>
                <a:cubicBezTo>
                  <a:pt x="13041" y="2945"/>
                  <a:pt x="13041" y="2972"/>
                  <a:pt x="13039" y="2998"/>
                </a:cubicBezTo>
                <a:cubicBezTo>
                  <a:pt x="13039" y="3146"/>
                  <a:pt x="13035" y="3292"/>
                  <a:pt x="13026" y="3435"/>
                </a:cubicBezTo>
                <a:lnTo>
                  <a:pt x="13025" y="3467"/>
                </a:lnTo>
                <a:cubicBezTo>
                  <a:pt x="13025" y="3467"/>
                  <a:pt x="13024" y="3467"/>
                  <a:pt x="13024" y="3467"/>
                </a:cubicBezTo>
                <a:cubicBezTo>
                  <a:pt x="12935" y="5134"/>
                  <a:pt x="12437" y="6461"/>
                  <a:pt x="11801" y="6741"/>
                </a:cubicBezTo>
                <a:lnTo>
                  <a:pt x="11801" y="6747"/>
                </a:lnTo>
                <a:cubicBezTo>
                  <a:pt x="11792" y="6751"/>
                  <a:pt x="11782" y="6756"/>
                  <a:pt x="11772" y="6754"/>
                </a:cubicBezTo>
                <a:cubicBezTo>
                  <a:pt x="11717" y="6780"/>
                  <a:pt x="11661" y="6794"/>
                  <a:pt x="11603" y="6797"/>
                </a:cubicBezTo>
                <a:lnTo>
                  <a:pt x="11573" y="6804"/>
                </a:lnTo>
                <a:lnTo>
                  <a:pt x="11573" y="6802"/>
                </a:lnTo>
                <a:lnTo>
                  <a:pt x="11572" y="6802"/>
                </a:lnTo>
                <a:cubicBezTo>
                  <a:pt x="11571" y="6784"/>
                  <a:pt x="11571" y="6766"/>
                  <a:pt x="11571" y="6748"/>
                </a:cubicBezTo>
                <a:cubicBezTo>
                  <a:pt x="11571" y="6721"/>
                  <a:pt x="11571" y="6695"/>
                  <a:pt x="11573" y="6668"/>
                </a:cubicBezTo>
                <a:cubicBezTo>
                  <a:pt x="11573" y="6520"/>
                  <a:pt x="11578" y="6374"/>
                  <a:pt x="11587" y="6231"/>
                </a:cubicBezTo>
                <a:lnTo>
                  <a:pt x="11588" y="6200"/>
                </a:lnTo>
                <a:cubicBezTo>
                  <a:pt x="11588" y="6200"/>
                  <a:pt x="11588" y="6200"/>
                  <a:pt x="11588" y="6199"/>
                </a:cubicBezTo>
                <a:cubicBezTo>
                  <a:pt x="11677" y="4532"/>
                  <a:pt x="12175" y="3206"/>
                  <a:pt x="12811" y="2925"/>
                </a:cubicBezTo>
                <a:lnTo>
                  <a:pt x="12811" y="2920"/>
                </a:lnTo>
                <a:cubicBezTo>
                  <a:pt x="12821" y="2915"/>
                  <a:pt x="12830" y="2910"/>
                  <a:pt x="12840" y="2912"/>
                </a:cubicBezTo>
                <a:cubicBezTo>
                  <a:pt x="12895" y="2886"/>
                  <a:pt x="12952" y="2872"/>
                  <a:pt x="13009" y="2870"/>
                </a:cubicBezTo>
                <a:close/>
                <a:moveTo>
                  <a:pt x="1048" y="2862"/>
                </a:moveTo>
                <a:lnTo>
                  <a:pt x="1048" y="2864"/>
                </a:lnTo>
                <a:lnTo>
                  <a:pt x="1049" y="2864"/>
                </a:lnTo>
                <a:lnTo>
                  <a:pt x="1050" y="2918"/>
                </a:lnTo>
                <a:cubicBezTo>
                  <a:pt x="1050" y="2945"/>
                  <a:pt x="1050" y="2972"/>
                  <a:pt x="1047" y="2998"/>
                </a:cubicBezTo>
                <a:cubicBezTo>
                  <a:pt x="1047" y="3146"/>
                  <a:pt x="1043" y="3292"/>
                  <a:pt x="1034" y="3435"/>
                </a:cubicBezTo>
                <a:lnTo>
                  <a:pt x="1033" y="3467"/>
                </a:lnTo>
                <a:cubicBezTo>
                  <a:pt x="1033" y="3467"/>
                  <a:pt x="1033" y="3467"/>
                  <a:pt x="1032" y="3467"/>
                </a:cubicBezTo>
                <a:cubicBezTo>
                  <a:pt x="952" y="4963"/>
                  <a:pt x="543" y="6185"/>
                  <a:pt x="0" y="6615"/>
                </a:cubicBezTo>
                <a:lnTo>
                  <a:pt x="0" y="5990"/>
                </a:lnTo>
                <a:cubicBezTo>
                  <a:pt x="406" y="5599"/>
                  <a:pt x="713" y="4676"/>
                  <a:pt x="796" y="3546"/>
                </a:cubicBezTo>
                <a:cubicBezTo>
                  <a:pt x="459" y="3739"/>
                  <a:pt x="173" y="4284"/>
                  <a:pt x="0" y="5029"/>
                </a:cubicBezTo>
                <a:lnTo>
                  <a:pt x="0" y="4052"/>
                </a:lnTo>
                <a:cubicBezTo>
                  <a:pt x="215" y="3471"/>
                  <a:pt x="500" y="3066"/>
                  <a:pt x="820" y="2925"/>
                </a:cubicBezTo>
                <a:lnTo>
                  <a:pt x="820" y="2920"/>
                </a:lnTo>
                <a:cubicBezTo>
                  <a:pt x="829" y="2915"/>
                  <a:pt x="839" y="2910"/>
                  <a:pt x="848" y="2912"/>
                </a:cubicBezTo>
                <a:cubicBezTo>
                  <a:pt x="904" y="2886"/>
                  <a:pt x="960" y="2872"/>
                  <a:pt x="1018" y="2870"/>
                </a:cubicBezTo>
                <a:close/>
                <a:moveTo>
                  <a:pt x="21205" y="0"/>
                </a:moveTo>
                <a:lnTo>
                  <a:pt x="21579" y="0"/>
                </a:lnTo>
                <a:cubicBezTo>
                  <a:pt x="21587" y="13"/>
                  <a:pt x="21593" y="30"/>
                  <a:pt x="21600" y="47"/>
                </a:cubicBezTo>
                <a:lnTo>
                  <a:pt x="21600" y="992"/>
                </a:lnTo>
                <a:cubicBezTo>
                  <a:pt x="21500" y="586"/>
                  <a:pt x="21366" y="243"/>
                  <a:pt x="21205" y="0"/>
                </a:cubicBezTo>
                <a:close/>
                <a:moveTo>
                  <a:pt x="20623" y="0"/>
                </a:moveTo>
                <a:lnTo>
                  <a:pt x="20862" y="0"/>
                </a:lnTo>
                <a:cubicBezTo>
                  <a:pt x="20980" y="915"/>
                  <a:pt x="21253" y="1647"/>
                  <a:pt x="21600" y="1993"/>
                </a:cubicBezTo>
                <a:lnTo>
                  <a:pt x="21600" y="2617"/>
                </a:lnTo>
                <a:cubicBezTo>
                  <a:pt x="21126" y="2228"/>
                  <a:pt x="20756" y="1241"/>
                  <a:pt x="20623" y="0"/>
                </a:cubicBezTo>
                <a:close/>
                <a:moveTo>
                  <a:pt x="19530" y="0"/>
                </a:moveTo>
                <a:lnTo>
                  <a:pt x="19899" y="0"/>
                </a:lnTo>
                <a:cubicBezTo>
                  <a:pt x="19606" y="463"/>
                  <a:pt x="19395" y="1232"/>
                  <a:pt x="19328" y="2135"/>
                </a:cubicBezTo>
                <a:cubicBezTo>
                  <a:pt x="19760" y="1889"/>
                  <a:pt x="20108" y="1069"/>
                  <a:pt x="20246" y="0"/>
                </a:cubicBezTo>
                <a:lnTo>
                  <a:pt x="20484" y="0"/>
                </a:lnTo>
                <a:cubicBezTo>
                  <a:pt x="20334" y="1417"/>
                  <a:pt x="19874" y="2501"/>
                  <a:pt x="19304" y="2751"/>
                </a:cubicBezTo>
                <a:lnTo>
                  <a:pt x="19304" y="2756"/>
                </a:lnTo>
                <a:cubicBezTo>
                  <a:pt x="19294" y="2761"/>
                  <a:pt x="19285" y="2765"/>
                  <a:pt x="19275" y="2763"/>
                </a:cubicBezTo>
                <a:cubicBezTo>
                  <a:pt x="19220" y="2789"/>
                  <a:pt x="19163" y="2803"/>
                  <a:pt x="19106" y="2806"/>
                </a:cubicBezTo>
                <a:lnTo>
                  <a:pt x="19076" y="2813"/>
                </a:lnTo>
                <a:lnTo>
                  <a:pt x="19076" y="2811"/>
                </a:lnTo>
                <a:lnTo>
                  <a:pt x="19075" y="2811"/>
                </a:lnTo>
                <a:cubicBezTo>
                  <a:pt x="19074" y="2794"/>
                  <a:pt x="19074" y="2776"/>
                  <a:pt x="19074" y="2758"/>
                </a:cubicBezTo>
                <a:cubicBezTo>
                  <a:pt x="19074" y="2731"/>
                  <a:pt x="19074" y="2705"/>
                  <a:pt x="19076" y="2678"/>
                </a:cubicBezTo>
                <a:cubicBezTo>
                  <a:pt x="19076" y="2531"/>
                  <a:pt x="19080" y="2387"/>
                  <a:pt x="19089" y="2245"/>
                </a:cubicBezTo>
                <a:lnTo>
                  <a:pt x="19090" y="2213"/>
                </a:lnTo>
                <a:cubicBezTo>
                  <a:pt x="19091" y="2213"/>
                  <a:pt x="19091" y="2213"/>
                  <a:pt x="19091" y="2213"/>
                </a:cubicBezTo>
                <a:cubicBezTo>
                  <a:pt x="19138" y="1348"/>
                  <a:pt x="19296" y="575"/>
                  <a:pt x="19530" y="0"/>
                </a:cubicBezTo>
                <a:close/>
                <a:moveTo>
                  <a:pt x="17627" y="0"/>
                </a:moveTo>
                <a:lnTo>
                  <a:pt x="17865" y="0"/>
                </a:lnTo>
                <a:cubicBezTo>
                  <a:pt x="18003" y="1069"/>
                  <a:pt x="18351" y="1889"/>
                  <a:pt x="18783" y="2135"/>
                </a:cubicBezTo>
                <a:cubicBezTo>
                  <a:pt x="18716" y="1232"/>
                  <a:pt x="18505" y="463"/>
                  <a:pt x="18211" y="0"/>
                </a:cubicBezTo>
                <a:lnTo>
                  <a:pt x="18581" y="0"/>
                </a:lnTo>
                <a:cubicBezTo>
                  <a:pt x="18815" y="575"/>
                  <a:pt x="18973" y="1348"/>
                  <a:pt x="19020" y="2213"/>
                </a:cubicBezTo>
                <a:cubicBezTo>
                  <a:pt x="19020" y="2213"/>
                  <a:pt x="19020" y="2213"/>
                  <a:pt x="19021" y="2213"/>
                </a:cubicBezTo>
                <a:lnTo>
                  <a:pt x="19022" y="2245"/>
                </a:lnTo>
                <a:cubicBezTo>
                  <a:pt x="19031" y="2387"/>
                  <a:pt x="19035" y="2531"/>
                  <a:pt x="19035" y="2678"/>
                </a:cubicBezTo>
                <a:cubicBezTo>
                  <a:pt x="19037" y="2705"/>
                  <a:pt x="19037" y="2731"/>
                  <a:pt x="19037" y="2758"/>
                </a:cubicBezTo>
                <a:cubicBezTo>
                  <a:pt x="19037" y="2776"/>
                  <a:pt x="19037" y="2794"/>
                  <a:pt x="19036" y="2811"/>
                </a:cubicBezTo>
                <a:lnTo>
                  <a:pt x="19035" y="2811"/>
                </a:lnTo>
                <a:lnTo>
                  <a:pt x="19035" y="2813"/>
                </a:lnTo>
                <a:lnTo>
                  <a:pt x="19005" y="2806"/>
                </a:lnTo>
                <a:cubicBezTo>
                  <a:pt x="18948" y="2803"/>
                  <a:pt x="18891" y="2789"/>
                  <a:pt x="18836" y="2763"/>
                </a:cubicBezTo>
                <a:cubicBezTo>
                  <a:pt x="18826" y="2765"/>
                  <a:pt x="18817" y="2761"/>
                  <a:pt x="18807" y="2756"/>
                </a:cubicBezTo>
                <a:lnTo>
                  <a:pt x="18807" y="2751"/>
                </a:lnTo>
                <a:cubicBezTo>
                  <a:pt x="18237" y="2501"/>
                  <a:pt x="17777" y="1417"/>
                  <a:pt x="17627" y="0"/>
                </a:cubicBezTo>
                <a:close/>
                <a:moveTo>
                  <a:pt x="16532" y="0"/>
                </a:moveTo>
                <a:lnTo>
                  <a:pt x="16901" y="0"/>
                </a:lnTo>
                <a:cubicBezTo>
                  <a:pt x="16608" y="463"/>
                  <a:pt x="16397" y="1232"/>
                  <a:pt x="16330" y="2135"/>
                </a:cubicBezTo>
                <a:cubicBezTo>
                  <a:pt x="16762" y="1889"/>
                  <a:pt x="17110" y="1069"/>
                  <a:pt x="17248" y="0"/>
                </a:cubicBezTo>
                <a:lnTo>
                  <a:pt x="17486" y="0"/>
                </a:lnTo>
                <a:cubicBezTo>
                  <a:pt x="17336" y="1417"/>
                  <a:pt x="16876" y="2501"/>
                  <a:pt x="16306" y="2751"/>
                </a:cubicBezTo>
                <a:lnTo>
                  <a:pt x="16306" y="2756"/>
                </a:lnTo>
                <a:cubicBezTo>
                  <a:pt x="16296" y="2761"/>
                  <a:pt x="16287" y="2765"/>
                  <a:pt x="16277" y="2763"/>
                </a:cubicBezTo>
                <a:cubicBezTo>
                  <a:pt x="16222" y="2789"/>
                  <a:pt x="16165" y="2803"/>
                  <a:pt x="16108" y="2806"/>
                </a:cubicBezTo>
                <a:lnTo>
                  <a:pt x="16078" y="2813"/>
                </a:lnTo>
                <a:lnTo>
                  <a:pt x="16078" y="2811"/>
                </a:lnTo>
                <a:lnTo>
                  <a:pt x="16077" y="2811"/>
                </a:lnTo>
                <a:cubicBezTo>
                  <a:pt x="16076" y="2794"/>
                  <a:pt x="16076" y="2776"/>
                  <a:pt x="16076" y="2758"/>
                </a:cubicBezTo>
                <a:cubicBezTo>
                  <a:pt x="16076" y="2731"/>
                  <a:pt x="16076" y="2705"/>
                  <a:pt x="16078" y="2678"/>
                </a:cubicBezTo>
                <a:cubicBezTo>
                  <a:pt x="16078" y="2531"/>
                  <a:pt x="16082" y="2387"/>
                  <a:pt x="16091" y="2245"/>
                </a:cubicBezTo>
                <a:lnTo>
                  <a:pt x="16092" y="2213"/>
                </a:lnTo>
                <a:cubicBezTo>
                  <a:pt x="16093" y="2213"/>
                  <a:pt x="16093" y="2213"/>
                  <a:pt x="16093" y="2213"/>
                </a:cubicBezTo>
                <a:cubicBezTo>
                  <a:pt x="16140" y="1348"/>
                  <a:pt x="16298" y="575"/>
                  <a:pt x="16532" y="0"/>
                </a:cubicBezTo>
                <a:close/>
                <a:moveTo>
                  <a:pt x="14629" y="0"/>
                </a:moveTo>
                <a:lnTo>
                  <a:pt x="14867" y="0"/>
                </a:lnTo>
                <a:cubicBezTo>
                  <a:pt x="15005" y="1069"/>
                  <a:pt x="15353" y="1889"/>
                  <a:pt x="15785" y="2135"/>
                </a:cubicBezTo>
                <a:cubicBezTo>
                  <a:pt x="15718" y="1232"/>
                  <a:pt x="15507" y="463"/>
                  <a:pt x="15214" y="0"/>
                </a:cubicBezTo>
                <a:lnTo>
                  <a:pt x="15583" y="0"/>
                </a:lnTo>
                <a:cubicBezTo>
                  <a:pt x="15817" y="575"/>
                  <a:pt x="15975" y="1348"/>
                  <a:pt x="16022" y="2213"/>
                </a:cubicBezTo>
                <a:cubicBezTo>
                  <a:pt x="16022" y="2213"/>
                  <a:pt x="16022" y="2213"/>
                  <a:pt x="16023" y="2213"/>
                </a:cubicBezTo>
                <a:lnTo>
                  <a:pt x="16024" y="2245"/>
                </a:lnTo>
                <a:cubicBezTo>
                  <a:pt x="16033" y="2387"/>
                  <a:pt x="16037" y="2531"/>
                  <a:pt x="16037" y="2678"/>
                </a:cubicBezTo>
                <a:cubicBezTo>
                  <a:pt x="16039" y="2705"/>
                  <a:pt x="16039" y="2731"/>
                  <a:pt x="16039" y="2758"/>
                </a:cubicBezTo>
                <a:cubicBezTo>
                  <a:pt x="16039" y="2776"/>
                  <a:pt x="16039" y="2794"/>
                  <a:pt x="16038" y="2811"/>
                </a:cubicBezTo>
                <a:lnTo>
                  <a:pt x="16037" y="2811"/>
                </a:lnTo>
                <a:lnTo>
                  <a:pt x="16037" y="2813"/>
                </a:lnTo>
                <a:lnTo>
                  <a:pt x="16007" y="2806"/>
                </a:lnTo>
                <a:cubicBezTo>
                  <a:pt x="15950" y="2803"/>
                  <a:pt x="15893" y="2789"/>
                  <a:pt x="15838" y="2763"/>
                </a:cubicBezTo>
                <a:cubicBezTo>
                  <a:pt x="15828" y="2765"/>
                  <a:pt x="15819" y="2761"/>
                  <a:pt x="15809" y="2756"/>
                </a:cubicBezTo>
                <a:lnTo>
                  <a:pt x="15809" y="2751"/>
                </a:lnTo>
                <a:cubicBezTo>
                  <a:pt x="15239" y="2501"/>
                  <a:pt x="14779" y="1417"/>
                  <a:pt x="14629" y="0"/>
                </a:cubicBezTo>
                <a:close/>
                <a:moveTo>
                  <a:pt x="13534" y="0"/>
                </a:moveTo>
                <a:lnTo>
                  <a:pt x="13904" y="0"/>
                </a:lnTo>
                <a:cubicBezTo>
                  <a:pt x="13610" y="463"/>
                  <a:pt x="13399" y="1232"/>
                  <a:pt x="13332" y="2135"/>
                </a:cubicBezTo>
                <a:cubicBezTo>
                  <a:pt x="13764" y="1889"/>
                  <a:pt x="14112" y="1069"/>
                  <a:pt x="14250" y="0"/>
                </a:cubicBezTo>
                <a:lnTo>
                  <a:pt x="14488" y="0"/>
                </a:lnTo>
                <a:cubicBezTo>
                  <a:pt x="14338" y="1417"/>
                  <a:pt x="13878" y="2501"/>
                  <a:pt x="13308" y="2751"/>
                </a:cubicBezTo>
                <a:lnTo>
                  <a:pt x="13308" y="2756"/>
                </a:lnTo>
                <a:cubicBezTo>
                  <a:pt x="13298" y="2761"/>
                  <a:pt x="13289" y="2765"/>
                  <a:pt x="13279" y="2763"/>
                </a:cubicBezTo>
                <a:cubicBezTo>
                  <a:pt x="13224" y="2789"/>
                  <a:pt x="13167" y="2803"/>
                  <a:pt x="13110" y="2806"/>
                </a:cubicBezTo>
                <a:lnTo>
                  <a:pt x="13080" y="2813"/>
                </a:lnTo>
                <a:lnTo>
                  <a:pt x="13080" y="2811"/>
                </a:lnTo>
                <a:lnTo>
                  <a:pt x="13079" y="2811"/>
                </a:lnTo>
                <a:cubicBezTo>
                  <a:pt x="13078" y="2794"/>
                  <a:pt x="13078" y="2776"/>
                  <a:pt x="13078" y="2758"/>
                </a:cubicBezTo>
                <a:cubicBezTo>
                  <a:pt x="13078" y="2731"/>
                  <a:pt x="13078" y="2705"/>
                  <a:pt x="13080" y="2678"/>
                </a:cubicBezTo>
                <a:cubicBezTo>
                  <a:pt x="13080" y="2531"/>
                  <a:pt x="13084" y="2387"/>
                  <a:pt x="13093" y="2245"/>
                </a:cubicBezTo>
                <a:lnTo>
                  <a:pt x="13094" y="2213"/>
                </a:lnTo>
                <a:cubicBezTo>
                  <a:pt x="13095" y="2213"/>
                  <a:pt x="13095" y="2213"/>
                  <a:pt x="13095" y="2213"/>
                </a:cubicBezTo>
                <a:cubicBezTo>
                  <a:pt x="13142" y="1348"/>
                  <a:pt x="13300" y="575"/>
                  <a:pt x="13534" y="0"/>
                </a:cubicBezTo>
                <a:close/>
                <a:moveTo>
                  <a:pt x="11631" y="0"/>
                </a:moveTo>
                <a:lnTo>
                  <a:pt x="11869" y="0"/>
                </a:lnTo>
                <a:cubicBezTo>
                  <a:pt x="12007" y="1069"/>
                  <a:pt x="12355" y="1889"/>
                  <a:pt x="12787" y="2135"/>
                </a:cubicBezTo>
                <a:cubicBezTo>
                  <a:pt x="12720" y="1232"/>
                  <a:pt x="12509" y="463"/>
                  <a:pt x="12216" y="0"/>
                </a:cubicBezTo>
                <a:lnTo>
                  <a:pt x="12585" y="0"/>
                </a:lnTo>
                <a:cubicBezTo>
                  <a:pt x="12819" y="575"/>
                  <a:pt x="12977" y="1348"/>
                  <a:pt x="13024" y="2213"/>
                </a:cubicBezTo>
                <a:cubicBezTo>
                  <a:pt x="13024" y="2213"/>
                  <a:pt x="13025" y="2213"/>
                  <a:pt x="13025" y="2213"/>
                </a:cubicBezTo>
                <a:lnTo>
                  <a:pt x="13026" y="2245"/>
                </a:lnTo>
                <a:cubicBezTo>
                  <a:pt x="13035" y="2387"/>
                  <a:pt x="13039" y="2531"/>
                  <a:pt x="13039" y="2678"/>
                </a:cubicBezTo>
                <a:cubicBezTo>
                  <a:pt x="13041" y="2705"/>
                  <a:pt x="13041" y="2731"/>
                  <a:pt x="13041" y="2758"/>
                </a:cubicBezTo>
                <a:cubicBezTo>
                  <a:pt x="13041" y="2776"/>
                  <a:pt x="13041" y="2794"/>
                  <a:pt x="13040" y="2811"/>
                </a:cubicBezTo>
                <a:lnTo>
                  <a:pt x="13040" y="2811"/>
                </a:lnTo>
                <a:lnTo>
                  <a:pt x="13039" y="2813"/>
                </a:lnTo>
                <a:lnTo>
                  <a:pt x="13009" y="2806"/>
                </a:lnTo>
                <a:cubicBezTo>
                  <a:pt x="12952" y="2803"/>
                  <a:pt x="12895" y="2789"/>
                  <a:pt x="12840" y="2763"/>
                </a:cubicBezTo>
                <a:cubicBezTo>
                  <a:pt x="12830" y="2765"/>
                  <a:pt x="12821" y="2761"/>
                  <a:pt x="12811" y="2756"/>
                </a:cubicBezTo>
                <a:lnTo>
                  <a:pt x="12811" y="2751"/>
                </a:lnTo>
                <a:cubicBezTo>
                  <a:pt x="12241" y="2501"/>
                  <a:pt x="11782" y="1417"/>
                  <a:pt x="11631" y="0"/>
                </a:cubicBezTo>
                <a:close/>
                <a:moveTo>
                  <a:pt x="10536" y="0"/>
                </a:moveTo>
                <a:lnTo>
                  <a:pt x="10906" y="0"/>
                </a:lnTo>
                <a:cubicBezTo>
                  <a:pt x="10612" y="463"/>
                  <a:pt x="10401" y="1232"/>
                  <a:pt x="10334" y="2135"/>
                </a:cubicBezTo>
                <a:cubicBezTo>
                  <a:pt x="10766" y="1889"/>
                  <a:pt x="11115" y="1069"/>
                  <a:pt x="11253" y="0"/>
                </a:cubicBezTo>
                <a:lnTo>
                  <a:pt x="11490" y="0"/>
                </a:lnTo>
                <a:cubicBezTo>
                  <a:pt x="11340" y="1417"/>
                  <a:pt x="10880" y="2501"/>
                  <a:pt x="10310" y="2751"/>
                </a:cubicBezTo>
                <a:lnTo>
                  <a:pt x="10310" y="2756"/>
                </a:lnTo>
                <a:cubicBezTo>
                  <a:pt x="10301" y="2761"/>
                  <a:pt x="10291" y="2765"/>
                  <a:pt x="10281" y="2763"/>
                </a:cubicBezTo>
                <a:cubicBezTo>
                  <a:pt x="10226" y="2789"/>
                  <a:pt x="10170" y="2803"/>
                  <a:pt x="10112" y="2806"/>
                </a:cubicBezTo>
                <a:lnTo>
                  <a:pt x="10082" y="2813"/>
                </a:lnTo>
                <a:lnTo>
                  <a:pt x="10082" y="2811"/>
                </a:lnTo>
                <a:lnTo>
                  <a:pt x="10081" y="2811"/>
                </a:lnTo>
                <a:cubicBezTo>
                  <a:pt x="10080" y="2794"/>
                  <a:pt x="10080" y="2776"/>
                  <a:pt x="10080" y="2758"/>
                </a:cubicBezTo>
                <a:cubicBezTo>
                  <a:pt x="10080" y="2731"/>
                  <a:pt x="10080" y="2705"/>
                  <a:pt x="10082" y="2678"/>
                </a:cubicBezTo>
                <a:cubicBezTo>
                  <a:pt x="10082" y="2531"/>
                  <a:pt x="10087" y="2387"/>
                  <a:pt x="10096" y="2245"/>
                </a:cubicBezTo>
                <a:lnTo>
                  <a:pt x="10096" y="2213"/>
                </a:lnTo>
                <a:cubicBezTo>
                  <a:pt x="10097" y="2213"/>
                  <a:pt x="10097" y="2213"/>
                  <a:pt x="10097" y="2213"/>
                </a:cubicBezTo>
                <a:cubicBezTo>
                  <a:pt x="10144" y="1348"/>
                  <a:pt x="10302" y="575"/>
                  <a:pt x="10536" y="0"/>
                </a:cubicBezTo>
                <a:close/>
                <a:moveTo>
                  <a:pt x="8633" y="0"/>
                </a:moveTo>
                <a:lnTo>
                  <a:pt x="8871" y="0"/>
                </a:lnTo>
                <a:cubicBezTo>
                  <a:pt x="9009" y="1069"/>
                  <a:pt x="9357" y="1889"/>
                  <a:pt x="9790" y="2135"/>
                </a:cubicBezTo>
                <a:cubicBezTo>
                  <a:pt x="9722" y="1232"/>
                  <a:pt x="9511" y="463"/>
                  <a:pt x="9218" y="0"/>
                </a:cubicBezTo>
                <a:lnTo>
                  <a:pt x="9588" y="0"/>
                </a:lnTo>
                <a:cubicBezTo>
                  <a:pt x="9821" y="575"/>
                  <a:pt x="9979" y="1348"/>
                  <a:pt x="10026" y="2213"/>
                </a:cubicBezTo>
                <a:cubicBezTo>
                  <a:pt x="10026" y="2213"/>
                  <a:pt x="10027" y="2213"/>
                  <a:pt x="10027" y="2213"/>
                </a:cubicBezTo>
                <a:lnTo>
                  <a:pt x="10028" y="2245"/>
                </a:lnTo>
                <a:cubicBezTo>
                  <a:pt x="10037" y="2387"/>
                  <a:pt x="10041" y="2531"/>
                  <a:pt x="10041" y="2678"/>
                </a:cubicBezTo>
                <a:cubicBezTo>
                  <a:pt x="10043" y="2705"/>
                  <a:pt x="10044" y="2731"/>
                  <a:pt x="10044" y="2758"/>
                </a:cubicBezTo>
                <a:cubicBezTo>
                  <a:pt x="10044" y="2776"/>
                  <a:pt x="10043" y="2794"/>
                  <a:pt x="10042" y="2811"/>
                </a:cubicBezTo>
                <a:lnTo>
                  <a:pt x="10042" y="2811"/>
                </a:lnTo>
                <a:lnTo>
                  <a:pt x="10042" y="2813"/>
                </a:lnTo>
                <a:lnTo>
                  <a:pt x="10011" y="2806"/>
                </a:lnTo>
                <a:cubicBezTo>
                  <a:pt x="9954" y="2803"/>
                  <a:pt x="9897" y="2789"/>
                  <a:pt x="9842" y="2763"/>
                </a:cubicBezTo>
                <a:cubicBezTo>
                  <a:pt x="9832" y="2765"/>
                  <a:pt x="9823" y="2761"/>
                  <a:pt x="9813" y="2756"/>
                </a:cubicBezTo>
                <a:lnTo>
                  <a:pt x="9813" y="2751"/>
                </a:lnTo>
                <a:cubicBezTo>
                  <a:pt x="9243" y="2501"/>
                  <a:pt x="8784" y="1417"/>
                  <a:pt x="8633" y="0"/>
                </a:cubicBezTo>
                <a:close/>
                <a:moveTo>
                  <a:pt x="7538" y="0"/>
                </a:moveTo>
                <a:lnTo>
                  <a:pt x="7908" y="0"/>
                </a:lnTo>
                <a:cubicBezTo>
                  <a:pt x="7615" y="463"/>
                  <a:pt x="7403" y="1232"/>
                  <a:pt x="7336" y="2135"/>
                </a:cubicBezTo>
                <a:cubicBezTo>
                  <a:pt x="7768" y="1889"/>
                  <a:pt x="8117" y="1069"/>
                  <a:pt x="8255" y="0"/>
                </a:cubicBezTo>
                <a:lnTo>
                  <a:pt x="8492" y="0"/>
                </a:lnTo>
                <a:cubicBezTo>
                  <a:pt x="8342" y="1417"/>
                  <a:pt x="7883" y="2501"/>
                  <a:pt x="7312" y="2751"/>
                </a:cubicBezTo>
                <a:lnTo>
                  <a:pt x="7312" y="2756"/>
                </a:lnTo>
                <a:cubicBezTo>
                  <a:pt x="7303" y="2761"/>
                  <a:pt x="7293" y="2765"/>
                  <a:pt x="7283" y="2763"/>
                </a:cubicBezTo>
                <a:cubicBezTo>
                  <a:pt x="7228" y="2789"/>
                  <a:pt x="7172" y="2803"/>
                  <a:pt x="7114" y="2806"/>
                </a:cubicBezTo>
                <a:lnTo>
                  <a:pt x="7084" y="2813"/>
                </a:lnTo>
                <a:lnTo>
                  <a:pt x="7084" y="2811"/>
                </a:lnTo>
                <a:lnTo>
                  <a:pt x="7083" y="2811"/>
                </a:lnTo>
                <a:cubicBezTo>
                  <a:pt x="7082" y="2794"/>
                  <a:pt x="7082" y="2776"/>
                  <a:pt x="7082" y="2758"/>
                </a:cubicBezTo>
                <a:cubicBezTo>
                  <a:pt x="7082" y="2731"/>
                  <a:pt x="7082" y="2705"/>
                  <a:pt x="7084" y="2678"/>
                </a:cubicBezTo>
                <a:cubicBezTo>
                  <a:pt x="7084" y="2531"/>
                  <a:pt x="7089" y="2387"/>
                  <a:pt x="7098" y="2245"/>
                </a:cubicBezTo>
                <a:lnTo>
                  <a:pt x="7099" y="2213"/>
                </a:lnTo>
                <a:cubicBezTo>
                  <a:pt x="7099" y="2213"/>
                  <a:pt x="7099" y="2213"/>
                  <a:pt x="7099" y="2213"/>
                </a:cubicBezTo>
                <a:cubicBezTo>
                  <a:pt x="7146" y="1348"/>
                  <a:pt x="7305" y="575"/>
                  <a:pt x="7538" y="0"/>
                </a:cubicBezTo>
                <a:close/>
                <a:moveTo>
                  <a:pt x="5636" y="0"/>
                </a:moveTo>
                <a:lnTo>
                  <a:pt x="5873" y="0"/>
                </a:lnTo>
                <a:cubicBezTo>
                  <a:pt x="6011" y="1069"/>
                  <a:pt x="6359" y="1889"/>
                  <a:pt x="6792" y="2135"/>
                </a:cubicBezTo>
                <a:cubicBezTo>
                  <a:pt x="6725" y="1232"/>
                  <a:pt x="6513" y="463"/>
                  <a:pt x="6220" y="0"/>
                </a:cubicBezTo>
                <a:lnTo>
                  <a:pt x="6590" y="0"/>
                </a:lnTo>
                <a:cubicBezTo>
                  <a:pt x="6823" y="575"/>
                  <a:pt x="6982" y="1348"/>
                  <a:pt x="7028" y="2213"/>
                </a:cubicBezTo>
                <a:cubicBezTo>
                  <a:pt x="7028" y="2213"/>
                  <a:pt x="7029" y="2213"/>
                  <a:pt x="7029" y="2213"/>
                </a:cubicBezTo>
                <a:lnTo>
                  <a:pt x="7030" y="2245"/>
                </a:lnTo>
                <a:cubicBezTo>
                  <a:pt x="7039" y="2387"/>
                  <a:pt x="7043" y="2531"/>
                  <a:pt x="7043" y="2678"/>
                </a:cubicBezTo>
                <a:cubicBezTo>
                  <a:pt x="7046" y="2705"/>
                  <a:pt x="7046" y="2731"/>
                  <a:pt x="7046" y="2758"/>
                </a:cubicBezTo>
                <a:cubicBezTo>
                  <a:pt x="7046" y="2776"/>
                  <a:pt x="7046" y="2794"/>
                  <a:pt x="7045" y="2811"/>
                </a:cubicBezTo>
                <a:lnTo>
                  <a:pt x="7044" y="2811"/>
                </a:lnTo>
                <a:lnTo>
                  <a:pt x="7044" y="2813"/>
                </a:lnTo>
                <a:lnTo>
                  <a:pt x="7013" y="2806"/>
                </a:lnTo>
                <a:cubicBezTo>
                  <a:pt x="6956" y="2803"/>
                  <a:pt x="6899" y="2789"/>
                  <a:pt x="6844" y="2763"/>
                </a:cubicBezTo>
                <a:cubicBezTo>
                  <a:pt x="6834" y="2765"/>
                  <a:pt x="6825" y="2761"/>
                  <a:pt x="6816" y="2756"/>
                </a:cubicBezTo>
                <a:lnTo>
                  <a:pt x="6815" y="2751"/>
                </a:lnTo>
                <a:cubicBezTo>
                  <a:pt x="6245" y="2501"/>
                  <a:pt x="5786" y="1417"/>
                  <a:pt x="5636" y="0"/>
                </a:cubicBezTo>
                <a:close/>
                <a:moveTo>
                  <a:pt x="4540" y="0"/>
                </a:moveTo>
                <a:lnTo>
                  <a:pt x="4910" y="0"/>
                </a:lnTo>
                <a:cubicBezTo>
                  <a:pt x="4617" y="463"/>
                  <a:pt x="4405" y="1232"/>
                  <a:pt x="4338" y="2135"/>
                </a:cubicBezTo>
                <a:cubicBezTo>
                  <a:pt x="4770" y="1889"/>
                  <a:pt x="5119" y="1069"/>
                  <a:pt x="5257" y="0"/>
                </a:cubicBezTo>
                <a:lnTo>
                  <a:pt x="5494" y="0"/>
                </a:lnTo>
                <a:cubicBezTo>
                  <a:pt x="5344" y="1417"/>
                  <a:pt x="4885" y="2501"/>
                  <a:pt x="4314" y="2751"/>
                </a:cubicBezTo>
                <a:lnTo>
                  <a:pt x="4314" y="2756"/>
                </a:lnTo>
                <a:cubicBezTo>
                  <a:pt x="4305" y="2761"/>
                  <a:pt x="4295" y="2765"/>
                  <a:pt x="4285" y="2763"/>
                </a:cubicBezTo>
                <a:cubicBezTo>
                  <a:pt x="4230" y="2789"/>
                  <a:pt x="4174" y="2803"/>
                  <a:pt x="4116" y="2806"/>
                </a:cubicBezTo>
                <a:lnTo>
                  <a:pt x="4086" y="2813"/>
                </a:lnTo>
                <a:lnTo>
                  <a:pt x="4086" y="2811"/>
                </a:lnTo>
                <a:lnTo>
                  <a:pt x="4085" y="2811"/>
                </a:lnTo>
                <a:cubicBezTo>
                  <a:pt x="4084" y="2794"/>
                  <a:pt x="4084" y="2776"/>
                  <a:pt x="4084" y="2758"/>
                </a:cubicBezTo>
                <a:cubicBezTo>
                  <a:pt x="4084" y="2731"/>
                  <a:pt x="4084" y="2705"/>
                  <a:pt x="4087" y="2678"/>
                </a:cubicBezTo>
                <a:cubicBezTo>
                  <a:pt x="4086" y="2531"/>
                  <a:pt x="4091" y="2387"/>
                  <a:pt x="4100" y="2245"/>
                </a:cubicBezTo>
                <a:lnTo>
                  <a:pt x="4101" y="2213"/>
                </a:lnTo>
                <a:cubicBezTo>
                  <a:pt x="4101" y="2213"/>
                  <a:pt x="4101" y="2213"/>
                  <a:pt x="4102" y="2213"/>
                </a:cubicBezTo>
                <a:cubicBezTo>
                  <a:pt x="4148" y="1348"/>
                  <a:pt x="4307" y="575"/>
                  <a:pt x="4540" y="0"/>
                </a:cubicBezTo>
                <a:close/>
                <a:moveTo>
                  <a:pt x="2638" y="0"/>
                </a:moveTo>
                <a:lnTo>
                  <a:pt x="2875" y="0"/>
                </a:lnTo>
                <a:cubicBezTo>
                  <a:pt x="3013" y="1069"/>
                  <a:pt x="3361" y="1889"/>
                  <a:pt x="3794" y="2135"/>
                </a:cubicBezTo>
                <a:cubicBezTo>
                  <a:pt x="3727" y="1232"/>
                  <a:pt x="3515" y="463"/>
                  <a:pt x="3222" y="0"/>
                </a:cubicBezTo>
                <a:lnTo>
                  <a:pt x="3592" y="0"/>
                </a:lnTo>
                <a:cubicBezTo>
                  <a:pt x="3825" y="575"/>
                  <a:pt x="3984" y="1348"/>
                  <a:pt x="4030" y="2213"/>
                </a:cubicBezTo>
                <a:cubicBezTo>
                  <a:pt x="4031" y="2213"/>
                  <a:pt x="4031" y="2213"/>
                  <a:pt x="4031" y="2213"/>
                </a:cubicBezTo>
                <a:lnTo>
                  <a:pt x="4032" y="2245"/>
                </a:lnTo>
                <a:cubicBezTo>
                  <a:pt x="4041" y="2387"/>
                  <a:pt x="4045" y="2531"/>
                  <a:pt x="4045" y="2678"/>
                </a:cubicBezTo>
                <a:cubicBezTo>
                  <a:pt x="4048" y="2705"/>
                  <a:pt x="4048" y="2731"/>
                  <a:pt x="4048" y="2758"/>
                </a:cubicBezTo>
                <a:cubicBezTo>
                  <a:pt x="4048" y="2776"/>
                  <a:pt x="4048" y="2794"/>
                  <a:pt x="4047" y="2811"/>
                </a:cubicBezTo>
                <a:lnTo>
                  <a:pt x="4046" y="2811"/>
                </a:lnTo>
                <a:lnTo>
                  <a:pt x="4046" y="2813"/>
                </a:lnTo>
                <a:lnTo>
                  <a:pt x="4015" y="2806"/>
                </a:lnTo>
                <a:cubicBezTo>
                  <a:pt x="3958" y="2803"/>
                  <a:pt x="3902" y="2789"/>
                  <a:pt x="3846" y="2763"/>
                </a:cubicBezTo>
                <a:cubicBezTo>
                  <a:pt x="3836" y="2765"/>
                  <a:pt x="3827" y="2761"/>
                  <a:pt x="3818" y="2756"/>
                </a:cubicBezTo>
                <a:lnTo>
                  <a:pt x="3817" y="2751"/>
                </a:lnTo>
                <a:cubicBezTo>
                  <a:pt x="3247" y="2501"/>
                  <a:pt x="2788" y="1417"/>
                  <a:pt x="2638" y="0"/>
                </a:cubicBezTo>
                <a:close/>
                <a:moveTo>
                  <a:pt x="1542" y="0"/>
                </a:moveTo>
                <a:lnTo>
                  <a:pt x="1912" y="0"/>
                </a:lnTo>
                <a:cubicBezTo>
                  <a:pt x="1619" y="463"/>
                  <a:pt x="1407" y="1232"/>
                  <a:pt x="1340" y="2135"/>
                </a:cubicBezTo>
                <a:cubicBezTo>
                  <a:pt x="1773" y="1889"/>
                  <a:pt x="2121" y="1069"/>
                  <a:pt x="2259" y="0"/>
                </a:cubicBezTo>
                <a:lnTo>
                  <a:pt x="2496" y="0"/>
                </a:lnTo>
                <a:cubicBezTo>
                  <a:pt x="2346" y="1417"/>
                  <a:pt x="1887" y="2501"/>
                  <a:pt x="1316" y="2751"/>
                </a:cubicBezTo>
                <a:lnTo>
                  <a:pt x="1316" y="2756"/>
                </a:lnTo>
                <a:cubicBezTo>
                  <a:pt x="1307" y="2761"/>
                  <a:pt x="1297" y="2765"/>
                  <a:pt x="1288" y="2763"/>
                </a:cubicBezTo>
                <a:cubicBezTo>
                  <a:pt x="1232" y="2789"/>
                  <a:pt x="1176" y="2803"/>
                  <a:pt x="1118" y="2806"/>
                </a:cubicBezTo>
                <a:lnTo>
                  <a:pt x="1088" y="2813"/>
                </a:lnTo>
                <a:lnTo>
                  <a:pt x="1088" y="2811"/>
                </a:lnTo>
                <a:lnTo>
                  <a:pt x="1087" y="2811"/>
                </a:lnTo>
                <a:cubicBezTo>
                  <a:pt x="1086" y="2794"/>
                  <a:pt x="1086" y="2776"/>
                  <a:pt x="1086" y="2758"/>
                </a:cubicBezTo>
                <a:cubicBezTo>
                  <a:pt x="1086" y="2731"/>
                  <a:pt x="1086" y="2705"/>
                  <a:pt x="1089" y="2678"/>
                </a:cubicBezTo>
                <a:cubicBezTo>
                  <a:pt x="1089" y="2531"/>
                  <a:pt x="1093" y="2387"/>
                  <a:pt x="1102" y="2245"/>
                </a:cubicBezTo>
                <a:lnTo>
                  <a:pt x="1103" y="2213"/>
                </a:lnTo>
                <a:cubicBezTo>
                  <a:pt x="1103" y="2213"/>
                  <a:pt x="1103" y="2213"/>
                  <a:pt x="1104" y="2213"/>
                </a:cubicBezTo>
                <a:cubicBezTo>
                  <a:pt x="1150" y="1348"/>
                  <a:pt x="1309" y="575"/>
                  <a:pt x="1542" y="0"/>
                </a:cubicBezTo>
                <a:close/>
                <a:moveTo>
                  <a:pt x="224" y="0"/>
                </a:moveTo>
                <a:lnTo>
                  <a:pt x="592" y="0"/>
                </a:lnTo>
                <a:cubicBezTo>
                  <a:pt x="827" y="573"/>
                  <a:pt x="986" y="1347"/>
                  <a:pt x="1032" y="2213"/>
                </a:cubicBezTo>
                <a:cubicBezTo>
                  <a:pt x="1033" y="2213"/>
                  <a:pt x="1033" y="2213"/>
                  <a:pt x="1033" y="2213"/>
                </a:cubicBezTo>
                <a:lnTo>
                  <a:pt x="1034" y="2245"/>
                </a:lnTo>
                <a:cubicBezTo>
                  <a:pt x="1043" y="2387"/>
                  <a:pt x="1047" y="2531"/>
                  <a:pt x="1047" y="2678"/>
                </a:cubicBezTo>
                <a:cubicBezTo>
                  <a:pt x="1050" y="2705"/>
                  <a:pt x="1050" y="2731"/>
                  <a:pt x="1050" y="2758"/>
                </a:cubicBezTo>
                <a:cubicBezTo>
                  <a:pt x="1050" y="2776"/>
                  <a:pt x="1050" y="2794"/>
                  <a:pt x="1049" y="2811"/>
                </a:cubicBezTo>
                <a:lnTo>
                  <a:pt x="1048" y="2811"/>
                </a:lnTo>
                <a:lnTo>
                  <a:pt x="1048" y="2813"/>
                </a:lnTo>
                <a:lnTo>
                  <a:pt x="1018" y="2806"/>
                </a:lnTo>
                <a:cubicBezTo>
                  <a:pt x="960" y="2803"/>
                  <a:pt x="904" y="2789"/>
                  <a:pt x="848" y="2763"/>
                </a:cubicBezTo>
                <a:cubicBezTo>
                  <a:pt x="839" y="2765"/>
                  <a:pt x="829" y="2761"/>
                  <a:pt x="820" y="2756"/>
                </a:cubicBezTo>
                <a:lnTo>
                  <a:pt x="820" y="2751"/>
                </a:lnTo>
                <a:cubicBezTo>
                  <a:pt x="500" y="2611"/>
                  <a:pt x="215" y="2209"/>
                  <a:pt x="0" y="1633"/>
                </a:cubicBezTo>
                <a:lnTo>
                  <a:pt x="0" y="663"/>
                </a:lnTo>
                <a:cubicBezTo>
                  <a:pt x="173" y="1403"/>
                  <a:pt x="459" y="1943"/>
                  <a:pt x="796" y="2135"/>
                </a:cubicBezTo>
                <a:cubicBezTo>
                  <a:pt x="729" y="1232"/>
                  <a:pt x="517" y="463"/>
                  <a:pt x="224" y="0"/>
                </a:cubicBezTo>
                <a:close/>
              </a:path>
            </a:pathLst>
          </a:custGeom>
          <a:solidFill>
            <a:srgbClr val="FFFFFF"/>
          </a:solidFill>
          <a:ln w="12700">
            <a:miter lim="400000"/>
          </a:ln>
        </p:spPr>
        <p:txBody>
          <a:bodyPr lIns="45719" rIns="45719"/>
          <a:lstStyle/>
          <a:p>
            <a:endParaRPr/>
          </a:p>
        </p:txBody>
      </p:sp>
      <p:sp>
        <p:nvSpPr>
          <p:cNvPr id="14" name="Title Text"/>
          <p:cNvSpPr txBox="1">
            <a:spLocks noGrp="1"/>
          </p:cNvSpPr>
          <p:nvPr>
            <p:ph type="title"/>
          </p:nvPr>
        </p:nvSpPr>
        <p:spPr>
          <a:xfrm>
            <a:off x="310745" y="5211824"/>
            <a:ext cx="7918855" cy="1463041"/>
          </a:xfrm>
          <a:prstGeom prst="rect">
            <a:avLst/>
          </a:prstGeom>
        </p:spPr>
        <p:txBody>
          <a:bodyPr/>
          <a:lstStyle>
            <a:lvl1pPr algn="r">
              <a:defRPr spc="200"/>
            </a:lvl1pPr>
          </a:lstStyle>
          <a:p>
            <a:r>
              <a:t>Title Text</a:t>
            </a:r>
          </a:p>
        </p:txBody>
      </p:sp>
      <p:sp>
        <p:nvSpPr>
          <p:cNvPr id="15" name="Body Level One…"/>
          <p:cNvSpPr txBox="1">
            <a:spLocks noGrp="1"/>
          </p:cNvSpPr>
          <p:nvPr>
            <p:ph type="body" sz="quarter" idx="1"/>
          </p:nvPr>
        </p:nvSpPr>
        <p:spPr>
          <a:xfrm>
            <a:off x="8610600" y="5211824"/>
            <a:ext cx="3200400" cy="1463041"/>
          </a:xfrm>
          <a:prstGeom prst="rect">
            <a:avLst/>
          </a:prstGeom>
        </p:spPr>
        <p:txBody>
          <a:bodyPr anchor="ctr"/>
          <a:lstStyle>
            <a:lvl1pPr marL="0" indent="0">
              <a:lnSpc>
                <a:spcPct val="100000"/>
              </a:lnSpc>
              <a:spcBef>
                <a:spcPts val="200"/>
              </a:spcBef>
              <a:buClrTx/>
              <a:buSzTx/>
              <a:buFontTx/>
              <a:buNone/>
              <a:defRPr sz="1800">
                <a:solidFill>
                  <a:srgbClr val="0D0D0D"/>
                </a:solidFill>
              </a:defRPr>
            </a:lvl1pPr>
            <a:lvl2pPr marL="0" indent="457200">
              <a:lnSpc>
                <a:spcPct val="100000"/>
              </a:lnSpc>
              <a:spcBef>
                <a:spcPts val="200"/>
              </a:spcBef>
              <a:buClrTx/>
              <a:buSzTx/>
              <a:buFontTx/>
              <a:buNone/>
              <a:defRPr sz="1800">
                <a:solidFill>
                  <a:srgbClr val="0D0D0D"/>
                </a:solidFill>
              </a:defRPr>
            </a:lvl2pPr>
            <a:lvl3pPr marL="0" indent="914400">
              <a:lnSpc>
                <a:spcPct val="100000"/>
              </a:lnSpc>
              <a:spcBef>
                <a:spcPts val="200"/>
              </a:spcBef>
              <a:buClrTx/>
              <a:buSzTx/>
              <a:buFontTx/>
              <a:buNone/>
              <a:defRPr sz="1800">
                <a:solidFill>
                  <a:srgbClr val="0D0D0D"/>
                </a:solidFill>
              </a:defRPr>
            </a:lvl3pPr>
            <a:lvl4pPr marL="0" indent="1371600">
              <a:lnSpc>
                <a:spcPct val="100000"/>
              </a:lnSpc>
              <a:spcBef>
                <a:spcPts val="200"/>
              </a:spcBef>
              <a:buClrTx/>
              <a:buSzTx/>
              <a:buFontTx/>
              <a:buNone/>
              <a:defRPr sz="1800">
                <a:solidFill>
                  <a:srgbClr val="0D0D0D"/>
                </a:solidFill>
              </a:defRPr>
            </a:lvl4pPr>
            <a:lvl5pPr marL="0" indent="1828800">
              <a:lnSpc>
                <a:spcPct val="100000"/>
              </a:lnSpc>
              <a:spcBef>
                <a:spcPts val="200"/>
              </a:spcBef>
              <a:buClrTx/>
              <a:buSzTx/>
              <a:buFontTx/>
              <a:buNone/>
              <a:defRPr sz="1800">
                <a:solidFill>
                  <a:srgbClr val="0D0D0D"/>
                </a:solidFill>
              </a:defRPr>
            </a:lvl5pPr>
          </a:lstStyle>
          <a:p>
            <a:r>
              <a:t>Body Level One</a:t>
            </a:r>
          </a:p>
          <a:p>
            <a:pPr lvl="1"/>
            <a:r>
              <a:t>Body Level Two</a:t>
            </a:r>
          </a:p>
          <a:p>
            <a:pPr lvl="2"/>
            <a:r>
              <a:t>Body Level Three</a:t>
            </a:r>
          </a:p>
          <a:p>
            <a:pPr lvl="3"/>
            <a:r>
              <a:t>Body Level Four</a:t>
            </a:r>
          </a:p>
          <a:p>
            <a:pPr lvl="4"/>
            <a:r>
              <a:t>Body Level Five</a:t>
            </a:r>
          </a:p>
        </p:txBody>
      </p:sp>
      <p:sp>
        <p:nvSpPr>
          <p:cNvPr id="16" name="Straight Connector 7"/>
          <p:cNvSpPr/>
          <p:nvPr/>
        </p:nvSpPr>
        <p:spPr>
          <a:xfrm flipV="1">
            <a:off x="8386843" y="5515793"/>
            <a:ext cx="1" cy="914401"/>
          </a:xfrm>
          <a:prstGeom prst="line">
            <a:avLst/>
          </a:prstGeom>
          <a:ln w="19050">
            <a:solidFill>
              <a:srgbClr val="1482AC"/>
            </a:solidFill>
          </a:ln>
        </p:spPr>
        <p:txBody>
          <a:bodyPr lIns="45719" rIns="45719"/>
          <a:lstStyle/>
          <a:p>
            <a:endParaRPr/>
          </a:p>
        </p:txBody>
      </p:sp>
      <p:pic>
        <p:nvPicPr>
          <p:cNvPr id="17" name="Picture 8" descr="Picture 8"/>
          <p:cNvPicPr>
            <a:picLocks noChangeAspect="1"/>
          </p:cNvPicPr>
          <p:nvPr/>
        </p:nvPicPr>
        <p:blipFill>
          <a:blip r:embed="rId2"/>
          <a:srcRect t="12739" b="19834"/>
          <a:stretch>
            <a:fillRect/>
          </a:stretch>
        </p:blipFill>
        <p:spPr>
          <a:xfrm>
            <a:off x="0" y="-2"/>
            <a:ext cx="12192000" cy="5211828"/>
          </a:xfrm>
          <a:prstGeom prst="rect">
            <a:avLst/>
          </a:prstGeom>
          <a:ln w="12700">
            <a:miter lim="400000"/>
          </a:ln>
        </p:spPr>
      </p:pic>
      <p:sp>
        <p:nvSpPr>
          <p:cNvPr id="18" name="Google Shape;147;p28"/>
          <p:cNvSpPr txBox="1"/>
          <p:nvPr/>
        </p:nvSpPr>
        <p:spPr>
          <a:xfrm>
            <a:off x="355195" y="6351423"/>
            <a:ext cx="1927101" cy="391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defRPr sz="1000" b="1">
                <a:latin typeface="+mn-lt"/>
                <a:ea typeface="+mn-ea"/>
                <a:cs typeface="+mn-cs"/>
                <a:sym typeface="Calibri"/>
              </a:defRPr>
            </a:pPr>
            <a:r>
              <a:t>U.S. Department of the Interior</a:t>
            </a:r>
          </a:p>
          <a:p>
            <a:pPr>
              <a:defRPr sz="1000" b="1">
                <a:latin typeface="+mn-lt"/>
                <a:ea typeface="+mn-ea"/>
                <a:cs typeface="+mn-cs"/>
                <a:sym typeface="Calibri"/>
              </a:defRPr>
            </a:pPr>
            <a:r>
              <a:t>U.S. Geological Survey</a:t>
            </a:r>
          </a:p>
        </p:txBody>
      </p:sp>
      <p:pic>
        <p:nvPicPr>
          <p:cNvPr id="19" name="Google Shape;25;p3" descr="Google Shape;25;p3"/>
          <p:cNvPicPr>
            <a:picLocks noChangeAspect="1"/>
          </p:cNvPicPr>
          <p:nvPr/>
        </p:nvPicPr>
        <p:blipFill>
          <a:blip r:embed="rId3"/>
          <a:stretch>
            <a:fillRect/>
          </a:stretch>
        </p:blipFill>
        <p:spPr>
          <a:xfrm>
            <a:off x="472876" y="360201"/>
            <a:ext cx="1656866" cy="609792"/>
          </a:xfrm>
          <a:prstGeom prst="rect">
            <a:avLst/>
          </a:prstGeom>
          <a:ln w="12700">
            <a:miter lim="400000"/>
          </a:ln>
        </p:spPr>
      </p:pic>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28" name="Google Shape;136;p27" descr="Google Shape;136;p27"/>
          <p:cNvPicPr>
            <a:picLocks noChangeAspect="1"/>
          </p:cNvPicPr>
          <p:nvPr/>
        </p:nvPicPr>
        <p:blipFill>
          <a:blip r:embed="rId2"/>
          <a:stretch>
            <a:fillRect/>
          </a:stretch>
        </p:blipFill>
        <p:spPr>
          <a:xfrm>
            <a:off x="381000" y="6406924"/>
            <a:ext cx="918601" cy="338101"/>
          </a:xfrm>
          <a:prstGeom prst="rect">
            <a:avLst/>
          </a:prstGeom>
          <a:ln w="12700">
            <a:miter lim="400000"/>
          </a:ln>
        </p:spPr>
      </p:pic>
      <p:sp>
        <p:nvSpPr>
          <p:cNvPr id="129" name="Title Text"/>
          <p:cNvSpPr txBox="1">
            <a:spLocks noGrp="1"/>
          </p:cNvSpPr>
          <p:nvPr>
            <p:ph type="title"/>
          </p:nvPr>
        </p:nvSpPr>
        <p:spPr>
          <a:xfrm>
            <a:off x="1024127" y="585216"/>
            <a:ext cx="9720073" cy="1499617"/>
          </a:xfrm>
          <a:prstGeom prst="rect">
            <a:avLst/>
          </a:prstGeom>
        </p:spPr>
        <p:txBody>
          <a:bodyPr/>
          <a:lstStyle/>
          <a:p>
            <a:r>
              <a:t>Title Text</a:t>
            </a:r>
          </a:p>
        </p:txBody>
      </p:sp>
      <p:sp>
        <p:nvSpPr>
          <p:cNvPr id="130" name="Body Level One…"/>
          <p:cNvSpPr txBox="1">
            <a:spLocks noGrp="1"/>
          </p:cNvSpPr>
          <p:nvPr>
            <p:ph type="body" sz="half" idx="1"/>
          </p:nvPr>
        </p:nvSpPr>
        <p:spPr>
          <a:xfrm>
            <a:off x="1024127" y="2286000"/>
            <a:ext cx="4754880" cy="40233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1024127" y="585216"/>
            <a:ext cx="9720073" cy="1499617"/>
          </a:xfrm>
          <a:prstGeom prst="rect">
            <a:avLst/>
          </a:prstGeom>
        </p:spPr>
        <p:txBody>
          <a:bodyPr/>
          <a:lstStyle/>
          <a:p>
            <a:r>
              <a:t>Title Text</a:t>
            </a:r>
          </a:p>
        </p:txBody>
      </p:sp>
      <p:sp>
        <p:nvSpPr>
          <p:cNvPr id="139" name="Body Level One…"/>
          <p:cNvSpPr txBox="1">
            <a:spLocks noGrp="1"/>
          </p:cNvSpPr>
          <p:nvPr>
            <p:ph type="body" sz="quarter" idx="1"/>
          </p:nvPr>
        </p:nvSpPr>
        <p:spPr>
          <a:xfrm>
            <a:off x="1024127" y="2179635"/>
            <a:ext cx="4754881" cy="822961"/>
          </a:xfrm>
          <a:prstGeom prst="rect">
            <a:avLst/>
          </a:prstGeom>
        </p:spPr>
        <p:txBody>
          <a:bodyPr anchor="ctr"/>
          <a:lstStyle>
            <a:lvl1pPr marL="0" indent="0">
              <a:spcBef>
                <a:spcPts val="0"/>
              </a:spcBef>
              <a:buClrTx/>
              <a:buSzTx/>
              <a:buFontTx/>
              <a:buNone/>
              <a:defRPr sz="2300">
                <a:solidFill>
                  <a:schemeClr val="accent1"/>
                </a:solidFill>
              </a:defRPr>
            </a:lvl1pPr>
            <a:lvl2pPr marL="0" indent="457200">
              <a:spcBef>
                <a:spcPts val="0"/>
              </a:spcBef>
              <a:buClrTx/>
              <a:buSzTx/>
              <a:buFontTx/>
              <a:buNone/>
              <a:defRPr sz="2300">
                <a:solidFill>
                  <a:schemeClr val="accent1"/>
                </a:solidFill>
              </a:defRPr>
            </a:lvl2pPr>
            <a:lvl3pPr marL="0" indent="914400">
              <a:spcBef>
                <a:spcPts val="0"/>
              </a:spcBef>
              <a:buClrTx/>
              <a:buSzTx/>
              <a:buFontTx/>
              <a:buNone/>
              <a:defRPr sz="2300">
                <a:solidFill>
                  <a:schemeClr val="accent1"/>
                </a:solidFill>
              </a:defRPr>
            </a:lvl3pPr>
            <a:lvl4pPr marL="0" indent="1371600">
              <a:spcBef>
                <a:spcPts val="0"/>
              </a:spcBef>
              <a:buClrTx/>
              <a:buSzTx/>
              <a:buFontTx/>
              <a:buNone/>
              <a:defRPr sz="2300">
                <a:solidFill>
                  <a:schemeClr val="accent1"/>
                </a:solidFill>
              </a:defRPr>
            </a:lvl4pPr>
            <a:lvl5pPr marL="0" indent="1828800">
              <a:spcBef>
                <a:spcPts val="0"/>
              </a:spcBef>
              <a:buClrTx/>
              <a:buSzTx/>
              <a:buFontTx/>
              <a:buNone/>
              <a:defRPr sz="23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40" name="Text Placeholder 4"/>
          <p:cNvSpPr>
            <a:spLocks noGrp="1"/>
          </p:cNvSpPr>
          <p:nvPr>
            <p:ph type="body" sz="quarter" idx="21"/>
          </p:nvPr>
        </p:nvSpPr>
        <p:spPr>
          <a:xfrm>
            <a:off x="5990887" y="2179635"/>
            <a:ext cx="4754881" cy="822961"/>
          </a:xfrm>
          <a:prstGeom prst="rect">
            <a:avLst/>
          </a:prstGeom>
        </p:spPr>
        <p:txBody>
          <a:bodyPr anchor="ctr"/>
          <a:lstStyle/>
          <a:p>
            <a:pPr marL="0" indent="0">
              <a:spcBef>
                <a:spcPts val="1800"/>
              </a:spcBef>
              <a:buClrTx/>
              <a:buSzTx/>
              <a:buFontTx/>
              <a:buNone/>
              <a:defRPr sz="2300">
                <a:solidFill>
                  <a:schemeClr val="accent1"/>
                </a:solidFill>
              </a:defRPr>
            </a:pPr>
            <a:endParaRPr/>
          </a:p>
        </p:txBody>
      </p:sp>
      <p:sp>
        <p:nvSpPr>
          <p:cNvPr id="1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8" name="Title Text"/>
          <p:cNvSpPr txBox="1">
            <a:spLocks noGrp="1"/>
          </p:cNvSpPr>
          <p:nvPr>
            <p:ph type="title"/>
          </p:nvPr>
        </p:nvSpPr>
        <p:spPr>
          <a:xfrm>
            <a:off x="1024127" y="585216"/>
            <a:ext cx="9720073" cy="1499617"/>
          </a:xfrm>
          <a:prstGeom prst="rect">
            <a:avLst/>
          </a:prstGeom>
        </p:spPr>
        <p:txBody>
          <a:bodyPr/>
          <a:lstStyle/>
          <a:p>
            <a:r>
              <a:t>Title Text</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1024127" y="471509"/>
            <a:ext cx="4389122" cy="1737361"/>
          </a:xfrm>
          <a:prstGeom prst="rect">
            <a:avLst/>
          </a:prstGeom>
        </p:spPr>
        <p:txBody>
          <a:bodyPr/>
          <a:lstStyle>
            <a:lvl1pPr>
              <a:defRPr sz="4000"/>
            </a:lvl1pPr>
          </a:lstStyle>
          <a:p>
            <a:r>
              <a:t>Title Text</a:t>
            </a:r>
          </a:p>
        </p:txBody>
      </p:sp>
      <p:sp>
        <p:nvSpPr>
          <p:cNvPr id="164" name="Body Level One…"/>
          <p:cNvSpPr txBox="1">
            <a:spLocks noGrp="1"/>
          </p:cNvSpPr>
          <p:nvPr>
            <p:ph type="body" sz="half" idx="1"/>
          </p:nvPr>
        </p:nvSpPr>
        <p:spPr>
          <a:xfrm>
            <a:off x="5715000" y="822960"/>
            <a:ext cx="5678424" cy="5184648"/>
          </a:xfrm>
          <a:prstGeom prst="rect">
            <a:avLst/>
          </a:prstGeom>
        </p:spPr>
        <p:txBody>
          <a:bodyPr/>
          <a:lstStyle>
            <a:lvl1pPr>
              <a:defRPr sz="2400"/>
            </a:lvl1pPr>
            <a:lvl2pPr marL="292608" indent="-164592">
              <a:defRPr sz="2400"/>
            </a:lvl2pPr>
            <a:lvl3pPr marL="516636" indent="-205740">
              <a:defRPr sz="2400"/>
            </a:lvl3pPr>
            <a:lvl4pPr marL="662939" indent="-205739">
              <a:defRPr sz="2400"/>
            </a:lvl4pPr>
            <a:lvl5pPr marL="845819" indent="-205739">
              <a:defRPr sz="2400"/>
            </a:lvl5pPr>
          </a:lstStyle>
          <a:p>
            <a:r>
              <a:t>Body Level One</a:t>
            </a:r>
          </a:p>
          <a:p>
            <a:pPr lvl="1"/>
            <a:r>
              <a:t>Body Level Two</a:t>
            </a:r>
          </a:p>
          <a:p>
            <a:pPr lvl="2"/>
            <a:r>
              <a:t>Body Level Three</a:t>
            </a:r>
          </a:p>
          <a:p>
            <a:pPr lvl="3"/>
            <a:r>
              <a:t>Body Level Four</a:t>
            </a:r>
          </a:p>
          <a:p>
            <a:pPr lvl="4"/>
            <a:r>
              <a:t>Body Level Five</a:t>
            </a:r>
          </a:p>
        </p:txBody>
      </p:sp>
      <p:sp>
        <p:nvSpPr>
          <p:cNvPr id="165" name="Text Placeholder 3"/>
          <p:cNvSpPr>
            <a:spLocks noGrp="1"/>
          </p:cNvSpPr>
          <p:nvPr>
            <p:ph type="body" sz="quarter" idx="21"/>
          </p:nvPr>
        </p:nvSpPr>
        <p:spPr>
          <a:xfrm>
            <a:off x="1024127" y="2257506"/>
            <a:ext cx="4389122" cy="3762294"/>
          </a:xfrm>
          <a:prstGeom prst="rect">
            <a:avLst/>
          </a:prstGeom>
        </p:spPr>
        <p:txBody>
          <a:bodyPr/>
          <a:lstStyle/>
          <a:p>
            <a:pPr marL="0" indent="0">
              <a:lnSpc>
                <a:spcPct val="108000"/>
              </a:lnSpc>
              <a:spcBef>
                <a:spcPts val="600"/>
              </a:spcBef>
              <a:buClrTx/>
              <a:buSzTx/>
              <a:buFontTx/>
              <a:buNone/>
              <a:defRPr sz="1600"/>
            </a:pPr>
            <a:endParaRP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1">
    <p:bg>
      <p:bgPr>
        <a:solidFill>
          <a:srgbClr val="000000"/>
        </a:solidFill>
        <a:effectLst/>
      </p:bgPr>
    </p:bg>
    <p:spTree>
      <p:nvGrpSpPr>
        <p:cNvPr id="1" name=""/>
        <p:cNvGrpSpPr/>
        <p:nvPr/>
      </p:nvGrpSpPr>
      <p:grpSpPr>
        <a:xfrm>
          <a:off x="0" y="0"/>
          <a:ext cx="0" cy="0"/>
          <a:chOff x="0" y="0"/>
          <a:chExt cx="0" cy="0"/>
        </a:xfrm>
      </p:grpSpPr>
      <p:pic>
        <p:nvPicPr>
          <p:cNvPr id="173" name="Google Shape;136;p27" descr="Google Shape;136;p27"/>
          <p:cNvPicPr>
            <a:picLocks noChangeAspect="1"/>
          </p:cNvPicPr>
          <p:nvPr/>
        </p:nvPicPr>
        <p:blipFill>
          <a:blip r:embed="rId2"/>
          <a:stretch>
            <a:fillRect/>
          </a:stretch>
        </p:blipFill>
        <p:spPr>
          <a:xfrm>
            <a:off x="381000" y="6406924"/>
            <a:ext cx="918601" cy="338101"/>
          </a:xfrm>
          <a:prstGeom prst="rect">
            <a:avLst/>
          </a:prstGeom>
          <a:ln w="12700">
            <a:miter lim="400000"/>
          </a:ln>
        </p:spPr>
      </p:pic>
      <p:pic>
        <p:nvPicPr>
          <p:cNvPr id="174" name="Picture 2" descr="Picture 2"/>
          <p:cNvPicPr>
            <a:picLocks noChangeAspect="1"/>
          </p:cNvPicPr>
          <p:nvPr/>
        </p:nvPicPr>
        <p:blipFill>
          <a:blip r:embed="rId3">
            <a:alphaModFix amt="46000"/>
          </a:blip>
          <a:srcRect l="171" r="30" b="202"/>
          <a:stretch>
            <a:fillRect/>
          </a:stretch>
        </p:blipFill>
        <p:spPr>
          <a:xfrm>
            <a:off x="-3792" y="-1"/>
            <a:ext cx="12192001" cy="6858001"/>
          </a:xfrm>
          <a:prstGeom prst="rect">
            <a:avLst/>
          </a:prstGeom>
          <a:ln w="12700">
            <a:miter lim="400000"/>
          </a:ln>
        </p:spPr>
      </p:pic>
      <p:sp>
        <p:nvSpPr>
          <p:cNvPr id="175" name="Title Text"/>
          <p:cNvSpPr txBox="1">
            <a:spLocks noGrp="1"/>
          </p:cNvSpPr>
          <p:nvPr>
            <p:ph type="title"/>
          </p:nvPr>
        </p:nvSpPr>
        <p:spPr>
          <a:xfrm>
            <a:off x="970599" y="1183167"/>
            <a:ext cx="10250801" cy="2219601"/>
          </a:xfrm>
          <a:prstGeom prst="rect">
            <a:avLst/>
          </a:prstGeom>
        </p:spPr>
        <p:txBody>
          <a:bodyPr lIns="91424" tIns="91424" rIns="91424" bIns="91424" anchor="b"/>
          <a:lstStyle>
            <a:lvl1pPr>
              <a:defRPr sz="5600" b="1">
                <a:solidFill>
                  <a:srgbClr val="FFFFFF"/>
                </a:solidFill>
                <a:latin typeface="Arial"/>
                <a:ea typeface="Arial"/>
                <a:cs typeface="Arial"/>
                <a:sym typeface="Arial"/>
              </a:defRPr>
            </a:lvl1pPr>
          </a:lstStyle>
          <a:p>
            <a:r>
              <a:t>Title Text</a:t>
            </a:r>
          </a:p>
        </p:txBody>
      </p:sp>
      <p:sp>
        <p:nvSpPr>
          <p:cNvPr id="176" name="Body Level One…"/>
          <p:cNvSpPr txBox="1">
            <a:spLocks noGrp="1"/>
          </p:cNvSpPr>
          <p:nvPr>
            <p:ph type="body" sz="quarter" idx="1"/>
          </p:nvPr>
        </p:nvSpPr>
        <p:spPr>
          <a:xfrm>
            <a:off x="970599" y="3449099"/>
            <a:ext cx="10250801" cy="721601"/>
          </a:xfrm>
          <a:prstGeom prst="rect">
            <a:avLst/>
          </a:prstGeom>
        </p:spPr>
        <p:txBody>
          <a:bodyPr lIns="91424" tIns="91424" rIns="91424" bIns="91424"/>
          <a:lstStyle>
            <a:lvl1pPr>
              <a:lnSpc>
                <a:spcPct val="100000"/>
              </a:lnSpc>
              <a:spcBef>
                <a:spcPts val="0"/>
              </a:spcBef>
              <a:buClrTx/>
              <a:buSzTx/>
              <a:buFontTx/>
              <a:buNone/>
              <a:defRPr sz="2100">
                <a:solidFill>
                  <a:srgbClr val="FFFFFF"/>
                </a:solidFill>
                <a:latin typeface="Arial"/>
                <a:ea typeface="Arial"/>
                <a:cs typeface="Arial"/>
                <a:sym typeface="Arial"/>
              </a:defRPr>
            </a:lvl1pPr>
            <a:lvl2pPr marL="91439" indent="36575">
              <a:lnSpc>
                <a:spcPct val="100000"/>
              </a:lnSpc>
              <a:spcBef>
                <a:spcPts val="0"/>
              </a:spcBef>
              <a:buClrTx/>
              <a:buSzTx/>
              <a:buFontTx/>
              <a:buNone/>
              <a:defRPr sz="2100">
                <a:solidFill>
                  <a:srgbClr val="FFFFFF"/>
                </a:solidFill>
                <a:latin typeface="Arial"/>
                <a:ea typeface="Arial"/>
                <a:cs typeface="Arial"/>
                <a:sym typeface="Arial"/>
              </a:defRPr>
            </a:lvl2pPr>
            <a:lvl3pPr marL="91439" indent="219455">
              <a:lnSpc>
                <a:spcPct val="100000"/>
              </a:lnSpc>
              <a:spcBef>
                <a:spcPts val="0"/>
              </a:spcBef>
              <a:buClrTx/>
              <a:buSzTx/>
              <a:buFontTx/>
              <a:buNone/>
              <a:defRPr sz="2100">
                <a:solidFill>
                  <a:srgbClr val="FFFFFF"/>
                </a:solidFill>
                <a:latin typeface="Arial"/>
                <a:ea typeface="Arial"/>
                <a:cs typeface="Arial"/>
                <a:sym typeface="Arial"/>
              </a:defRPr>
            </a:lvl3pPr>
            <a:lvl4pPr marL="91439" indent="365759">
              <a:lnSpc>
                <a:spcPct val="100000"/>
              </a:lnSpc>
              <a:spcBef>
                <a:spcPts val="0"/>
              </a:spcBef>
              <a:buClrTx/>
              <a:buSzTx/>
              <a:buFontTx/>
              <a:buNone/>
              <a:defRPr sz="2100">
                <a:solidFill>
                  <a:srgbClr val="FFFFFF"/>
                </a:solidFill>
                <a:latin typeface="Arial"/>
                <a:ea typeface="Arial"/>
                <a:cs typeface="Arial"/>
                <a:sym typeface="Arial"/>
              </a:defRPr>
            </a:lvl4pPr>
            <a:lvl5pPr marL="91439" indent="548640">
              <a:lnSpc>
                <a:spcPct val="100000"/>
              </a:lnSpc>
              <a:spcBef>
                <a:spcPts val="0"/>
              </a:spcBef>
              <a:buClrTx/>
              <a:buSzTx/>
              <a:buFontTx/>
              <a:buNone/>
              <a:defRPr sz="21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11381736" y="6427910"/>
            <a:ext cx="336813" cy="335251"/>
          </a:xfrm>
          <a:prstGeom prst="rect">
            <a:avLst/>
          </a:prstGeom>
        </p:spPr>
        <p:txBody>
          <a:bodyPr lIns="91424" tIns="91424" rIns="91424" bIns="91424"/>
          <a:lstStyle>
            <a:lvl1pPr>
              <a:defRPr>
                <a:solidFill>
                  <a:srgbClr val="FFFFFF"/>
                </a:solidFill>
              </a:defRPr>
            </a:lvl1pPr>
          </a:lstStyle>
          <a:p>
            <a:fld id="{86CB4B4D-7CA3-9044-876B-883B54F8677D}" type="slidenum">
              <a:t>‹#›</a:t>
            </a:fld>
            <a:endParaRPr/>
          </a:p>
        </p:txBody>
      </p:sp>
      <p:pic>
        <p:nvPicPr>
          <p:cNvPr id="178" name="Google Shape;32;p4" descr="Google Shape;32;p4"/>
          <p:cNvPicPr>
            <a:picLocks noChangeAspect="1"/>
          </p:cNvPicPr>
          <p:nvPr/>
        </p:nvPicPr>
        <p:blipFill>
          <a:blip r:embed="rId4"/>
          <a:srcRect b="23040"/>
          <a:stretch>
            <a:fillRect/>
          </a:stretch>
        </p:blipFill>
        <p:spPr>
          <a:xfrm>
            <a:off x="286414" y="6388148"/>
            <a:ext cx="1010801" cy="286401"/>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Custom Layout">
    <p:spTree>
      <p:nvGrpSpPr>
        <p:cNvPr id="1" name=""/>
        <p:cNvGrpSpPr/>
        <p:nvPr/>
      </p:nvGrpSpPr>
      <p:grpSpPr>
        <a:xfrm>
          <a:off x="0" y="0"/>
          <a:ext cx="0" cy="0"/>
          <a:chOff x="0" y="0"/>
          <a:chExt cx="0" cy="0"/>
        </a:xfrm>
      </p:grpSpPr>
      <p:pic>
        <p:nvPicPr>
          <p:cNvPr id="27" name="Google Shape;136;p27" descr="Google Shape;136;p27"/>
          <p:cNvPicPr>
            <a:picLocks noChangeAspect="1"/>
          </p:cNvPicPr>
          <p:nvPr/>
        </p:nvPicPr>
        <p:blipFill>
          <a:blip r:embed="rId2"/>
          <a:stretch>
            <a:fillRect/>
          </a:stretch>
        </p:blipFill>
        <p:spPr>
          <a:xfrm>
            <a:off x="381000" y="6406924"/>
            <a:ext cx="918601" cy="338101"/>
          </a:xfrm>
          <a:prstGeom prst="rect">
            <a:avLst/>
          </a:prstGeom>
          <a:ln w="12700">
            <a:miter lim="400000"/>
          </a:ln>
        </p:spPr>
      </p:pic>
      <p:pic>
        <p:nvPicPr>
          <p:cNvPr id="28" name="Picture 4" descr="Picture 4"/>
          <p:cNvPicPr>
            <a:picLocks noChangeAspect="1"/>
          </p:cNvPicPr>
          <p:nvPr/>
        </p:nvPicPr>
        <p:blipFill>
          <a:blip r:embed="rId3"/>
          <a:srcRect t="5639" b="5638"/>
          <a:stretch>
            <a:fillRect/>
          </a:stretch>
        </p:blipFill>
        <p:spPr>
          <a:xfrm>
            <a:off x="0" y="-2"/>
            <a:ext cx="12192000" cy="6858001"/>
          </a:xfrm>
          <a:prstGeom prst="rect">
            <a:avLst/>
          </a:prstGeom>
          <a:ln w="12700">
            <a:miter lim="400000"/>
          </a:ln>
        </p:spPr>
      </p:pic>
      <p:sp>
        <p:nvSpPr>
          <p:cNvPr id="29" name="Title Text"/>
          <p:cNvSpPr txBox="1">
            <a:spLocks noGrp="1"/>
          </p:cNvSpPr>
          <p:nvPr>
            <p:ph type="title"/>
          </p:nvPr>
        </p:nvSpPr>
        <p:spPr>
          <a:xfrm>
            <a:off x="7448763" y="2485543"/>
            <a:ext cx="4189289" cy="1499617"/>
          </a:xfrm>
          <a:prstGeom prst="rect">
            <a:avLst/>
          </a:prstGeom>
        </p:spPr>
        <p:txBody>
          <a:bodyPr anchor="b"/>
          <a:lstStyle>
            <a:lvl1pPr>
              <a:defRPr>
                <a:solidFill>
                  <a:srgbClr val="FFFFFF"/>
                </a:solidFill>
              </a:defRPr>
            </a:lvl1pPr>
          </a:lstStyle>
          <a:p>
            <a:r>
              <a:t>Title Text</a:t>
            </a:r>
          </a:p>
        </p:txBody>
      </p:sp>
      <p:sp>
        <p:nvSpPr>
          <p:cNvPr id="3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31" name="Google Shape;25;p3" descr="Google Shape;25;p3"/>
          <p:cNvPicPr>
            <a:picLocks noChangeAspect="1"/>
          </p:cNvPicPr>
          <p:nvPr/>
        </p:nvPicPr>
        <p:blipFill>
          <a:blip r:embed="rId4"/>
          <a:stretch>
            <a:fillRect/>
          </a:stretch>
        </p:blipFill>
        <p:spPr>
          <a:xfrm>
            <a:off x="472876" y="360201"/>
            <a:ext cx="1656866" cy="609792"/>
          </a:xfrm>
          <a:prstGeom prst="rect">
            <a:avLst/>
          </a:prstGeom>
          <a:ln w="12700">
            <a:miter lim="400000"/>
          </a:ln>
        </p:spPr>
      </p:pic>
      <p:sp>
        <p:nvSpPr>
          <p:cNvPr id="32" name="Google Shape;147;p28"/>
          <p:cNvSpPr txBox="1"/>
          <p:nvPr/>
        </p:nvSpPr>
        <p:spPr>
          <a:xfrm>
            <a:off x="355195" y="6351423"/>
            <a:ext cx="1927101" cy="391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defRPr sz="1000" b="1">
                <a:solidFill>
                  <a:srgbClr val="FFFFFF"/>
                </a:solidFill>
                <a:latin typeface="+mn-lt"/>
                <a:ea typeface="+mn-ea"/>
                <a:cs typeface="+mn-cs"/>
                <a:sym typeface="Calibri"/>
              </a:defRPr>
            </a:pPr>
            <a:r>
              <a:t>U.S. Department of the Interior</a:t>
            </a:r>
          </a:p>
          <a:p>
            <a:pPr>
              <a:defRPr sz="1000" b="1">
                <a:solidFill>
                  <a:srgbClr val="FFFFFF"/>
                </a:solidFill>
                <a:latin typeface="+mn-lt"/>
                <a:ea typeface="+mn-ea"/>
                <a:cs typeface="+mn-cs"/>
                <a:sym typeface="Calibri"/>
              </a:defRPr>
            </a:pPr>
            <a:r>
              <a:t>U.S. Geological Survey</a:t>
            </a:r>
          </a:p>
        </p:txBody>
      </p:sp>
      <p:sp>
        <p:nvSpPr>
          <p:cNvPr id="33" name="Body Level One…"/>
          <p:cNvSpPr txBox="1">
            <a:spLocks noGrp="1"/>
          </p:cNvSpPr>
          <p:nvPr>
            <p:ph type="body" sz="quarter" idx="1"/>
          </p:nvPr>
        </p:nvSpPr>
        <p:spPr>
          <a:xfrm>
            <a:off x="7448763" y="3985159"/>
            <a:ext cx="3200401" cy="1463041"/>
          </a:xfrm>
          <a:prstGeom prst="rect">
            <a:avLst/>
          </a:prstGeom>
        </p:spPr>
        <p:txBody>
          <a:bodyPr/>
          <a:lstStyle>
            <a:lvl1pPr marL="0" indent="0">
              <a:lnSpc>
                <a:spcPct val="100000"/>
              </a:lnSpc>
              <a:spcBef>
                <a:spcPts val="200"/>
              </a:spcBef>
              <a:buClrTx/>
              <a:buSzTx/>
              <a:buFontTx/>
              <a:buNone/>
              <a:defRPr sz="1800">
                <a:solidFill>
                  <a:srgbClr val="FFFFFF"/>
                </a:solidFill>
              </a:defRPr>
            </a:lvl1pPr>
            <a:lvl2pPr marL="0" indent="457200">
              <a:lnSpc>
                <a:spcPct val="100000"/>
              </a:lnSpc>
              <a:spcBef>
                <a:spcPts val="200"/>
              </a:spcBef>
              <a:buClrTx/>
              <a:buSzTx/>
              <a:buFontTx/>
              <a:buNone/>
              <a:defRPr sz="1800">
                <a:solidFill>
                  <a:srgbClr val="FFFFFF"/>
                </a:solidFill>
              </a:defRPr>
            </a:lvl2pPr>
            <a:lvl3pPr marL="0" indent="914400">
              <a:lnSpc>
                <a:spcPct val="100000"/>
              </a:lnSpc>
              <a:spcBef>
                <a:spcPts val="200"/>
              </a:spcBef>
              <a:buClrTx/>
              <a:buSzTx/>
              <a:buFontTx/>
              <a:buNone/>
              <a:defRPr sz="1800">
                <a:solidFill>
                  <a:srgbClr val="FFFFFF"/>
                </a:solidFill>
              </a:defRPr>
            </a:lvl3pPr>
            <a:lvl4pPr marL="0" indent="1371600">
              <a:lnSpc>
                <a:spcPct val="100000"/>
              </a:lnSpc>
              <a:spcBef>
                <a:spcPts val="200"/>
              </a:spcBef>
              <a:buClrTx/>
              <a:buSzTx/>
              <a:buFontTx/>
              <a:buNone/>
              <a:defRPr sz="1800">
                <a:solidFill>
                  <a:srgbClr val="FFFFFF"/>
                </a:solidFill>
              </a:defRPr>
            </a:lvl4pPr>
            <a:lvl5pPr marL="0" indent="1828800">
              <a:lnSpc>
                <a:spcPct val="100000"/>
              </a:lnSpc>
              <a:spcBef>
                <a:spcPts val="2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pic>
        <p:nvPicPr>
          <p:cNvPr id="40" name="Google Shape;136;p27" descr="Google Shape;136;p27"/>
          <p:cNvPicPr>
            <a:picLocks noChangeAspect="1"/>
          </p:cNvPicPr>
          <p:nvPr/>
        </p:nvPicPr>
        <p:blipFill>
          <a:blip r:embed="rId2"/>
          <a:stretch>
            <a:fillRect/>
          </a:stretch>
        </p:blipFill>
        <p:spPr>
          <a:xfrm>
            <a:off x="381000" y="6406924"/>
            <a:ext cx="918601" cy="338101"/>
          </a:xfrm>
          <a:prstGeom prst="rect">
            <a:avLst/>
          </a:prstGeom>
          <a:ln w="12700">
            <a:miter lim="400000"/>
          </a:ln>
        </p:spPr>
      </p:pic>
      <p:sp>
        <p:nvSpPr>
          <p:cNvPr id="41" name="Title Text"/>
          <p:cNvSpPr txBox="1">
            <a:spLocks noGrp="1"/>
          </p:cNvSpPr>
          <p:nvPr>
            <p:ph type="title"/>
          </p:nvPr>
        </p:nvSpPr>
        <p:spPr>
          <a:xfrm>
            <a:off x="2141316" y="585216"/>
            <a:ext cx="9109276" cy="1098901"/>
          </a:xfrm>
          <a:prstGeom prst="rect">
            <a:avLst/>
          </a:prstGeom>
        </p:spPr>
        <p:txBody>
          <a:bodyPr anchor="b"/>
          <a:lstStyle/>
          <a:p>
            <a:r>
              <a:t>Title Text</a:t>
            </a:r>
          </a:p>
        </p:txBody>
      </p:sp>
      <p:sp>
        <p:nvSpPr>
          <p:cNvPr id="42" name="Picture Placeholder 2"/>
          <p:cNvSpPr>
            <a:spLocks noGrp="1"/>
          </p:cNvSpPr>
          <p:nvPr>
            <p:ph type="pic" sz="quarter" idx="21"/>
          </p:nvPr>
        </p:nvSpPr>
        <p:spPr>
          <a:xfrm>
            <a:off x="237049" y="0"/>
            <a:ext cx="1574158" cy="1499617"/>
          </a:xfrm>
          <a:prstGeom prst="rect">
            <a:avLst/>
          </a:prstGeom>
        </p:spPr>
        <p:txBody>
          <a:bodyPr lIns="91439" rIns="91439">
            <a:noAutofit/>
          </a:bodyPr>
          <a:lstStyle/>
          <a:p>
            <a:endParaRPr/>
          </a:p>
        </p:txBody>
      </p:sp>
      <p:sp>
        <p:nvSpPr>
          <p:cNvPr id="43" name="Body Level One…"/>
          <p:cNvSpPr txBox="1">
            <a:spLocks noGrp="1"/>
          </p:cNvSpPr>
          <p:nvPr>
            <p:ph type="body" sz="quarter" idx="1"/>
          </p:nvPr>
        </p:nvSpPr>
        <p:spPr>
          <a:xfrm>
            <a:off x="237049" y="1840375"/>
            <a:ext cx="1574158" cy="4023360"/>
          </a:xfrm>
          <a:prstGeom prst="rect">
            <a:avLst/>
          </a:prstGeom>
        </p:spPr>
        <p:txBody>
          <a:bodyPr/>
          <a:lstStyle>
            <a:lvl1pPr>
              <a:defRPr sz="1200">
                <a:solidFill>
                  <a:srgbClr val="808080"/>
                </a:solidFill>
              </a:defRPr>
            </a:lvl1pPr>
            <a:lvl2pPr marL="265175" indent="-137160">
              <a:defRPr sz="1200">
                <a:solidFill>
                  <a:srgbClr val="808080"/>
                </a:solidFill>
              </a:defRPr>
            </a:lvl2pPr>
            <a:lvl3pPr marL="448055" indent="-137159">
              <a:defRPr sz="1200">
                <a:solidFill>
                  <a:srgbClr val="808080"/>
                </a:solidFill>
              </a:defRPr>
            </a:lvl3pPr>
            <a:lvl4pPr marL="594359" indent="-137159">
              <a:defRPr sz="1200">
                <a:solidFill>
                  <a:srgbClr val="808080"/>
                </a:solidFill>
              </a:defRPr>
            </a:lvl4pPr>
            <a:lvl5pPr marL="777240" indent="-137159">
              <a:defRPr sz="12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 name="Text Placeholder 2"/>
          <p:cNvSpPr>
            <a:spLocks noGrp="1"/>
          </p:cNvSpPr>
          <p:nvPr>
            <p:ph type="body" sz="quarter" idx="22"/>
          </p:nvPr>
        </p:nvSpPr>
        <p:spPr>
          <a:xfrm>
            <a:off x="2141315" y="1840375"/>
            <a:ext cx="9109276" cy="553505"/>
          </a:xfrm>
          <a:prstGeom prst="rect">
            <a:avLst/>
          </a:prstGeom>
        </p:spPr>
        <p:txBody>
          <a:bodyPr anchor="b"/>
          <a:lstStyle/>
          <a:p>
            <a:pPr marL="0" indent="0">
              <a:spcBef>
                <a:spcPts val="0"/>
              </a:spcBef>
              <a:buClrTx/>
              <a:buSzTx/>
              <a:buFontTx/>
              <a:buNone/>
              <a:defRPr sz="3200">
                <a:solidFill>
                  <a:srgbClr val="6B9F24"/>
                </a:solidFill>
              </a:defRPr>
            </a:pPr>
            <a:endParaRPr/>
          </a:p>
        </p:txBody>
      </p:sp>
      <p:pic>
        <p:nvPicPr>
          <p:cNvPr id="46" name="Picture Placeholder 9" descr="Picture Placeholder 9"/>
          <p:cNvPicPr>
            <a:picLocks noChangeAspect="1"/>
          </p:cNvPicPr>
          <p:nvPr/>
        </p:nvPicPr>
        <p:blipFill>
          <a:blip r:embed="rId3"/>
          <a:srcRect l="100" r="100"/>
          <a:stretch>
            <a:fillRect/>
          </a:stretch>
        </p:blipFill>
        <p:spPr>
          <a:xfrm>
            <a:off x="237050" y="-2"/>
            <a:ext cx="1574156" cy="1499618"/>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53" name="Google Shape;136;p27" descr="Google Shape;136;p27"/>
          <p:cNvPicPr>
            <a:picLocks noChangeAspect="1"/>
          </p:cNvPicPr>
          <p:nvPr/>
        </p:nvPicPr>
        <p:blipFill>
          <a:blip r:embed="rId2"/>
          <a:stretch>
            <a:fillRect/>
          </a:stretch>
        </p:blipFill>
        <p:spPr>
          <a:xfrm>
            <a:off x="381000" y="6406924"/>
            <a:ext cx="918601" cy="338101"/>
          </a:xfrm>
          <a:prstGeom prst="rect">
            <a:avLst/>
          </a:prstGeom>
          <a:ln w="12700">
            <a:miter lim="400000"/>
          </a:ln>
        </p:spPr>
      </p:pic>
      <p:sp>
        <p:nvSpPr>
          <p:cNvPr id="54" name="Title Text"/>
          <p:cNvSpPr txBox="1">
            <a:spLocks noGrp="1"/>
          </p:cNvSpPr>
          <p:nvPr>
            <p:ph type="title"/>
          </p:nvPr>
        </p:nvSpPr>
        <p:spPr>
          <a:xfrm>
            <a:off x="2141316" y="585216"/>
            <a:ext cx="8602885" cy="1098901"/>
          </a:xfrm>
          <a:prstGeom prst="rect">
            <a:avLst/>
          </a:prstGeom>
        </p:spPr>
        <p:txBody>
          <a:bodyPr anchor="b"/>
          <a:lstStyle/>
          <a:p>
            <a:r>
              <a:t>Title Text</a:t>
            </a:r>
          </a:p>
        </p:txBody>
      </p:sp>
      <p:sp>
        <p:nvSpPr>
          <p:cNvPr id="55" name="Body Level One…"/>
          <p:cNvSpPr txBox="1">
            <a:spLocks noGrp="1"/>
          </p:cNvSpPr>
          <p:nvPr>
            <p:ph type="body" idx="1"/>
          </p:nvPr>
        </p:nvSpPr>
        <p:spPr>
          <a:xfrm>
            <a:off x="2141316" y="1840375"/>
            <a:ext cx="8602885" cy="4468986"/>
          </a:xfrm>
          <a:prstGeom prst="rect">
            <a:avLst/>
          </a:prstGeom>
        </p:spPr>
        <p:txBody>
          <a:bodyPr/>
          <a:lstStyle>
            <a:lvl1pPr marL="265175" indent="-137160">
              <a:spcBef>
                <a:spcPts val="400"/>
              </a:spcBef>
              <a:buFontTx/>
              <a:buChar char=""/>
            </a:lvl1pPr>
            <a:lvl2pPr marL="265175" indent="-137160">
              <a:spcBef>
                <a:spcPts val="400"/>
              </a:spcBef>
              <a:buFontTx/>
            </a:lvl2pPr>
            <a:lvl3pPr marL="265175" indent="-137160">
              <a:spcBef>
                <a:spcPts val="400"/>
              </a:spcBef>
              <a:buFontTx/>
            </a:lvl3pPr>
            <a:lvl4pPr marL="265175" indent="-137160">
              <a:spcBef>
                <a:spcPts val="400"/>
              </a:spcBef>
              <a:buFontTx/>
            </a:lvl4pPr>
            <a:lvl5pPr marL="265175" indent="-137160">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56" name="Picture Placeholder 2"/>
          <p:cNvSpPr>
            <a:spLocks noGrp="1"/>
          </p:cNvSpPr>
          <p:nvPr>
            <p:ph type="pic" sz="quarter" idx="21"/>
          </p:nvPr>
        </p:nvSpPr>
        <p:spPr>
          <a:xfrm>
            <a:off x="237049" y="0"/>
            <a:ext cx="1574158" cy="1499617"/>
          </a:xfrm>
          <a:prstGeom prst="rect">
            <a:avLst/>
          </a:prstGeom>
        </p:spPr>
        <p:txBody>
          <a:bodyPr lIns="91439" rIns="91439">
            <a:noAutofit/>
          </a:bodyPr>
          <a:lstStyle/>
          <a:p>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8" name="Picture Placeholder 9" descr="Picture Placeholder 9"/>
          <p:cNvPicPr>
            <a:picLocks noChangeAspect="1"/>
          </p:cNvPicPr>
          <p:nvPr/>
        </p:nvPicPr>
        <p:blipFill>
          <a:blip r:embed="rId3"/>
          <a:srcRect l="100" r="100"/>
          <a:stretch>
            <a:fillRect/>
          </a:stretch>
        </p:blipFill>
        <p:spPr>
          <a:xfrm>
            <a:off x="237050" y="-2"/>
            <a:ext cx="1574156" cy="1499618"/>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pic>
        <p:nvPicPr>
          <p:cNvPr id="65" name="Google Shape;136;p27" descr="Google Shape;136;p27"/>
          <p:cNvPicPr>
            <a:picLocks noChangeAspect="1"/>
          </p:cNvPicPr>
          <p:nvPr/>
        </p:nvPicPr>
        <p:blipFill>
          <a:blip r:embed="rId2"/>
          <a:stretch>
            <a:fillRect/>
          </a:stretch>
        </p:blipFill>
        <p:spPr>
          <a:xfrm>
            <a:off x="381000" y="6406924"/>
            <a:ext cx="918601" cy="338101"/>
          </a:xfrm>
          <a:prstGeom prst="rect">
            <a:avLst/>
          </a:prstGeom>
          <a:ln w="12700">
            <a:miter lim="400000"/>
          </a:ln>
        </p:spPr>
      </p:pic>
      <p:sp>
        <p:nvSpPr>
          <p:cNvPr id="66" name="Title Text"/>
          <p:cNvSpPr txBox="1">
            <a:spLocks noGrp="1"/>
          </p:cNvSpPr>
          <p:nvPr>
            <p:ph type="title"/>
          </p:nvPr>
        </p:nvSpPr>
        <p:spPr>
          <a:xfrm>
            <a:off x="2141316" y="585216"/>
            <a:ext cx="9109276" cy="1098901"/>
          </a:xfrm>
          <a:prstGeom prst="rect">
            <a:avLst/>
          </a:prstGeom>
        </p:spPr>
        <p:txBody>
          <a:bodyPr anchor="b"/>
          <a:lstStyle/>
          <a:p>
            <a:r>
              <a:t>Title Text</a:t>
            </a:r>
          </a:p>
        </p:txBody>
      </p:sp>
      <p:sp>
        <p:nvSpPr>
          <p:cNvPr id="67" name="Picture Placeholder 2"/>
          <p:cNvSpPr>
            <a:spLocks noGrp="1"/>
          </p:cNvSpPr>
          <p:nvPr>
            <p:ph type="pic" sz="quarter" idx="21"/>
          </p:nvPr>
        </p:nvSpPr>
        <p:spPr>
          <a:xfrm>
            <a:off x="237049" y="0"/>
            <a:ext cx="1574158" cy="1499617"/>
          </a:xfrm>
          <a:prstGeom prst="rect">
            <a:avLst/>
          </a:prstGeom>
        </p:spPr>
        <p:txBody>
          <a:bodyPr lIns="91439" rIns="91439">
            <a:noAutofit/>
          </a:bodyPr>
          <a:lstStyle/>
          <a:p>
            <a:endParaRPr/>
          </a:p>
        </p:txBody>
      </p:sp>
      <p:sp>
        <p:nvSpPr>
          <p:cNvPr id="68" name="Body Level One…"/>
          <p:cNvSpPr txBox="1">
            <a:spLocks noGrp="1"/>
          </p:cNvSpPr>
          <p:nvPr>
            <p:ph type="body" sz="quarter" idx="1"/>
          </p:nvPr>
        </p:nvSpPr>
        <p:spPr>
          <a:xfrm>
            <a:off x="237049" y="1840375"/>
            <a:ext cx="1574158" cy="4023360"/>
          </a:xfrm>
          <a:prstGeom prst="rect">
            <a:avLst/>
          </a:prstGeom>
        </p:spPr>
        <p:txBody>
          <a:bodyPr/>
          <a:lstStyle>
            <a:lvl1pPr>
              <a:defRPr sz="1200">
                <a:solidFill>
                  <a:srgbClr val="808080"/>
                </a:solidFill>
              </a:defRPr>
            </a:lvl1pPr>
            <a:lvl2pPr marL="265175" indent="-137160">
              <a:defRPr sz="1200">
                <a:solidFill>
                  <a:srgbClr val="808080"/>
                </a:solidFill>
              </a:defRPr>
            </a:lvl2pPr>
            <a:lvl3pPr marL="448055" indent="-137159">
              <a:defRPr sz="1200">
                <a:solidFill>
                  <a:srgbClr val="808080"/>
                </a:solidFill>
              </a:defRPr>
            </a:lvl3pPr>
            <a:lvl4pPr marL="594359" indent="-137159">
              <a:defRPr sz="1200">
                <a:solidFill>
                  <a:srgbClr val="808080"/>
                </a:solidFill>
              </a:defRPr>
            </a:lvl4pPr>
            <a:lvl5pPr marL="777240" indent="-137159">
              <a:defRPr sz="12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70" name="Picture Placeholder 9" descr="Picture Placeholder 9"/>
          <p:cNvPicPr>
            <a:picLocks noChangeAspect="1"/>
          </p:cNvPicPr>
          <p:nvPr/>
        </p:nvPicPr>
        <p:blipFill>
          <a:blip r:embed="rId3"/>
          <a:srcRect l="100" r="100"/>
          <a:stretch>
            <a:fillRect/>
          </a:stretch>
        </p:blipFill>
        <p:spPr>
          <a:xfrm>
            <a:off x="237050" y="-2"/>
            <a:ext cx="1574156" cy="1499618"/>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77" name="Google Shape;136;p27" descr="Google Shape;136;p27"/>
          <p:cNvPicPr>
            <a:picLocks noChangeAspect="1"/>
          </p:cNvPicPr>
          <p:nvPr/>
        </p:nvPicPr>
        <p:blipFill>
          <a:blip r:embed="rId2"/>
          <a:stretch>
            <a:fillRect/>
          </a:stretch>
        </p:blipFill>
        <p:spPr>
          <a:xfrm>
            <a:off x="381000" y="6406924"/>
            <a:ext cx="918601" cy="338101"/>
          </a:xfrm>
          <a:prstGeom prst="rect">
            <a:avLst/>
          </a:prstGeom>
          <a:ln w="12700">
            <a:miter lim="400000"/>
          </a:ln>
        </p:spPr>
      </p:pic>
      <p:sp>
        <p:nvSpPr>
          <p:cNvPr id="78" name="Title Text"/>
          <p:cNvSpPr txBox="1">
            <a:spLocks noGrp="1"/>
          </p:cNvSpPr>
          <p:nvPr>
            <p:ph type="title"/>
          </p:nvPr>
        </p:nvSpPr>
        <p:spPr>
          <a:xfrm>
            <a:off x="2141316" y="585216"/>
            <a:ext cx="9109276" cy="1098901"/>
          </a:xfrm>
          <a:prstGeom prst="rect">
            <a:avLst/>
          </a:prstGeom>
        </p:spPr>
        <p:txBody>
          <a:bodyPr anchor="b"/>
          <a:lstStyle/>
          <a:p>
            <a:r>
              <a:t>Title Text</a:t>
            </a:r>
          </a:p>
        </p:txBody>
      </p:sp>
      <p:sp>
        <p:nvSpPr>
          <p:cNvPr id="79" name="Picture Placeholder 2"/>
          <p:cNvSpPr>
            <a:spLocks noGrp="1"/>
          </p:cNvSpPr>
          <p:nvPr>
            <p:ph type="pic" sz="quarter" idx="21"/>
          </p:nvPr>
        </p:nvSpPr>
        <p:spPr>
          <a:xfrm>
            <a:off x="237049" y="0"/>
            <a:ext cx="1574158" cy="1499617"/>
          </a:xfrm>
          <a:prstGeom prst="rect">
            <a:avLst/>
          </a:prstGeom>
        </p:spPr>
        <p:txBody>
          <a:bodyPr lIns="91439" rIns="91439">
            <a:noAutofit/>
          </a:bodyPr>
          <a:lstStyle/>
          <a:p>
            <a:endParaRPr/>
          </a:p>
        </p:txBody>
      </p:sp>
      <p:sp>
        <p:nvSpPr>
          <p:cNvPr id="80" name="Body Level One…"/>
          <p:cNvSpPr txBox="1">
            <a:spLocks noGrp="1"/>
          </p:cNvSpPr>
          <p:nvPr>
            <p:ph type="body" sz="quarter" idx="1"/>
          </p:nvPr>
        </p:nvSpPr>
        <p:spPr>
          <a:xfrm>
            <a:off x="237049" y="1840375"/>
            <a:ext cx="1574158" cy="4023360"/>
          </a:xfrm>
          <a:prstGeom prst="rect">
            <a:avLst/>
          </a:prstGeom>
        </p:spPr>
        <p:txBody>
          <a:bodyPr/>
          <a:lstStyle>
            <a:lvl1pPr>
              <a:defRPr sz="1200">
                <a:solidFill>
                  <a:srgbClr val="808080"/>
                </a:solidFill>
              </a:defRPr>
            </a:lvl1pPr>
            <a:lvl2pPr marL="265175" indent="-137160">
              <a:defRPr sz="1200">
                <a:solidFill>
                  <a:srgbClr val="808080"/>
                </a:solidFill>
              </a:defRPr>
            </a:lvl2pPr>
            <a:lvl3pPr marL="448055" indent="-137159">
              <a:defRPr sz="1200">
                <a:solidFill>
                  <a:srgbClr val="808080"/>
                </a:solidFill>
              </a:defRPr>
            </a:lvl3pPr>
            <a:lvl4pPr marL="594359" indent="-137159">
              <a:defRPr sz="1200">
                <a:solidFill>
                  <a:srgbClr val="808080"/>
                </a:solidFill>
              </a:defRPr>
            </a:lvl4pPr>
            <a:lvl5pPr marL="777240" indent="-137159">
              <a:defRPr sz="12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2" name="Text Placeholder 2"/>
          <p:cNvSpPr>
            <a:spLocks noGrp="1"/>
          </p:cNvSpPr>
          <p:nvPr>
            <p:ph type="body" sz="quarter" idx="22"/>
          </p:nvPr>
        </p:nvSpPr>
        <p:spPr>
          <a:xfrm>
            <a:off x="2141315" y="1840375"/>
            <a:ext cx="4479403" cy="553505"/>
          </a:xfrm>
          <a:prstGeom prst="rect">
            <a:avLst/>
          </a:prstGeom>
        </p:spPr>
        <p:txBody>
          <a:bodyPr anchor="b"/>
          <a:lstStyle/>
          <a:p>
            <a:pPr marL="0" indent="0">
              <a:spcBef>
                <a:spcPts val="0"/>
              </a:spcBef>
              <a:buClrTx/>
              <a:buSzTx/>
              <a:buFontTx/>
              <a:buNone/>
              <a:defRPr sz="3200">
                <a:solidFill>
                  <a:srgbClr val="6B9F24"/>
                </a:solidFill>
              </a:defRPr>
            </a:pPr>
            <a:endParaRPr/>
          </a:p>
        </p:txBody>
      </p:sp>
      <p:sp>
        <p:nvSpPr>
          <p:cNvPr id="83" name="Text Placeholder 2"/>
          <p:cNvSpPr>
            <a:spLocks noGrp="1"/>
          </p:cNvSpPr>
          <p:nvPr>
            <p:ph type="body" sz="quarter" idx="23"/>
          </p:nvPr>
        </p:nvSpPr>
        <p:spPr>
          <a:xfrm>
            <a:off x="6795507" y="1840375"/>
            <a:ext cx="4479404" cy="553505"/>
          </a:xfrm>
          <a:prstGeom prst="rect">
            <a:avLst/>
          </a:prstGeom>
        </p:spPr>
        <p:txBody>
          <a:bodyPr anchor="b"/>
          <a:lstStyle/>
          <a:p>
            <a:pPr marL="0" indent="0">
              <a:spcBef>
                <a:spcPts val="0"/>
              </a:spcBef>
              <a:buClrTx/>
              <a:buSzTx/>
              <a:buFontTx/>
              <a:buNone/>
              <a:defRPr sz="3200">
                <a:solidFill>
                  <a:srgbClr val="6B9F24"/>
                </a:solidFill>
              </a:defRPr>
            </a:pPr>
            <a:endParaRPr/>
          </a:p>
        </p:txBody>
      </p:sp>
      <p:pic>
        <p:nvPicPr>
          <p:cNvPr id="84" name="Picture Placeholder 9" descr="Picture Placeholder 9"/>
          <p:cNvPicPr>
            <a:picLocks noChangeAspect="1"/>
          </p:cNvPicPr>
          <p:nvPr/>
        </p:nvPicPr>
        <p:blipFill>
          <a:blip r:embed="rId3"/>
          <a:srcRect l="100" r="100"/>
          <a:stretch>
            <a:fillRect/>
          </a:stretch>
        </p:blipFill>
        <p:spPr>
          <a:xfrm>
            <a:off x="237050" y="-2"/>
            <a:ext cx="1574156" cy="1499618"/>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1" name="Title Text"/>
          <p:cNvSpPr txBox="1">
            <a:spLocks noGrp="1"/>
          </p:cNvSpPr>
          <p:nvPr>
            <p:ph type="title"/>
          </p:nvPr>
        </p:nvSpPr>
        <p:spPr>
          <a:xfrm>
            <a:off x="457200" y="4960137"/>
            <a:ext cx="7772400" cy="1463041"/>
          </a:xfrm>
          <a:prstGeom prst="rect">
            <a:avLst/>
          </a:prstGeom>
        </p:spPr>
        <p:txBody>
          <a:bodyPr/>
          <a:lstStyle>
            <a:lvl1pPr algn="r">
              <a:defRPr spc="200"/>
            </a:lvl1pPr>
          </a:lstStyle>
          <a:p>
            <a:r>
              <a:t>Title Text</a:t>
            </a:r>
          </a:p>
        </p:txBody>
      </p:sp>
      <p:sp>
        <p:nvSpPr>
          <p:cNvPr id="92" name="Picture Placeholder 2"/>
          <p:cNvSpPr>
            <a:spLocks noGrp="1"/>
          </p:cNvSpPr>
          <p:nvPr>
            <p:ph type="pic" idx="21"/>
          </p:nvPr>
        </p:nvSpPr>
        <p:spPr>
          <a:xfrm>
            <a:off x="0" y="-2"/>
            <a:ext cx="12188953" cy="4572001"/>
          </a:xfrm>
          <a:prstGeom prst="rect">
            <a:avLst/>
          </a:prstGeom>
        </p:spPr>
        <p:txBody>
          <a:bodyPr lIns="91439" rIns="91439">
            <a:noAutofit/>
          </a:bodyPr>
          <a:lstStyle/>
          <a:p>
            <a:endParaRPr/>
          </a:p>
        </p:txBody>
      </p:sp>
      <p:sp>
        <p:nvSpPr>
          <p:cNvPr id="93" name="Body Level One…"/>
          <p:cNvSpPr txBox="1">
            <a:spLocks noGrp="1"/>
          </p:cNvSpPr>
          <p:nvPr>
            <p:ph type="body" sz="quarter" idx="1"/>
          </p:nvPr>
        </p:nvSpPr>
        <p:spPr>
          <a:xfrm>
            <a:off x="8610600" y="4960137"/>
            <a:ext cx="3200400" cy="1463041"/>
          </a:xfrm>
          <a:prstGeom prst="rect">
            <a:avLst/>
          </a:prstGeom>
        </p:spPr>
        <p:txBody>
          <a:bodyPr anchor="ctr"/>
          <a:lstStyle>
            <a:lvl1pPr marL="0" indent="0">
              <a:lnSpc>
                <a:spcPct val="100000"/>
              </a:lnSpc>
              <a:spcBef>
                <a:spcPts val="200"/>
              </a:spcBef>
              <a:buClrTx/>
              <a:buSzTx/>
              <a:buFontTx/>
              <a:buNone/>
              <a:defRPr sz="1800">
                <a:solidFill>
                  <a:srgbClr val="0D0D0D"/>
                </a:solidFill>
              </a:defRPr>
            </a:lvl1pPr>
            <a:lvl2pPr marL="0" indent="457200">
              <a:lnSpc>
                <a:spcPct val="100000"/>
              </a:lnSpc>
              <a:spcBef>
                <a:spcPts val="200"/>
              </a:spcBef>
              <a:buClrTx/>
              <a:buSzTx/>
              <a:buFontTx/>
              <a:buNone/>
              <a:defRPr sz="1800">
                <a:solidFill>
                  <a:srgbClr val="0D0D0D"/>
                </a:solidFill>
              </a:defRPr>
            </a:lvl2pPr>
            <a:lvl3pPr marL="0" indent="914400">
              <a:lnSpc>
                <a:spcPct val="100000"/>
              </a:lnSpc>
              <a:spcBef>
                <a:spcPts val="200"/>
              </a:spcBef>
              <a:buClrTx/>
              <a:buSzTx/>
              <a:buFontTx/>
              <a:buNone/>
              <a:defRPr sz="1800">
                <a:solidFill>
                  <a:srgbClr val="0D0D0D"/>
                </a:solidFill>
              </a:defRPr>
            </a:lvl3pPr>
            <a:lvl4pPr marL="0" indent="1371600">
              <a:lnSpc>
                <a:spcPct val="100000"/>
              </a:lnSpc>
              <a:spcBef>
                <a:spcPts val="200"/>
              </a:spcBef>
              <a:buClrTx/>
              <a:buSzTx/>
              <a:buFontTx/>
              <a:buNone/>
              <a:defRPr sz="1800">
                <a:solidFill>
                  <a:srgbClr val="0D0D0D"/>
                </a:solidFill>
              </a:defRPr>
            </a:lvl4pPr>
            <a:lvl5pPr marL="0" indent="1828800">
              <a:lnSpc>
                <a:spcPct val="100000"/>
              </a:lnSpc>
              <a:spcBef>
                <a:spcPts val="200"/>
              </a:spcBef>
              <a:buClrTx/>
              <a:buSzTx/>
              <a:buFontTx/>
              <a:buNone/>
              <a:defRPr sz="1800">
                <a:solidFill>
                  <a:srgbClr val="0D0D0D"/>
                </a:solidFill>
              </a:defRPr>
            </a:lvl5pPr>
          </a:lstStyle>
          <a:p>
            <a:r>
              <a:t>Body Level One</a:t>
            </a:r>
          </a:p>
          <a:p>
            <a:pPr lvl="1"/>
            <a:r>
              <a:t>Body Level Two</a:t>
            </a:r>
          </a:p>
          <a:p>
            <a:pPr lvl="2"/>
            <a:r>
              <a:t>Body Level Three</a:t>
            </a:r>
          </a:p>
          <a:p>
            <a:pPr lvl="3"/>
            <a:r>
              <a:t>Body Level Four</a:t>
            </a:r>
          </a:p>
          <a:p>
            <a:pPr lvl="4"/>
            <a:r>
              <a:t>Body Level Five</a:t>
            </a:r>
          </a:p>
        </p:txBody>
      </p:sp>
      <p:sp>
        <p:nvSpPr>
          <p:cNvPr id="94" name="Straight Connector 7"/>
          <p:cNvSpPr/>
          <p:nvPr/>
        </p:nvSpPr>
        <p:spPr>
          <a:xfrm flipV="1">
            <a:off x="8386843" y="5264105"/>
            <a:ext cx="1" cy="914401"/>
          </a:xfrm>
          <a:prstGeom prst="line">
            <a:avLst/>
          </a:prstGeom>
          <a:ln w="19050">
            <a:solidFill>
              <a:schemeClr val="accent1"/>
            </a:solidFill>
          </a:ln>
        </p:spPr>
        <p:txBody>
          <a:bodyPr lIns="45719" rIns="45719"/>
          <a:lstStyle/>
          <a:p>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96" name="Google Shape;136;p27" descr="Google Shape;136;p27"/>
          <p:cNvPicPr>
            <a:picLocks noChangeAspect="1"/>
          </p:cNvPicPr>
          <p:nvPr/>
        </p:nvPicPr>
        <p:blipFill>
          <a:blip r:embed="rId2"/>
          <a:stretch>
            <a:fillRect/>
          </a:stretch>
        </p:blipFill>
        <p:spPr>
          <a:xfrm>
            <a:off x="381000" y="6406924"/>
            <a:ext cx="918601" cy="338101"/>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03" name="Rectangle 8"/>
          <p:cNvSpPr/>
          <p:nvPr/>
        </p:nvSpPr>
        <p:spPr>
          <a:xfrm>
            <a:off x="0" y="-1"/>
            <a:ext cx="12192000" cy="4572003"/>
          </a:xfrm>
          <a:prstGeom prst="rect">
            <a:avLst/>
          </a:prstGeom>
          <a:solidFill>
            <a:srgbClr val="1D9AA1"/>
          </a:solidFill>
          <a:ln w="12700">
            <a:miter lim="400000"/>
          </a:ln>
        </p:spPr>
        <p:txBody>
          <a:bodyPr lIns="45719" rIns="45719"/>
          <a:lstStyle/>
          <a:p>
            <a:endParaRPr/>
          </a:p>
        </p:txBody>
      </p:sp>
      <p:sp>
        <p:nvSpPr>
          <p:cNvPr id="104" name="Oval 5"/>
          <p:cNvSpPr/>
          <p:nvPr/>
        </p:nvSpPr>
        <p:spPr>
          <a:xfrm>
            <a:off x="-2" y="-1"/>
            <a:ext cx="12192001" cy="4572003"/>
          </a:xfrm>
          <a:custGeom>
            <a:avLst/>
            <a:gdLst/>
            <a:ahLst/>
            <a:cxnLst>
              <a:cxn ang="0">
                <a:pos x="wd2" y="hd2"/>
              </a:cxn>
              <a:cxn ang="5400000">
                <a:pos x="wd2" y="hd2"/>
              </a:cxn>
              <a:cxn ang="10800000">
                <a:pos x="wd2" y="hd2"/>
              </a:cxn>
              <a:cxn ang="16200000">
                <a:pos x="wd2" y="hd2"/>
              </a:cxn>
            </a:cxnLst>
            <a:rect l="0" t="0" r="r" b="b"/>
            <a:pathLst>
              <a:path w="21600" h="21600" extrusionOk="0">
                <a:moveTo>
                  <a:pt x="21600" y="20731"/>
                </a:moveTo>
                <a:lnTo>
                  <a:pt x="21600" y="21600"/>
                </a:lnTo>
                <a:lnTo>
                  <a:pt x="21285" y="21600"/>
                </a:lnTo>
                <a:cubicBezTo>
                  <a:pt x="21410" y="21367"/>
                  <a:pt x="21517" y="21071"/>
                  <a:pt x="21600" y="20731"/>
                </a:cubicBezTo>
                <a:close/>
                <a:moveTo>
                  <a:pt x="21600" y="19093"/>
                </a:moveTo>
                <a:lnTo>
                  <a:pt x="21600" y="19722"/>
                </a:lnTo>
                <a:cubicBezTo>
                  <a:pt x="21270" y="20053"/>
                  <a:pt x="21007" y="20738"/>
                  <a:pt x="20882" y="21600"/>
                </a:cubicBezTo>
                <a:lnTo>
                  <a:pt x="20639" y="21600"/>
                </a:lnTo>
                <a:cubicBezTo>
                  <a:pt x="20782" y="20410"/>
                  <a:pt x="21143" y="19471"/>
                  <a:pt x="21600" y="19093"/>
                </a:cubicBezTo>
                <a:close/>
                <a:moveTo>
                  <a:pt x="19076" y="18895"/>
                </a:moveTo>
                <a:lnTo>
                  <a:pt x="19106" y="18903"/>
                </a:lnTo>
                <a:cubicBezTo>
                  <a:pt x="19163" y="18905"/>
                  <a:pt x="19220" y="18919"/>
                  <a:pt x="19275" y="18945"/>
                </a:cubicBezTo>
                <a:cubicBezTo>
                  <a:pt x="19285" y="18943"/>
                  <a:pt x="19294" y="18948"/>
                  <a:pt x="19304" y="18953"/>
                </a:cubicBezTo>
                <a:lnTo>
                  <a:pt x="19304" y="18958"/>
                </a:lnTo>
                <a:cubicBezTo>
                  <a:pt x="19857" y="19202"/>
                  <a:pt x="20305" y="20237"/>
                  <a:pt x="20471" y="21600"/>
                </a:cubicBezTo>
                <a:lnTo>
                  <a:pt x="20227" y="21600"/>
                </a:lnTo>
                <a:cubicBezTo>
                  <a:pt x="20079" y="20586"/>
                  <a:pt x="19742" y="19817"/>
                  <a:pt x="19328" y="19579"/>
                </a:cubicBezTo>
                <a:cubicBezTo>
                  <a:pt x="19389" y="20408"/>
                  <a:pt x="19570" y="21125"/>
                  <a:pt x="19823" y="21600"/>
                </a:cubicBezTo>
                <a:lnTo>
                  <a:pt x="19479" y="21600"/>
                </a:lnTo>
                <a:cubicBezTo>
                  <a:pt x="19273" y="21036"/>
                  <a:pt x="19134" y="20308"/>
                  <a:pt x="19091" y="19500"/>
                </a:cubicBezTo>
                <a:cubicBezTo>
                  <a:pt x="19091" y="19500"/>
                  <a:pt x="19091" y="19500"/>
                  <a:pt x="19090" y="19500"/>
                </a:cubicBezTo>
                <a:lnTo>
                  <a:pt x="19089" y="19468"/>
                </a:lnTo>
                <a:cubicBezTo>
                  <a:pt x="19080" y="19325"/>
                  <a:pt x="19076" y="19179"/>
                  <a:pt x="19076" y="19031"/>
                </a:cubicBezTo>
                <a:cubicBezTo>
                  <a:pt x="19074" y="19005"/>
                  <a:pt x="19074" y="18978"/>
                  <a:pt x="19074" y="18951"/>
                </a:cubicBezTo>
                <a:lnTo>
                  <a:pt x="19075" y="18897"/>
                </a:lnTo>
                <a:lnTo>
                  <a:pt x="19076" y="18897"/>
                </a:lnTo>
                <a:close/>
                <a:moveTo>
                  <a:pt x="19035" y="18895"/>
                </a:moveTo>
                <a:lnTo>
                  <a:pt x="19035" y="18897"/>
                </a:lnTo>
                <a:lnTo>
                  <a:pt x="19036" y="18897"/>
                </a:lnTo>
                <a:lnTo>
                  <a:pt x="19037" y="18951"/>
                </a:lnTo>
                <a:cubicBezTo>
                  <a:pt x="19037" y="18978"/>
                  <a:pt x="19037" y="19005"/>
                  <a:pt x="19035" y="19031"/>
                </a:cubicBezTo>
                <a:cubicBezTo>
                  <a:pt x="19035" y="19179"/>
                  <a:pt x="19031" y="19325"/>
                  <a:pt x="19022" y="19468"/>
                </a:cubicBezTo>
                <a:lnTo>
                  <a:pt x="19021" y="19500"/>
                </a:lnTo>
                <a:cubicBezTo>
                  <a:pt x="19020" y="19500"/>
                  <a:pt x="19020" y="19500"/>
                  <a:pt x="19020" y="19500"/>
                </a:cubicBezTo>
                <a:cubicBezTo>
                  <a:pt x="18977" y="20308"/>
                  <a:pt x="18837" y="21036"/>
                  <a:pt x="18632" y="21600"/>
                </a:cubicBezTo>
                <a:lnTo>
                  <a:pt x="18288" y="21600"/>
                </a:lnTo>
                <a:cubicBezTo>
                  <a:pt x="18541" y="21125"/>
                  <a:pt x="18722" y="20408"/>
                  <a:pt x="18783" y="19579"/>
                </a:cubicBezTo>
                <a:cubicBezTo>
                  <a:pt x="18369" y="19817"/>
                  <a:pt x="18031" y="20586"/>
                  <a:pt x="17884" y="21600"/>
                </a:cubicBezTo>
                <a:lnTo>
                  <a:pt x="17640" y="21600"/>
                </a:lnTo>
                <a:cubicBezTo>
                  <a:pt x="17805" y="20237"/>
                  <a:pt x="18254" y="19202"/>
                  <a:pt x="18807" y="18958"/>
                </a:cubicBezTo>
                <a:lnTo>
                  <a:pt x="18807" y="18953"/>
                </a:lnTo>
                <a:cubicBezTo>
                  <a:pt x="18817" y="18948"/>
                  <a:pt x="18826" y="18943"/>
                  <a:pt x="18836" y="18945"/>
                </a:cubicBezTo>
                <a:cubicBezTo>
                  <a:pt x="18891" y="18919"/>
                  <a:pt x="18948" y="18905"/>
                  <a:pt x="19005" y="18903"/>
                </a:cubicBezTo>
                <a:close/>
                <a:moveTo>
                  <a:pt x="16078" y="18895"/>
                </a:moveTo>
                <a:lnTo>
                  <a:pt x="16108" y="18903"/>
                </a:lnTo>
                <a:cubicBezTo>
                  <a:pt x="16165" y="18905"/>
                  <a:pt x="16222" y="18919"/>
                  <a:pt x="16277" y="18945"/>
                </a:cubicBezTo>
                <a:cubicBezTo>
                  <a:pt x="16287" y="18943"/>
                  <a:pt x="16296" y="18948"/>
                  <a:pt x="16306" y="18953"/>
                </a:cubicBezTo>
                <a:lnTo>
                  <a:pt x="16306" y="18958"/>
                </a:lnTo>
                <a:cubicBezTo>
                  <a:pt x="16859" y="19202"/>
                  <a:pt x="17308" y="20237"/>
                  <a:pt x="17473" y="21600"/>
                </a:cubicBezTo>
                <a:lnTo>
                  <a:pt x="17229" y="21600"/>
                </a:lnTo>
                <a:cubicBezTo>
                  <a:pt x="17082" y="20586"/>
                  <a:pt x="16744" y="19817"/>
                  <a:pt x="16330" y="19579"/>
                </a:cubicBezTo>
                <a:cubicBezTo>
                  <a:pt x="16391" y="20408"/>
                  <a:pt x="16572" y="21125"/>
                  <a:pt x="16825" y="21600"/>
                </a:cubicBezTo>
                <a:lnTo>
                  <a:pt x="16481" y="21600"/>
                </a:lnTo>
                <a:cubicBezTo>
                  <a:pt x="16276" y="21036"/>
                  <a:pt x="16136" y="20308"/>
                  <a:pt x="16093" y="19500"/>
                </a:cubicBezTo>
                <a:cubicBezTo>
                  <a:pt x="16093" y="19500"/>
                  <a:pt x="16093" y="19500"/>
                  <a:pt x="16092" y="19500"/>
                </a:cubicBezTo>
                <a:lnTo>
                  <a:pt x="16091" y="19468"/>
                </a:lnTo>
                <a:cubicBezTo>
                  <a:pt x="16082" y="19325"/>
                  <a:pt x="16078" y="19179"/>
                  <a:pt x="16078" y="19031"/>
                </a:cubicBezTo>
                <a:cubicBezTo>
                  <a:pt x="16076" y="19005"/>
                  <a:pt x="16076" y="18978"/>
                  <a:pt x="16076" y="18951"/>
                </a:cubicBezTo>
                <a:lnTo>
                  <a:pt x="16077" y="18897"/>
                </a:lnTo>
                <a:lnTo>
                  <a:pt x="16078" y="18897"/>
                </a:lnTo>
                <a:close/>
                <a:moveTo>
                  <a:pt x="16037" y="18895"/>
                </a:moveTo>
                <a:lnTo>
                  <a:pt x="16037" y="18897"/>
                </a:lnTo>
                <a:lnTo>
                  <a:pt x="16038" y="18897"/>
                </a:lnTo>
                <a:lnTo>
                  <a:pt x="16039" y="18951"/>
                </a:lnTo>
                <a:cubicBezTo>
                  <a:pt x="16039" y="18978"/>
                  <a:pt x="16039" y="19005"/>
                  <a:pt x="16037" y="19031"/>
                </a:cubicBezTo>
                <a:cubicBezTo>
                  <a:pt x="16037" y="19179"/>
                  <a:pt x="16033" y="19325"/>
                  <a:pt x="16024" y="19468"/>
                </a:cubicBezTo>
                <a:lnTo>
                  <a:pt x="16023" y="19500"/>
                </a:lnTo>
                <a:cubicBezTo>
                  <a:pt x="16022" y="19500"/>
                  <a:pt x="16022" y="19500"/>
                  <a:pt x="16022" y="19500"/>
                </a:cubicBezTo>
                <a:cubicBezTo>
                  <a:pt x="15979" y="20308"/>
                  <a:pt x="15839" y="21036"/>
                  <a:pt x="15634" y="21600"/>
                </a:cubicBezTo>
                <a:lnTo>
                  <a:pt x="15290" y="21600"/>
                </a:lnTo>
                <a:cubicBezTo>
                  <a:pt x="15543" y="21125"/>
                  <a:pt x="15724" y="20408"/>
                  <a:pt x="15785" y="19579"/>
                </a:cubicBezTo>
                <a:cubicBezTo>
                  <a:pt x="15371" y="19817"/>
                  <a:pt x="15034" y="20586"/>
                  <a:pt x="14886" y="21600"/>
                </a:cubicBezTo>
                <a:lnTo>
                  <a:pt x="14642" y="21600"/>
                </a:lnTo>
                <a:cubicBezTo>
                  <a:pt x="14808" y="20237"/>
                  <a:pt x="15256" y="19202"/>
                  <a:pt x="15809" y="18958"/>
                </a:cubicBezTo>
                <a:lnTo>
                  <a:pt x="15809" y="18953"/>
                </a:lnTo>
                <a:cubicBezTo>
                  <a:pt x="15819" y="18948"/>
                  <a:pt x="15828" y="18943"/>
                  <a:pt x="15838" y="18945"/>
                </a:cubicBezTo>
                <a:cubicBezTo>
                  <a:pt x="15893" y="18919"/>
                  <a:pt x="15950" y="18905"/>
                  <a:pt x="16007" y="18903"/>
                </a:cubicBezTo>
                <a:close/>
                <a:moveTo>
                  <a:pt x="13080" y="18895"/>
                </a:moveTo>
                <a:lnTo>
                  <a:pt x="13110" y="18903"/>
                </a:lnTo>
                <a:cubicBezTo>
                  <a:pt x="13167" y="18905"/>
                  <a:pt x="13224" y="18919"/>
                  <a:pt x="13279" y="18945"/>
                </a:cubicBezTo>
                <a:cubicBezTo>
                  <a:pt x="13289" y="18943"/>
                  <a:pt x="13298" y="18948"/>
                  <a:pt x="13308" y="18953"/>
                </a:cubicBezTo>
                <a:lnTo>
                  <a:pt x="13308" y="18958"/>
                </a:lnTo>
                <a:cubicBezTo>
                  <a:pt x="13861" y="19202"/>
                  <a:pt x="14310" y="20237"/>
                  <a:pt x="14475" y="21600"/>
                </a:cubicBezTo>
                <a:lnTo>
                  <a:pt x="14231" y="21600"/>
                </a:lnTo>
                <a:cubicBezTo>
                  <a:pt x="14084" y="20586"/>
                  <a:pt x="13746" y="19817"/>
                  <a:pt x="13332" y="19579"/>
                </a:cubicBezTo>
                <a:cubicBezTo>
                  <a:pt x="13393" y="20408"/>
                  <a:pt x="13574" y="21125"/>
                  <a:pt x="13828" y="21600"/>
                </a:cubicBezTo>
                <a:lnTo>
                  <a:pt x="13483" y="21600"/>
                </a:lnTo>
                <a:cubicBezTo>
                  <a:pt x="13278" y="21036"/>
                  <a:pt x="13138" y="20308"/>
                  <a:pt x="13095" y="19500"/>
                </a:cubicBezTo>
                <a:cubicBezTo>
                  <a:pt x="13095" y="19500"/>
                  <a:pt x="13095" y="19500"/>
                  <a:pt x="13094" y="19500"/>
                </a:cubicBezTo>
                <a:lnTo>
                  <a:pt x="13093" y="19468"/>
                </a:lnTo>
                <a:cubicBezTo>
                  <a:pt x="13084" y="19325"/>
                  <a:pt x="13080" y="19179"/>
                  <a:pt x="13080" y="19031"/>
                </a:cubicBezTo>
                <a:cubicBezTo>
                  <a:pt x="13078" y="19005"/>
                  <a:pt x="13078" y="18978"/>
                  <a:pt x="13078" y="18951"/>
                </a:cubicBezTo>
                <a:lnTo>
                  <a:pt x="13079" y="18897"/>
                </a:lnTo>
                <a:lnTo>
                  <a:pt x="13080" y="18897"/>
                </a:lnTo>
                <a:close/>
                <a:moveTo>
                  <a:pt x="13039" y="18895"/>
                </a:moveTo>
                <a:lnTo>
                  <a:pt x="13040" y="18897"/>
                </a:lnTo>
                <a:lnTo>
                  <a:pt x="13040" y="18897"/>
                </a:lnTo>
                <a:lnTo>
                  <a:pt x="13041" y="18951"/>
                </a:lnTo>
                <a:cubicBezTo>
                  <a:pt x="13041" y="18978"/>
                  <a:pt x="13041" y="19005"/>
                  <a:pt x="13039" y="19031"/>
                </a:cubicBezTo>
                <a:cubicBezTo>
                  <a:pt x="13039" y="19179"/>
                  <a:pt x="13035" y="19325"/>
                  <a:pt x="13026" y="19468"/>
                </a:cubicBezTo>
                <a:lnTo>
                  <a:pt x="13025" y="19500"/>
                </a:lnTo>
                <a:cubicBezTo>
                  <a:pt x="13025" y="19500"/>
                  <a:pt x="13024" y="19500"/>
                  <a:pt x="13024" y="19500"/>
                </a:cubicBezTo>
                <a:cubicBezTo>
                  <a:pt x="12981" y="20308"/>
                  <a:pt x="12842" y="21036"/>
                  <a:pt x="12636" y="21600"/>
                </a:cubicBezTo>
                <a:lnTo>
                  <a:pt x="12292" y="21600"/>
                </a:lnTo>
                <a:cubicBezTo>
                  <a:pt x="12545" y="21125"/>
                  <a:pt x="12726" y="20408"/>
                  <a:pt x="12787" y="19579"/>
                </a:cubicBezTo>
                <a:cubicBezTo>
                  <a:pt x="12373" y="19817"/>
                  <a:pt x="12036" y="20586"/>
                  <a:pt x="11888" y="21600"/>
                </a:cubicBezTo>
                <a:lnTo>
                  <a:pt x="11644" y="21600"/>
                </a:lnTo>
                <a:cubicBezTo>
                  <a:pt x="11810" y="20237"/>
                  <a:pt x="12258" y="19202"/>
                  <a:pt x="12811" y="18958"/>
                </a:cubicBezTo>
                <a:lnTo>
                  <a:pt x="12811" y="18953"/>
                </a:lnTo>
                <a:cubicBezTo>
                  <a:pt x="12821" y="18948"/>
                  <a:pt x="12830" y="18943"/>
                  <a:pt x="12840" y="18945"/>
                </a:cubicBezTo>
                <a:cubicBezTo>
                  <a:pt x="12895" y="18919"/>
                  <a:pt x="12952" y="18905"/>
                  <a:pt x="13009" y="18903"/>
                </a:cubicBezTo>
                <a:close/>
                <a:moveTo>
                  <a:pt x="10082" y="18895"/>
                </a:moveTo>
                <a:lnTo>
                  <a:pt x="10112" y="18903"/>
                </a:lnTo>
                <a:cubicBezTo>
                  <a:pt x="10170" y="18905"/>
                  <a:pt x="10226" y="18919"/>
                  <a:pt x="10281" y="18945"/>
                </a:cubicBezTo>
                <a:cubicBezTo>
                  <a:pt x="10291" y="18943"/>
                  <a:pt x="10301" y="18948"/>
                  <a:pt x="10310" y="18953"/>
                </a:cubicBezTo>
                <a:lnTo>
                  <a:pt x="10310" y="18958"/>
                </a:lnTo>
                <a:cubicBezTo>
                  <a:pt x="10863" y="19202"/>
                  <a:pt x="11312" y="20237"/>
                  <a:pt x="11477" y="21600"/>
                </a:cubicBezTo>
                <a:lnTo>
                  <a:pt x="11233" y="21600"/>
                </a:lnTo>
                <a:cubicBezTo>
                  <a:pt x="11086" y="20586"/>
                  <a:pt x="10748" y="19817"/>
                  <a:pt x="10334" y="19579"/>
                </a:cubicBezTo>
                <a:cubicBezTo>
                  <a:pt x="10395" y="20408"/>
                  <a:pt x="10576" y="21125"/>
                  <a:pt x="10830" y="21600"/>
                </a:cubicBezTo>
                <a:lnTo>
                  <a:pt x="10485" y="21600"/>
                </a:lnTo>
                <a:cubicBezTo>
                  <a:pt x="10280" y="21036"/>
                  <a:pt x="10141" y="20308"/>
                  <a:pt x="10097" y="19500"/>
                </a:cubicBezTo>
                <a:cubicBezTo>
                  <a:pt x="10097" y="19500"/>
                  <a:pt x="10097" y="19500"/>
                  <a:pt x="10097" y="19500"/>
                </a:cubicBezTo>
                <a:lnTo>
                  <a:pt x="10096" y="19468"/>
                </a:lnTo>
                <a:cubicBezTo>
                  <a:pt x="10087" y="19325"/>
                  <a:pt x="10082" y="19179"/>
                  <a:pt x="10082" y="19031"/>
                </a:cubicBezTo>
                <a:cubicBezTo>
                  <a:pt x="10080" y="19005"/>
                  <a:pt x="10080" y="18978"/>
                  <a:pt x="10080" y="18951"/>
                </a:cubicBezTo>
                <a:lnTo>
                  <a:pt x="10081" y="18897"/>
                </a:lnTo>
                <a:lnTo>
                  <a:pt x="10082" y="18897"/>
                </a:lnTo>
                <a:close/>
                <a:moveTo>
                  <a:pt x="10042" y="18895"/>
                </a:moveTo>
                <a:lnTo>
                  <a:pt x="10042" y="18897"/>
                </a:lnTo>
                <a:lnTo>
                  <a:pt x="10042" y="18897"/>
                </a:lnTo>
                <a:lnTo>
                  <a:pt x="10044" y="18951"/>
                </a:lnTo>
                <a:cubicBezTo>
                  <a:pt x="10044" y="18978"/>
                  <a:pt x="10043" y="19005"/>
                  <a:pt x="10041" y="19031"/>
                </a:cubicBezTo>
                <a:cubicBezTo>
                  <a:pt x="10041" y="19179"/>
                  <a:pt x="10037" y="19325"/>
                  <a:pt x="10028" y="19468"/>
                </a:cubicBezTo>
                <a:lnTo>
                  <a:pt x="10027" y="19500"/>
                </a:lnTo>
                <a:cubicBezTo>
                  <a:pt x="10027" y="19500"/>
                  <a:pt x="10026" y="19500"/>
                  <a:pt x="10026" y="19500"/>
                </a:cubicBezTo>
                <a:cubicBezTo>
                  <a:pt x="9983" y="20308"/>
                  <a:pt x="9844" y="21036"/>
                  <a:pt x="9638" y="21600"/>
                </a:cubicBezTo>
                <a:lnTo>
                  <a:pt x="9294" y="21600"/>
                </a:lnTo>
                <a:cubicBezTo>
                  <a:pt x="9547" y="21125"/>
                  <a:pt x="9728" y="20408"/>
                  <a:pt x="9790" y="19579"/>
                </a:cubicBezTo>
                <a:cubicBezTo>
                  <a:pt x="9375" y="19817"/>
                  <a:pt x="9038" y="20586"/>
                  <a:pt x="8890" y="21600"/>
                </a:cubicBezTo>
                <a:lnTo>
                  <a:pt x="8646" y="21600"/>
                </a:lnTo>
                <a:cubicBezTo>
                  <a:pt x="8812" y="20237"/>
                  <a:pt x="9260" y="19202"/>
                  <a:pt x="9813" y="18958"/>
                </a:cubicBezTo>
                <a:lnTo>
                  <a:pt x="9813" y="18953"/>
                </a:lnTo>
                <a:cubicBezTo>
                  <a:pt x="9823" y="18948"/>
                  <a:pt x="9832" y="18943"/>
                  <a:pt x="9842" y="18945"/>
                </a:cubicBezTo>
                <a:cubicBezTo>
                  <a:pt x="9897" y="18919"/>
                  <a:pt x="9954" y="18905"/>
                  <a:pt x="10011" y="18903"/>
                </a:cubicBezTo>
                <a:close/>
                <a:moveTo>
                  <a:pt x="7084" y="18895"/>
                </a:moveTo>
                <a:lnTo>
                  <a:pt x="7114" y="18903"/>
                </a:lnTo>
                <a:cubicBezTo>
                  <a:pt x="7172" y="18905"/>
                  <a:pt x="7228" y="18919"/>
                  <a:pt x="7283" y="18945"/>
                </a:cubicBezTo>
                <a:cubicBezTo>
                  <a:pt x="7293" y="18943"/>
                  <a:pt x="7303" y="18948"/>
                  <a:pt x="7312" y="18953"/>
                </a:cubicBezTo>
                <a:lnTo>
                  <a:pt x="7312" y="18958"/>
                </a:lnTo>
                <a:cubicBezTo>
                  <a:pt x="7865" y="19202"/>
                  <a:pt x="8314" y="20237"/>
                  <a:pt x="8479" y="21600"/>
                </a:cubicBezTo>
                <a:lnTo>
                  <a:pt x="8236" y="21600"/>
                </a:lnTo>
                <a:cubicBezTo>
                  <a:pt x="8088" y="20586"/>
                  <a:pt x="7751" y="19817"/>
                  <a:pt x="7336" y="19579"/>
                </a:cubicBezTo>
                <a:cubicBezTo>
                  <a:pt x="7397" y="20408"/>
                  <a:pt x="7578" y="21125"/>
                  <a:pt x="7832" y="21600"/>
                </a:cubicBezTo>
                <a:lnTo>
                  <a:pt x="7488" y="21600"/>
                </a:lnTo>
                <a:cubicBezTo>
                  <a:pt x="7282" y="21036"/>
                  <a:pt x="7143" y="20308"/>
                  <a:pt x="7099" y="19500"/>
                </a:cubicBezTo>
                <a:cubicBezTo>
                  <a:pt x="7099" y="19500"/>
                  <a:pt x="7099" y="19500"/>
                  <a:pt x="7099" y="19500"/>
                </a:cubicBezTo>
                <a:lnTo>
                  <a:pt x="7098" y="19468"/>
                </a:lnTo>
                <a:cubicBezTo>
                  <a:pt x="7089" y="19325"/>
                  <a:pt x="7084" y="19179"/>
                  <a:pt x="7084" y="19031"/>
                </a:cubicBezTo>
                <a:cubicBezTo>
                  <a:pt x="7082" y="19005"/>
                  <a:pt x="7082" y="18978"/>
                  <a:pt x="7082" y="18951"/>
                </a:cubicBezTo>
                <a:lnTo>
                  <a:pt x="7083" y="18897"/>
                </a:lnTo>
                <a:lnTo>
                  <a:pt x="7084" y="18897"/>
                </a:lnTo>
                <a:close/>
                <a:moveTo>
                  <a:pt x="7044" y="18895"/>
                </a:moveTo>
                <a:lnTo>
                  <a:pt x="7044" y="18897"/>
                </a:lnTo>
                <a:lnTo>
                  <a:pt x="7045" y="18897"/>
                </a:lnTo>
                <a:lnTo>
                  <a:pt x="7046" y="18951"/>
                </a:lnTo>
                <a:cubicBezTo>
                  <a:pt x="7046" y="18978"/>
                  <a:pt x="7046" y="19005"/>
                  <a:pt x="7043" y="19031"/>
                </a:cubicBezTo>
                <a:cubicBezTo>
                  <a:pt x="7043" y="19179"/>
                  <a:pt x="7039" y="19325"/>
                  <a:pt x="7030" y="19468"/>
                </a:cubicBezTo>
                <a:lnTo>
                  <a:pt x="7029" y="19500"/>
                </a:lnTo>
                <a:cubicBezTo>
                  <a:pt x="7029" y="19500"/>
                  <a:pt x="7028" y="19500"/>
                  <a:pt x="7028" y="19500"/>
                </a:cubicBezTo>
                <a:cubicBezTo>
                  <a:pt x="6985" y="20308"/>
                  <a:pt x="6846" y="21036"/>
                  <a:pt x="6640" y="21600"/>
                </a:cubicBezTo>
                <a:lnTo>
                  <a:pt x="6296" y="21600"/>
                </a:lnTo>
                <a:cubicBezTo>
                  <a:pt x="6549" y="21125"/>
                  <a:pt x="6731" y="20408"/>
                  <a:pt x="6792" y="19579"/>
                </a:cubicBezTo>
                <a:cubicBezTo>
                  <a:pt x="6377" y="19817"/>
                  <a:pt x="6040" y="20586"/>
                  <a:pt x="5892" y="21600"/>
                </a:cubicBezTo>
                <a:lnTo>
                  <a:pt x="5648" y="21600"/>
                </a:lnTo>
                <a:cubicBezTo>
                  <a:pt x="5814" y="20237"/>
                  <a:pt x="6262" y="19202"/>
                  <a:pt x="6815" y="18958"/>
                </a:cubicBezTo>
                <a:lnTo>
                  <a:pt x="6816" y="18953"/>
                </a:lnTo>
                <a:cubicBezTo>
                  <a:pt x="6825" y="18948"/>
                  <a:pt x="6834" y="18943"/>
                  <a:pt x="6844" y="18945"/>
                </a:cubicBezTo>
                <a:cubicBezTo>
                  <a:pt x="6900" y="18919"/>
                  <a:pt x="6956" y="18905"/>
                  <a:pt x="7013" y="18903"/>
                </a:cubicBezTo>
                <a:close/>
                <a:moveTo>
                  <a:pt x="4086" y="18895"/>
                </a:moveTo>
                <a:lnTo>
                  <a:pt x="4116" y="18903"/>
                </a:lnTo>
                <a:cubicBezTo>
                  <a:pt x="4174" y="18905"/>
                  <a:pt x="4230" y="18919"/>
                  <a:pt x="4285" y="18945"/>
                </a:cubicBezTo>
                <a:cubicBezTo>
                  <a:pt x="4295" y="18943"/>
                  <a:pt x="4305" y="18948"/>
                  <a:pt x="4314" y="18953"/>
                </a:cubicBezTo>
                <a:lnTo>
                  <a:pt x="4314" y="18958"/>
                </a:lnTo>
                <a:cubicBezTo>
                  <a:pt x="4867" y="19202"/>
                  <a:pt x="5316" y="20237"/>
                  <a:pt x="5481" y="21600"/>
                </a:cubicBezTo>
                <a:lnTo>
                  <a:pt x="5238" y="21600"/>
                </a:lnTo>
                <a:cubicBezTo>
                  <a:pt x="5090" y="20586"/>
                  <a:pt x="4753" y="19817"/>
                  <a:pt x="4338" y="19579"/>
                </a:cubicBezTo>
                <a:cubicBezTo>
                  <a:pt x="4399" y="20408"/>
                  <a:pt x="4580" y="21125"/>
                  <a:pt x="4834" y="21600"/>
                </a:cubicBezTo>
                <a:lnTo>
                  <a:pt x="4490" y="21600"/>
                </a:lnTo>
                <a:cubicBezTo>
                  <a:pt x="4284" y="21036"/>
                  <a:pt x="4145" y="20308"/>
                  <a:pt x="4102" y="19500"/>
                </a:cubicBezTo>
                <a:cubicBezTo>
                  <a:pt x="4101" y="19500"/>
                  <a:pt x="4101" y="19500"/>
                  <a:pt x="4101" y="19500"/>
                </a:cubicBezTo>
                <a:lnTo>
                  <a:pt x="4100" y="19468"/>
                </a:lnTo>
                <a:cubicBezTo>
                  <a:pt x="4091" y="19325"/>
                  <a:pt x="4086" y="19179"/>
                  <a:pt x="4087" y="19031"/>
                </a:cubicBezTo>
                <a:cubicBezTo>
                  <a:pt x="4084" y="19005"/>
                  <a:pt x="4084" y="18978"/>
                  <a:pt x="4084" y="18951"/>
                </a:cubicBezTo>
                <a:lnTo>
                  <a:pt x="4085" y="18897"/>
                </a:lnTo>
                <a:lnTo>
                  <a:pt x="4086" y="18897"/>
                </a:lnTo>
                <a:close/>
                <a:moveTo>
                  <a:pt x="4046" y="18895"/>
                </a:moveTo>
                <a:lnTo>
                  <a:pt x="4046" y="18897"/>
                </a:lnTo>
                <a:lnTo>
                  <a:pt x="4047" y="18897"/>
                </a:lnTo>
                <a:lnTo>
                  <a:pt x="4048" y="18951"/>
                </a:lnTo>
                <a:cubicBezTo>
                  <a:pt x="4048" y="18978"/>
                  <a:pt x="4048" y="19005"/>
                  <a:pt x="4045" y="19031"/>
                </a:cubicBezTo>
                <a:cubicBezTo>
                  <a:pt x="4045" y="19179"/>
                  <a:pt x="4041" y="19325"/>
                  <a:pt x="4032" y="19468"/>
                </a:cubicBezTo>
                <a:lnTo>
                  <a:pt x="4031" y="19500"/>
                </a:lnTo>
                <a:cubicBezTo>
                  <a:pt x="4031" y="19500"/>
                  <a:pt x="4031" y="19500"/>
                  <a:pt x="4030" y="19500"/>
                </a:cubicBezTo>
                <a:cubicBezTo>
                  <a:pt x="3987" y="20308"/>
                  <a:pt x="3848" y="21036"/>
                  <a:pt x="3642" y="21600"/>
                </a:cubicBezTo>
                <a:lnTo>
                  <a:pt x="3298" y="21600"/>
                </a:lnTo>
                <a:cubicBezTo>
                  <a:pt x="3552" y="21125"/>
                  <a:pt x="3733" y="20408"/>
                  <a:pt x="3794" y="19579"/>
                </a:cubicBezTo>
                <a:cubicBezTo>
                  <a:pt x="3379" y="19817"/>
                  <a:pt x="3042" y="20586"/>
                  <a:pt x="2894" y="21600"/>
                </a:cubicBezTo>
                <a:lnTo>
                  <a:pt x="2650" y="21600"/>
                </a:lnTo>
                <a:cubicBezTo>
                  <a:pt x="2816" y="20237"/>
                  <a:pt x="3265" y="19202"/>
                  <a:pt x="3817" y="18958"/>
                </a:cubicBezTo>
                <a:lnTo>
                  <a:pt x="3818" y="18953"/>
                </a:lnTo>
                <a:cubicBezTo>
                  <a:pt x="3827" y="18948"/>
                  <a:pt x="3836" y="18943"/>
                  <a:pt x="3846" y="18945"/>
                </a:cubicBezTo>
                <a:cubicBezTo>
                  <a:pt x="3902" y="18919"/>
                  <a:pt x="3958" y="18905"/>
                  <a:pt x="4015" y="18903"/>
                </a:cubicBezTo>
                <a:close/>
                <a:moveTo>
                  <a:pt x="1088" y="18895"/>
                </a:moveTo>
                <a:lnTo>
                  <a:pt x="1118" y="18903"/>
                </a:lnTo>
                <a:cubicBezTo>
                  <a:pt x="1176" y="18905"/>
                  <a:pt x="1232" y="18919"/>
                  <a:pt x="1288" y="18945"/>
                </a:cubicBezTo>
                <a:cubicBezTo>
                  <a:pt x="1297" y="18943"/>
                  <a:pt x="1307" y="18948"/>
                  <a:pt x="1316" y="18953"/>
                </a:cubicBezTo>
                <a:lnTo>
                  <a:pt x="1316" y="18958"/>
                </a:lnTo>
                <a:cubicBezTo>
                  <a:pt x="1869" y="19202"/>
                  <a:pt x="2318" y="20237"/>
                  <a:pt x="2483" y="21600"/>
                </a:cubicBezTo>
                <a:lnTo>
                  <a:pt x="2240" y="21600"/>
                </a:lnTo>
                <a:cubicBezTo>
                  <a:pt x="2092" y="20586"/>
                  <a:pt x="1755" y="19817"/>
                  <a:pt x="1340" y="19579"/>
                </a:cubicBezTo>
                <a:cubicBezTo>
                  <a:pt x="1401" y="20408"/>
                  <a:pt x="1582" y="21125"/>
                  <a:pt x="1836" y="21600"/>
                </a:cubicBezTo>
                <a:lnTo>
                  <a:pt x="1492" y="21600"/>
                </a:lnTo>
                <a:cubicBezTo>
                  <a:pt x="1286" y="21036"/>
                  <a:pt x="1147" y="20308"/>
                  <a:pt x="1104" y="19500"/>
                </a:cubicBezTo>
                <a:cubicBezTo>
                  <a:pt x="1103" y="19500"/>
                  <a:pt x="1103" y="19500"/>
                  <a:pt x="1103" y="19500"/>
                </a:cubicBezTo>
                <a:lnTo>
                  <a:pt x="1102" y="19468"/>
                </a:lnTo>
                <a:cubicBezTo>
                  <a:pt x="1093" y="19325"/>
                  <a:pt x="1089" y="19179"/>
                  <a:pt x="1089" y="19031"/>
                </a:cubicBezTo>
                <a:cubicBezTo>
                  <a:pt x="1086" y="19005"/>
                  <a:pt x="1086" y="18978"/>
                  <a:pt x="1086" y="18951"/>
                </a:cubicBezTo>
                <a:lnTo>
                  <a:pt x="1087" y="18897"/>
                </a:lnTo>
                <a:lnTo>
                  <a:pt x="1088" y="18897"/>
                </a:lnTo>
                <a:close/>
                <a:moveTo>
                  <a:pt x="1048" y="18895"/>
                </a:moveTo>
                <a:lnTo>
                  <a:pt x="1048" y="18897"/>
                </a:lnTo>
                <a:lnTo>
                  <a:pt x="1049" y="18897"/>
                </a:lnTo>
                <a:lnTo>
                  <a:pt x="1050" y="18951"/>
                </a:lnTo>
                <a:cubicBezTo>
                  <a:pt x="1050" y="18978"/>
                  <a:pt x="1050" y="19005"/>
                  <a:pt x="1047" y="19031"/>
                </a:cubicBezTo>
                <a:cubicBezTo>
                  <a:pt x="1047" y="19179"/>
                  <a:pt x="1043" y="19325"/>
                  <a:pt x="1034" y="19468"/>
                </a:cubicBezTo>
                <a:lnTo>
                  <a:pt x="1033" y="19500"/>
                </a:lnTo>
                <a:cubicBezTo>
                  <a:pt x="1033" y="19500"/>
                  <a:pt x="1033" y="19500"/>
                  <a:pt x="1032" y="19500"/>
                </a:cubicBezTo>
                <a:cubicBezTo>
                  <a:pt x="989" y="20310"/>
                  <a:pt x="849" y="21039"/>
                  <a:pt x="642" y="21600"/>
                </a:cubicBezTo>
                <a:lnTo>
                  <a:pt x="301" y="21600"/>
                </a:lnTo>
                <a:cubicBezTo>
                  <a:pt x="554" y="21125"/>
                  <a:pt x="735" y="20407"/>
                  <a:pt x="796" y="19579"/>
                </a:cubicBezTo>
                <a:cubicBezTo>
                  <a:pt x="459" y="19772"/>
                  <a:pt x="173" y="20317"/>
                  <a:pt x="0" y="21062"/>
                </a:cubicBezTo>
                <a:lnTo>
                  <a:pt x="0" y="20085"/>
                </a:lnTo>
                <a:cubicBezTo>
                  <a:pt x="215" y="19504"/>
                  <a:pt x="500" y="19099"/>
                  <a:pt x="820" y="18958"/>
                </a:cubicBezTo>
                <a:lnTo>
                  <a:pt x="820" y="18953"/>
                </a:lnTo>
                <a:cubicBezTo>
                  <a:pt x="829" y="18948"/>
                  <a:pt x="839" y="18943"/>
                  <a:pt x="848" y="18945"/>
                </a:cubicBezTo>
                <a:cubicBezTo>
                  <a:pt x="904" y="18919"/>
                  <a:pt x="960" y="18905"/>
                  <a:pt x="1018" y="18903"/>
                </a:cubicBezTo>
                <a:close/>
                <a:moveTo>
                  <a:pt x="20290" y="15614"/>
                </a:moveTo>
                <a:cubicBezTo>
                  <a:pt x="19803" y="15891"/>
                  <a:pt x="19422" y="16898"/>
                  <a:pt x="19328" y="18168"/>
                </a:cubicBezTo>
                <a:cubicBezTo>
                  <a:pt x="19815" y="17890"/>
                  <a:pt x="20196" y="16884"/>
                  <a:pt x="20290" y="15614"/>
                </a:cubicBezTo>
                <a:close/>
                <a:moveTo>
                  <a:pt x="17821" y="15614"/>
                </a:moveTo>
                <a:cubicBezTo>
                  <a:pt x="17915" y="16884"/>
                  <a:pt x="18296" y="17890"/>
                  <a:pt x="18783" y="18168"/>
                </a:cubicBezTo>
                <a:cubicBezTo>
                  <a:pt x="18689" y="16898"/>
                  <a:pt x="18308" y="15891"/>
                  <a:pt x="17821" y="15614"/>
                </a:cubicBezTo>
                <a:close/>
                <a:moveTo>
                  <a:pt x="17292" y="15614"/>
                </a:moveTo>
                <a:cubicBezTo>
                  <a:pt x="16805" y="15891"/>
                  <a:pt x="16424" y="16898"/>
                  <a:pt x="16330" y="18168"/>
                </a:cubicBezTo>
                <a:cubicBezTo>
                  <a:pt x="16817" y="17890"/>
                  <a:pt x="17198" y="16884"/>
                  <a:pt x="17292" y="15614"/>
                </a:cubicBezTo>
                <a:close/>
                <a:moveTo>
                  <a:pt x="14823" y="15614"/>
                </a:moveTo>
                <a:cubicBezTo>
                  <a:pt x="14917" y="16884"/>
                  <a:pt x="15298" y="17890"/>
                  <a:pt x="15785" y="18168"/>
                </a:cubicBezTo>
                <a:cubicBezTo>
                  <a:pt x="15691" y="16898"/>
                  <a:pt x="15310" y="15891"/>
                  <a:pt x="14823" y="15614"/>
                </a:cubicBezTo>
                <a:close/>
                <a:moveTo>
                  <a:pt x="14294" y="15614"/>
                </a:moveTo>
                <a:cubicBezTo>
                  <a:pt x="13807" y="15891"/>
                  <a:pt x="13426" y="16898"/>
                  <a:pt x="13332" y="18168"/>
                </a:cubicBezTo>
                <a:cubicBezTo>
                  <a:pt x="13819" y="17890"/>
                  <a:pt x="14200" y="16884"/>
                  <a:pt x="14294" y="15614"/>
                </a:cubicBezTo>
                <a:close/>
                <a:moveTo>
                  <a:pt x="11825" y="15614"/>
                </a:moveTo>
                <a:cubicBezTo>
                  <a:pt x="11919" y="16884"/>
                  <a:pt x="12300" y="17890"/>
                  <a:pt x="12787" y="18168"/>
                </a:cubicBezTo>
                <a:cubicBezTo>
                  <a:pt x="12693" y="16898"/>
                  <a:pt x="12312" y="15891"/>
                  <a:pt x="11825" y="15614"/>
                </a:cubicBezTo>
                <a:close/>
                <a:moveTo>
                  <a:pt x="11296" y="15614"/>
                </a:moveTo>
                <a:cubicBezTo>
                  <a:pt x="10809" y="15891"/>
                  <a:pt x="10428" y="16898"/>
                  <a:pt x="10334" y="18168"/>
                </a:cubicBezTo>
                <a:cubicBezTo>
                  <a:pt x="10821" y="17890"/>
                  <a:pt x="11202" y="16884"/>
                  <a:pt x="11296" y="15614"/>
                </a:cubicBezTo>
                <a:close/>
                <a:moveTo>
                  <a:pt x="8827" y="15614"/>
                </a:moveTo>
                <a:cubicBezTo>
                  <a:pt x="8921" y="16884"/>
                  <a:pt x="9302" y="17890"/>
                  <a:pt x="9790" y="18168"/>
                </a:cubicBezTo>
                <a:cubicBezTo>
                  <a:pt x="9695" y="16898"/>
                  <a:pt x="9315" y="15891"/>
                  <a:pt x="8827" y="15614"/>
                </a:cubicBezTo>
                <a:close/>
                <a:moveTo>
                  <a:pt x="8299" y="15614"/>
                </a:moveTo>
                <a:cubicBezTo>
                  <a:pt x="7811" y="15891"/>
                  <a:pt x="7430" y="16898"/>
                  <a:pt x="7336" y="18168"/>
                </a:cubicBezTo>
                <a:cubicBezTo>
                  <a:pt x="7824" y="17890"/>
                  <a:pt x="8204" y="16884"/>
                  <a:pt x="8299" y="15614"/>
                </a:cubicBezTo>
                <a:close/>
                <a:moveTo>
                  <a:pt x="5829" y="15614"/>
                </a:moveTo>
                <a:cubicBezTo>
                  <a:pt x="5923" y="16884"/>
                  <a:pt x="6304" y="17890"/>
                  <a:pt x="6792" y="18168"/>
                </a:cubicBezTo>
                <a:cubicBezTo>
                  <a:pt x="6697" y="16898"/>
                  <a:pt x="6317" y="15891"/>
                  <a:pt x="5829" y="15614"/>
                </a:cubicBezTo>
                <a:close/>
                <a:moveTo>
                  <a:pt x="5301" y="15614"/>
                </a:moveTo>
                <a:cubicBezTo>
                  <a:pt x="4813" y="15891"/>
                  <a:pt x="4432" y="16898"/>
                  <a:pt x="4338" y="18168"/>
                </a:cubicBezTo>
                <a:cubicBezTo>
                  <a:pt x="4826" y="17890"/>
                  <a:pt x="5206" y="16884"/>
                  <a:pt x="5301" y="15614"/>
                </a:cubicBezTo>
                <a:close/>
                <a:moveTo>
                  <a:pt x="2831" y="15614"/>
                </a:moveTo>
                <a:cubicBezTo>
                  <a:pt x="2926" y="16884"/>
                  <a:pt x="3306" y="17890"/>
                  <a:pt x="3794" y="18168"/>
                </a:cubicBezTo>
                <a:cubicBezTo>
                  <a:pt x="3699" y="16898"/>
                  <a:pt x="3319" y="15891"/>
                  <a:pt x="2831" y="15614"/>
                </a:cubicBezTo>
                <a:close/>
                <a:moveTo>
                  <a:pt x="2303" y="15614"/>
                </a:moveTo>
                <a:cubicBezTo>
                  <a:pt x="1815" y="15891"/>
                  <a:pt x="1435" y="16898"/>
                  <a:pt x="1340" y="18168"/>
                </a:cubicBezTo>
                <a:cubicBezTo>
                  <a:pt x="1828" y="17890"/>
                  <a:pt x="2208" y="16884"/>
                  <a:pt x="2303" y="15614"/>
                </a:cubicBezTo>
                <a:close/>
                <a:moveTo>
                  <a:pt x="0" y="15122"/>
                </a:moveTo>
                <a:cubicBezTo>
                  <a:pt x="543" y="15550"/>
                  <a:pt x="952" y="16762"/>
                  <a:pt x="1032" y="18246"/>
                </a:cubicBezTo>
                <a:cubicBezTo>
                  <a:pt x="1033" y="18246"/>
                  <a:pt x="1033" y="18246"/>
                  <a:pt x="1033" y="18246"/>
                </a:cubicBezTo>
                <a:lnTo>
                  <a:pt x="1034" y="18278"/>
                </a:lnTo>
                <a:cubicBezTo>
                  <a:pt x="1043" y="18419"/>
                  <a:pt x="1047" y="18564"/>
                  <a:pt x="1047" y="18711"/>
                </a:cubicBezTo>
                <a:cubicBezTo>
                  <a:pt x="1050" y="18737"/>
                  <a:pt x="1050" y="18764"/>
                  <a:pt x="1050" y="18791"/>
                </a:cubicBezTo>
                <a:cubicBezTo>
                  <a:pt x="1050" y="18809"/>
                  <a:pt x="1050" y="18827"/>
                  <a:pt x="1049" y="18844"/>
                </a:cubicBezTo>
                <a:lnTo>
                  <a:pt x="1048" y="18844"/>
                </a:lnTo>
                <a:lnTo>
                  <a:pt x="1048" y="18846"/>
                </a:lnTo>
                <a:lnTo>
                  <a:pt x="1018" y="18839"/>
                </a:lnTo>
                <a:cubicBezTo>
                  <a:pt x="960" y="18836"/>
                  <a:pt x="904" y="18822"/>
                  <a:pt x="848" y="18796"/>
                </a:cubicBezTo>
                <a:cubicBezTo>
                  <a:pt x="839" y="18798"/>
                  <a:pt x="829" y="18794"/>
                  <a:pt x="820" y="18789"/>
                </a:cubicBezTo>
                <a:lnTo>
                  <a:pt x="820" y="18784"/>
                </a:lnTo>
                <a:cubicBezTo>
                  <a:pt x="500" y="18644"/>
                  <a:pt x="215" y="18242"/>
                  <a:pt x="0" y="17666"/>
                </a:cubicBezTo>
                <a:lnTo>
                  <a:pt x="0" y="16696"/>
                </a:lnTo>
                <a:cubicBezTo>
                  <a:pt x="173" y="17436"/>
                  <a:pt x="459" y="17976"/>
                  <a:pt x="796" y="18168"/>
                </a:cubicBezTo>
                <a:cubicBezTo>
                  <a:pt x="713" y="17047"/>
                  <a:pt x="406" y="16131"/>
                  <a:pt x="0" y="15743"/>
                </a:cubicBezTo>
                <a:close/>
                <a:moveTo>
                  <a:pt x="20567" y="14935"/>
                </a:moveTo>
                <a:lnTo>
                  <a:pt x="20597" y="14942"/>
                </a:lnTo>
                <a:cubicBezTo>
                  <a:pt x="20654" y="14945"/>
                  <a:pt x="20711" y="14959"/>
                  <a:pt x="20766" y="14985"/>
                </a:cubicBezTo>
                <a:cubicBezTo>
                  <a:pt x="20776" y="14983"/>
                  <a:pt x="20785" y="14987"/>
                  <a:pt x="20795" y="14992"/>
                </a:cubicBezTo>
                <a:lnTo>
                  <a:pt x="20795" y="14998"/>
                </a:lnTo>
                <a:cubicBezTo>
                  <a:pt x="21108" y="15135"/>
                  <a:pt x="21387" y="15523"/>
                  <a:pt x="21600" y="16080"/>
                </a:cubicBezTo>
                <a:lnTo>
                  <a:pt x="21600" y="17025"/>
                </a:lnTo>
                <a:cubicBezTo>
                  <a:pt x="21426" y="16316"/>
                  <a:pt x="21146" y="15800"/>
                  <a:pt x="20819" y="15614"/>
                </a:cubicBezTo>
                <a:cubicBezTo>
                  <a:pt x="20901" y="16721"/>
                  <a:pt x="21201" y="17629"/>
                  <a:pt x="21600" y="18026"/>
                </a:cubicBezTo>
                <a:lnTo>
                  <a:pt x="21600" y="18650"/>
                </a:lnTo>
                <a:cubicBezTo>
                  <a:pt x="21064" y="18210"/>
                  <a:pt x="20661" y="17006"/>
                  <a:pt x="20582" y="15535"/>
                </a:cubicBezTo>
                <a:cubicBezTo>
                  <a:pt x="20582" y="15535"/>
                  <a:pt x="20582" y="15535"/>
                  <a:pt x="20581" y="15535"/>
                </a:cubicBezTo>
                <a:lnTo>
                  <a:pt x="20580" y="15504"/>
                </a:lnTo>
                <a:cubicBezTo>
                  <a:pt x="20571" y="15362"/>
                  <a:pt x="20567" y="15217"/>
                  <a:pt x="20567" y="15070"/>
                </a:cubicBezTo>
                <a:cubicBezTo>
                  <a:pt x="20565" y="15044"/>
                  <a:pt x="20565" y="15017"/>
                  <a:pt x="20565" y="14991"/>
                </a:cubicBezTo>
                <a:lnTo>
                  <a:pt x="20566" y="14937"/>
                </a:lnTo>
                <a:lnTo>
                  <a:pt x="20567" y="14937"/>
                </a:lnTo>
                <a:close/>
                <a:moveTo>
                  <a:pt x="20542" y="14935"/>
                </a:moveTo>
                <a:lnTo>
                  <a:pt x="20542" y="14937"/>
                </a:lnTo>
                <a:lnTo>
                  <a:pt x="20543" y="14937"/>
                </a:lnTo>
                <a:lnTo>
                  <a:pt x="20544" y="14991"/>
                </a:lnTo>
                <a:cubicBezTo>
                  <a:pt x="20544" y="15017"/>
                  <a:pt x="20544" y="15044"/>
                  <a:pt x="20542" y="15070"/>
                </a:cubicBezTo>
                <a:cubicBezTo>
                  <a:pt x="20542" y="15217"/>
                  <a:pt x="20537" y="15362"/>
                  <a:pt x="20528" y="15504"/>
                </a:cubicBezTo>
                <a:lnTo>
                  <a:pt x="20528" y="15535"/>
                </a:lnTo>
                <a:cubicBezTo>
                  <a:pt x="20527" y="15535"/>
                  <a:pt x="20527" y="15535"/>
                  <a:pt x="20527" y="15535"/>
                </a:cubicBezTo>
                <a:cubicBezTo>
                  <a:pt x="20438" y="17189"/>
                  <a:pt x="19940" y="18505"/>
                  <a:pt x="19304" y="18784"/>
                </a:cubicBezTo>
                <a:lnTo>
                  <a:pt x="19304" y="18789"/>
                </a:lnTo>
                <a:cubicBezTo>
                  <a:pt x="19294" y="18794"/>
                  <a:pt x="19285" y="18798"/>
                  <a:pt x="19275" y="18796"/>
                </a:cubicBezTo>
                <a:cubicBezTo>
                  <a:pt x="19220" y="18822"/>
                  <a:pt x="19163" y="18836"/>
                  <a:pt x="19106" y="18839"/>
                </a:cubicBezTo>
                <a:lnTo>
                  <a:pt x="19076" y="18846"/>
                </a:lnTo>
                <a:lnTo>
                  <a:pt x="19076" y="18844"/>
                </a:lnTo>
                <a:lnTo>
                  <a:pt x="19075" y="18844"/>
                </a:lnTo>
                <a:cubicBezTo>
                  <a:pt x="19074" y="18827"/>
                  <a:pt x="19074" y="18809"/>
                  <a:pt x="19074" y="18791"/>
                </a:cubicBezTo>
                <a:cubicBezTo>
                  <a:pt x="19074" y="18764"/>
                  <a:pt x="19074" y="18737"/>
                  <a:pt x="19076" y="18711"/>
                </a:cubicBezTo>
                <a:cubicBezTo>
                  <a:pt x="19076" y="18564"/>
                  <a:pt x="19080" y="18419"/>
                  <a:pt x="19089" y="18278"/>
                </a:cubicBezTo>
                <a:lnTo>
                  <a:pt x="19090" y="18246"/>
                </a:lnTo>
                <a:cubicBezTo>
                  <a:pt x="19091" y="18246"/>
                  <a:pt x="19091" y="18246"/>
                  <a:pt x="19091" y="18246"/>
                </a:cubicBezTo>
                <a:cubicBezTo>
                  <a:pt x="19180" y="16592"/>
                  <a:pt x="19678" y="15276"/>
                  <a:pt x="20314" y="14998"/>
                </a:cubicBezTo>
                <a:lnTo>
                  <a:pt x="20314" y="14992"/>
                </a:lnTo>
                <a:cubicBezTo>
                  <a:pt x="20323" y="14987"/>
                  <a:pt x="20333" y="14983"/>
                  <a:pt x="20343" y="14985"/>
                </a:cubicBezTo>
                <a:cubicBezTo>
                  <a:pt x="20398" y="14959"/>
                  <a:pt x="20455" y="14945"/>
                  <a:pt x="20512" y="14942"/>
                </a:cubicBezTo>
                <a:close/>
                <a:moveTo>
                  <a:pt x="17569" y="14935"/>
                </a:moveTo>
                <a:lnTo>
                  <a:pt x="17599" y="14942"/>
                </a:lnTo>
                <a:cubicBezTo>
                  <a:pt x="17656" y="14945"/>
                  <a:pt x="17713" y="14959"/>
                  <a:pt x="17768" y="14985"/>
                </a:cubicBezTo>
                <a:cubicBezTo>
                  <a:pt x="17778" y="14983"/>
                  <a:pt x="17787" y="14987"/>
                  <a:pt x="17797" y="14992"/>
                </a:cubicBezTo>
                <a:lnTo>
                  <a:pt x="17797" y="14998"/>
                </a:lnTo>
                <a:cubicBezTo>
                  <a:pt x="18433" y="15276"/>
                  <a:pt x="18931" y="16592"/>
                  <a:pt x="19020" y="18246"/>
                </a:cubicBezTo>
                <a:cubicBezTo>
                  <a:pt x="19020" y="18246"/>
                  <a:pt x="19020" y="18246"/>
                  <a:pt x="19021" y="18246"/>
                </a:cubicBezTo>
                <a:lnTo>
                  <a:pt x="19022" y="18278"/>
                </a:lnTo>
                <a:cubicBezTo>
                  <a:pt x="19031" y="18419"/>
                  <a:pt x="19035" y="18564"/>
                  <a:pt x="19035" y="18711"/>
                </a:cubicBezTo>
                <a:cubicBezTo>
                  <a:pt x="19037" y="18737"/>
                  <a:pt x="19037" y="18764"/>
                  <a:pt x="19037" y="18791"/>
                </a:cubicBezTo>
                <a:cubicBezTo>
                  <a:pt x="19037" y="18809"/>
                  <a:pt x="19037" y="18827"/>
                  <a:pt x="19036" y="18844"/>
                </a:cubicBezTo>
                <a:lnTo>
                  <a:pt x="19035" y="18844"/>
                </a:lnTo>
                <a:lnTo>
                  <a:pt x="19035" y="18846"/>
                </a:lnTo>
                <a:lnTo>
                  <a:pt x="19005" y="18839"/>
                </a:lnTo>
                <a:cubicBezTo>
                  <a:pt x="18948" y="18836"/>
                  <a:pt x="18891" y="18822"/>
                  <a:pt x="18836" y="18796"/>
                </a:cubicBezTo>
                <a:cubicBezTo>
                  <a:pt x="18826" y="18798"/>
                  <a:pt x="18817" y="18794"/>
                  <a:pt x="18807" y="18789"/>
                </a:cubicBezTo>
                <a:lnTo>
                  <a:pt x="18807" y="18784"/>
                </a:lnTo>
                <a:cubicBezTo>
                  <a:pt x="18171" y="18505"/>
                  <a:pt x="17673" y="17189"/>
                  <a:pt x="17584" y="15535"/>
                </a:cubicBezTo>
                <a:cubicBezTo>
                  <a:pt x="17584" y="15535"/>
                  <a:pt x="17584" y="15535"/>
                  <a:pt x="17583" y="15535"/>
                </a:cubicBezTo>
                <a:lnTo>
                  <a:pt x="17582" y="15504"/>
                </a:lnTo>
                <a:cubicBezTo>
                  <a:pt x="17573" y="15362"/>
                  <a:pt x="17569" y="15217"/>
                  <a:pt x="17569" y="15070"/>
                </a:cubicBezTo>
                <a:cubicBezTo>
                  <a:pt x="17567" y="15044"/>
                  <a:pt x="17567" y="15017"/>
                  <a:pt x="17567" y="14991"/>
                </a:cubicBezTo>
                <a:lnTo>
                  <a:pt x="17568" y="14937"/>
                </a:lnTo>
                <a:lnTo>
                  <a:pt x="17569" y="14937"/>
                </a:lnTo>
                <a:close/>
                <a:moveTo>
                  <a:pt x="17544" y="14935"/>
                </a:moveTo>
                <a:lnTo>
                  <a:pt x="17544" y="14937"/>
                </a:lnTo>
                <a:lnTo>
                  <a:pt x="17545" y="14937"/>
                </a:lnTo>
                <a:lnTo>
                  <a:pt x="17546" y="14991"/>
                </a:lnTo>
                <a:cubicBezTo>
                  <a:pt x="17546" y="15017"/>
                  <a:pt x="17546" y="15044"/>
                  <a:pt x="17544" y="15070"/>
                </a:cubicBezTo>
                <a:cubicBezTo>
                  <a:pt x="17544" y="15217"/>
                  <a:pt x="17540" y="15362"/>
                  <a:pt x="17531" y="15504"/>
                </a:cubicBezTo>
                <a:lnTo>
                  <a:pt x="17530" y="15535"/>
                </a:lnTo>
                <a:cubicBezTo>
                  <a:pt x="17529" y="15535"/>
                  <a:pt x="17529" y="15535"/>
                  <a:pt x="17529" y="15535"/>
                </a:cubicBezTo>
                <a:cubicBezTo>
                  <a:pt x="17440" y="17189"/>
                  <a:pt x="16942" y="18505"/>
                  <a:pt x="16306" y="18784"/>
                </a:cubicBezTo>
                <a:lnTo>
                  <a:pt x="16306" y="18789"/>
                </a:lnTo>
                <a:cubicBezTo>
                  <a:pt x="16296" y="18794"/>
                  <a:pt x="16287" y="18798"/>
                  <a:pt x="16277" y="18796"/>
                </a:cubicBezTo>
                <a:cubicBezTo>
                  <a:pt x="16222" y="18822"/>
                  <a:pt x="16165" y="18836"/>
                  <a:pt x="16108" y="18839"/>
                </a:cubicBezTo>
                <a:lnTo>
                  <a:pt x="16078" y="18846"/>
                </a:lnTo>
                <a:lnTo>
                  <a:pt x="16078" y="18844"/>
                </a:lnTo>
                <a:lnTo>
                  <a:pt x="16077" y="18844"/>
                </a:lnTo>
                <a:cubicBezTo>
                  <a:pt x="16076" y="18827"/>
                  <a:pt x="16076" y="18809"/>
                  <a:pt x="16076" y="18791"/>
                </a:cubicBezTo>
                <a:cubicBezTo>
                  <a:pt x="16076" y="18764"/>
                  <a:pt x="16076" y="18737"/>
                  <a:pt x="16078" y="18711"/>
                </a:cubicBezTo>
                <a:cubicBezTo>
                  <a:pt x="16078" y="18564"/>
                  <a:pt x="16082" y="18419"/>
                  <a:pt x="16091" y="18278"/>
                </a:cubicBezTo>
                <a:lnTo>
                  <a:pt x="16092" y="18246"/>
                </a:lnTo>
                <a:cubicBezTo>
                  <a:pt x="16093" y="18246"/>
                  <a:pt x="16093" y="18246"/>
                  <a:pt x="16093" y="18246"/>
                </a:cubicBezTo>
                <a:cubicBezTo>
                  <a:pt x="16182" y="16592"/>
                  <a:pt x="16680" y="15276"/>
                  <a:pt x="17316" y="14998"/>
                </a:cubicBezTo>
                <a:lnTo>
                  <a:pt x="17316" y="14992"/>
                </a:lnTo>
                <a:cubicBezTo>
                  <a:pt x="17326" y="14987"/>
                  <a:pt x="17335" y="14983"/>
                  <a:pt x="17345" y="14985"/>
                </a:cubicBezTo>
                <a:cubicBezTo>
                  <a:pt x="17400" y="14959"/>
                  <a:pt x="17457" y="14945"/>
                  <a:pt x="17514" y="14942"/>
                </a:cubicBezTo>
                <a:close/>
                <a:moveTo>
                  <a:pt x="14571" y="14935"/>
                </a:moveTo>
                <a:lnTo>
                  <a:pt x="14601" y="14942"/>
                </a:lnTo>
                <a:cubicBezTo>
                  <a:pt x="14658" y="14945"/>
                  <a:pt x="14715" y="14959"/>
                  <a:pt x="14770" y="14985"/>
                </a:cubicBezTo>
                <a:cubicBezTo>
                  <a:pt x="14780" y="14983"/>
                  <a:pt x="14790" y="14987"/>
                  <a:pt x="14799" y="14992"/>
                </a:cubicBezTo>
                <a:lnTo>
                  <a:pt x="14799" y="14998"/>
                </a:lnTo>
                <a:cubicBezTo>
                  <a:pt x="15435" y="15276"/>
                  <a:pt x="15933" y="16592"/>
                  <a:pt x="16022" y="18246"/>
                </a:cubicBezTo>
                <a:cubicBezTo>
                  <a:pt x="16022" y="18246"/>
                  <a:pt x="16022" y="18246"/>
                  <a:pt x="16023" y="18246"/>
                </a:cubicBezTo>
                <a:lnTo>
                  <a:pt x="16024" y="18278"/>
                </a:lnTo>
                <a:cubicBezTo>
                  <a:pt x="16033" y="18419"/>
                  <a:pt x="16037" y="18564"/>
                  <a:pt x="16037" y="18711"/>
                </a:cubicBezTo>
                <a:cubicBezTo>
                  <a:pt x="16039" y="18737"/>
                  <a:pt x="16039" y="18764"/>
                  <a:pt x="16039" y="18791"/>
                </a:cubicBezTo>
                <a:cubicBezTo>
                  <a:pt x="16039" y="18809"/>
                  <a:pt x="16039" y="18827"/>
                  <a:pt x="16038" y="18844"/>
                </a:cubicBezTo>
                <a:lnTo>
                  <a:pt x="16037" y="18844"/>
                </a:lnTo>
                <a:lnTo>
                  <a:pt x="16037" y="18846"/>
                </a:lnTo>
                <a:lnTo>
                  <a:pt x="16007" y="18839"/>
                </a:lnTo>
                <a:cubicBezTo>
                  <a:pt x="15950" y="18836"/>
                  <a:pt x="15893" y="18822"/>
                  <a:pt x="15838" y="18796"/>
                </a:cubicBezTo>
                <a:cubicBezTo>
                  <a:pt x="15828" y="18798"/>
                  <a:pt x="15819" y="18794"/>
                  <a:pt x="15809" y="18789"/>
                </a:cubicBezTo>
                <a:lnTo>
                  <a:pt x="15809" y="18784"/>
                </a:lnTo>
                <a:cubicBezTo>
                  <a:pt x="15173" y="18505"/>
                  <a:pt x="14675" y="17189"/>
                  <a:pt x="14586" y="15535"/>
                </a:cubicBezTo>
                <a:cubicBezTo>
                  <a:pt x="14586" y="15535"/>
                  <a:pt x="14586" y="15535"/>
                  <a:pt x="14585" y="15535"/>
                </a:cubicBezTo>
                <a:lnTo>
                  <a:pt x="14584" y="15504"/>
                </a:lnTo>
                <a:cubicBezTo>
                  <a:pt x="14576" y="15362"/>
                  <a:pt x="14571" y="15217"/>
                  <a:pt x="14571" y="15070"/>
                </a:cubicBezTo>
                <a:cubicBezTo>
                  <a:pt x="14569" y="15044"/>
                  <a:pt x="14569" y="15017"/>
                  <a:pt x="14569" y="14991"/>
                </a:cubicBezTo>
                <a:lnTo>
                  <a:pt x="14570" y="14937"/>
                </a:lnTo>
                <a:lnTo>
                  <a:pt x="14571" y="14937"/>
                </a:lnTo>
                <a:close/>
                <a:moveTo>
                  <a:pt x="14546" y="14935"/>
                </a:moveTo>
                <a:lnTo>
                  <a:pt x="14546" y="14937"/>
                </a:lnTo>
                <a:lnTo>
                  <a:pt x="14547" y="14937"/>
                </a:lnTo>
                <a:lnTo>
                  <a:pt x="14548" y="14991"/>
                </a:lnTo>
                <a:cubicBezTo>
                  <a:pt x="14548" y="15017"/>
                  <a:pt x="14548" y="15044"/>
                  <a:pt x="14546" y="15070"/>
                </a:cubicBezTo>
                <a:cubicBezTo>
                  <a:pt x="14546" y="15217"/>
                  <a:pt x="14542" y="15362"/>
                  <a:pt x="14533" y="15504"/>
                </a:cubicBezTo>
                <a:lnTo>
                  <a:pt x="14532" y="15535"/>
                </a:lnTo>
                <a:cubicBezTo>
                  <a:pt x="14531" y="15535"/>
                  <a:pt x="14531" y="15535"/>
                  <a:pt x="14531" y="15535"/>
                </a:cubicBezTo>
                <a:cubicBezTo>
                  <a:pt x="14442" y="17189"/>
                  <a:pt x="13944" y="18505"/>
                  <a:pt x="13308" y="18784"/>
                </a:cubicBezTo>
                <a:lnTo>
                  <a:pt x="13308" y="18789"/>
                </a:lnTo>
                <a:cubicBezTo>
                  <a:pt x="13298" y="18794"/>
                  <a:pt x="13289" y="18798"/>
                  <a:pt x="13279" y="18796"/>
                </a:cubicBezTo>
                <a:cubicBezTo>
                  <a:pt x="13224" y="18822"/>
                  <a:pt x="13167" y="18836"/>
                  <a:pt x="13110" y="18839"/>
                </a:cubicBezTo>
                <a:lnTo>
                  <a:pt x="13080" y="18846"/>
                </a:lnTo>
                <a:lnTo>
                  <a:pt x="13080" y="18844"/>
                </a:lnTo>
                <a:lnTo>
                  <a:pt x="13079" y="18844"/>
                </a:lnTo>
                <a:cubicBezTo>
                  <a:pt x="13078" y="18827"/>
                  <a:pt x="13078" y="18809"/>
                  <a:pt x="13078" y="18791"/>
                </a:cubicBezTo>
                <a:cubicBezTo>
                  <a:pt x="13078" y="18764"/>
                  <a:pt x="13078" y="18737"/>
                  <a:pt x="13080" y="18711"/>
                </a:cubicBezTo>
                <a:cubicBezTo>
                  <a:pt x="13080" y="18564"/>
                  <a:pt x="13084" y="18419"/>
                  <a:pt x="13093" y="18278"/>
                </a:cubicBezTo>
                <a:lnTo>
                  <a:pt x="13094" y="18246"/>
                </a:lnTo>
                <a:cubicBezTo>
                  <a:pt x="13095" y="18246"/>
                  <a:pt x="13095" y="18246"/>
                  <a:pt x="13095" y="18246"/>
                </a:cubicBezTo>
                <a:cubicBezTo>
                  <a:pt x="13184" y="16592"/>
                  <a:pt x="13682" y="15276"/>
                  <a:pt x="14318" y="14998"/>
                </a:cubicBezTo>
                <a:lnTo>
                  <a:pt x="14318" y="14992"/>
                </a:lnTo>
                <a:cubicBezTo>
                  <a:pt x="14328" y="14987"/>
                  <a:pt x="14337" y="14983"/>
                  <a:pt x="14347" y="14985"/>
                </a:cubicBezTo>
                <a:cubicBezTo>
                  <a:pt x="14402" y="14959"/>
                  <a:pt x="14459" y="14945"/>
                  <a:pt x="14516" y="14942"/>
                </a:cubicBezTo>
                <a:close/>
                <a:moveTo>
                  <a:pt x="11573" y="14935"/>
                </a:moveTo>
                <a:lnTo>
                  <a:pt x="11603" y="14942"/>
                </a:lnTo>
                <a:cubicBezTo>
                  <a:pt x="11661" y="14945"/>
                  <a:pt x="11717" y="14959"/>
                  <a:pt x="11772" y="14985"/>
                </a:cubicBezTo>
                <a:cubicBezTo>
                  <a:pt x="11782" y="14983"/>
                  <a:pt x="11792" y="14987"/>
                  <a:pt x="11801" y="14992"/>
                </a:cubicBezTo>
                <a:lnTo>
                  <a:pt x="11801" y="14998"/>
                </a:lnTo>
                <a:cubicBezTo>
                  <a:pt x="12437" y="15276"/>
                  <a:pt x="12935" y="16592"/>
                  <a:pt x="13024" y="18246"/>
                </a:cubicBezTo>
                <a:cubicBezTo>
                  <a:pt x="13024" y="18246"/>
                  <a:pt x="13025" y="18246"/>
                  <a:pt x="13025" y="18246"/>
                </a:cubicBezTo>
                <a:lnTo>
                  <a:pt x="13026" y="18278"/>
                </a:lnTo>
                <a:cubicBezTo>
                  <a:pt x="13035" y="18419"/>
                  <a:pt x="13039" y="18564"/>
                  <a:pt x="13039" y="18711"/>
                </a:cubicBezTo>
                <a:cubicBezTo>
                  <a:pt x="13041" y="18737"/>
                  <a:pt x="13041" y="18764"/>
                  <a:pt x="13041" y="18791"/>
                </a:cubicBezTo>
                <a:cubicBezTo>
                  <a:pt x="13041" y="18809"/>
                  <a:pt x="13041" y="18827"/>
                  <a:pt x="13040" y="18844"/>
                </a:cubicBezTo>
                <a:lnTo>
                  <a:pt x="13040" y="18844"/>
                </a:lnTo>
                <a:lnTo>
                  <a:pt x="13039" y="18846"/>
                </a:lnTo>
                <a:lnTo>
                  <a:pt x="13009" y="18839"/>
                </a:lnTo>
                <a:cubicBezTo>
                  <a:pt x="12952" y="18836"/>
                  <a:pt x="12895" y="18822"/>
                  <a:pt x="12840" y="18796"/>
                </a:cubicBezTo>
                <a:cubicBezTo>
                  <a:pt x="12830" y="18798"/>
                  <a:pt x="12821" y="18794"/>
                  <a:pt x="12811" y="18789"/>
                </a:cubicBezTo>
                <a:lnTo>
                  <a:pt x="12811" y="18784"/>
                </a:lnTo>
                <a:cubicBezTo>
                  <a:pt x="12175" y="18505"/>
                  <a:pt x="11677" y="17189"/>
                  <a:pt x="11588" y="15535"/>
                </a:cubicBezTo>
                <a:cubicBezTo>
                  <a:pt x="11588" y="15535"/>
                  <a:pt x="11588" y="15535"/>
                  <a:pt x="11588" y="15535"/>
                </a:cubicBezTo>
                <a:lnTo>
                  <a:pt x="11587" y="15504"/>
                </a:lnTo>
                <a:cubicBezTo>
                  <a:pt x="11578" y="15362"/>
                  <a:pt x="11573" y="15217"/>
                  <a:pt x="11573" y="15070"/>
                </a:cubicBezTo>
                <a:cubicBezTo>
                  <a:pt x="11571" y="15044"/>
                  <a:pt x="11571" y="15017"/>
                  <a:pt x="11571" y="14991"/>
                </a:cubicBezTo>
                <a:lnTo>
                  <a:pt x="11572" y="14937"/>
                </a:lnTo>
                <a:lnTo>
                  <a:pt x="11573" y="14937"/>
                </a:lnTo>
                <a:close/>
                <a:moveTo>
                  <a:pt x="11548" y="14935"/>
                </a:moveTo>
                <a:lnTo>
                  <a:pt x="11549" y="14937"/>
                </a:lnTo>
                <a:lnTo>
                  <a:pt x="11549" y="14937"/>
                </a:lnTo>
                <a:lnTo>
                  <a:pt x="11550" y="14991"/>
                </a:lnTo>
                <a:cubicBezTo>
                  <a:pt x="11550" y="15017"/>
                  <a:pt x="11550" y="15044"/>
                  <a:pt x="11548" y="15070"/>
                </a:cubicBezTo>
                <a:cubicBezTo>
                  <a:pt x="11548" y="15217"/>
                  <a:pt x="11544" y="15362"/>
                  <a:pt x="11535" y="15504"/>
                </a:cubicBezTo>
                <a:lnTo>
                  <a:pt x="11534" y="15535"/>
                </a:lnTo>
                <a:cubicBezTo>
                  <a:pt x="11534" y="15535"/>
                  <a:pt x="11533" y="15535"/>
                  <a:pt x="11533" y="15535"/>
                </a:cubicBezTo>
                <a:cubicBezTo>
                  <a:pt x="11444" y="17189"/>
                  <a:pt x="10946" y="18505"/>
                  <a:pt x="10310" y="18784"/>
                </a:cubicBezTo>
                <a:lnTo>
                  <a:pt x="10310" y="18789"/>
                </a:lnTo>
                <a:cubicBezTo>
                  <a:pt x="10301" y="18794"/>
                  <a:pt x="10291" y="18798"/>
                  <a:pt x="10281" y="18796"/>
                </a:cubicBezTo>
                <a:cubicBezTo>
                  <a:pt x="10226" y="18822"/>
                  <a:pt x="10170" y="18836"/>
                  <a:pt x="10112" y="18839"/>
                </a:cubicBezTo>
                <a:lnTo>
                  <a:pt x="10082" y="18846"/>
                </a:lnTo>
                <a:lnTo>
                  <a:pt x="10082" y="18844"/>
                </a:lnTo>
                <a:lnTo>
                  <a:pt x="10081" y="18844"/>
                </a:lnTo>
                <a:cubicBezTo>
                  <a:pt x="10080" y="18827"/>
                  <a:pt x="10080" y="18809"/>
                  <a:pt x="10080" y="18791"/>
                </a:cubicBezTo>
                <a:cubicBezTo>
                  <a:pt x="10080" y="18764"/>
                  <a:pt x="10080" y="18737"/>
                  <a:pt x="10082" y="18711"/>
                </a:cubicBezTo>
                <a:cubicBezTo>
                  <a:pt x="10082" y="18564"/>
                  <a:pt x="10087" y="18419"/>
                  <a:pt x="10096" y="18278"/>
                </a:cubicBezTo>
                <a:lnTo>
                  <a:pt x="10096" y="18246"/>
                </a:lnTo>
                <a:cubicBezTo>
                  <a:pt x="10097" y="18246"/>
                  <a:pt x="10097" y="18246"/>
                  <a:pt x="10097" y="18246"/>
                </a:cubicBezTo>
                <a:cubicBezTo>
                  <a:pt x="10186" y="16592"/>
                  <a:pt x="10684" y="15276"/>
                  <a:pt x="11320" y="14998"/>
                </a:cubicBezTo>
                <a:lnTo>
                  <a:pt x="11320" y="14992"/>
                </a:lnTo>
                <a:cubicBezTo>
                  <a:pt x="11330" y="14987"/>
                  <a:pt x="11339" y="14983"/>
                  <a:pt x="11349" y="14985"/>
                </a:cubicBezTo>
                <a:cubicBezTo>
                  <a:pt x="11404" y="14959"/>
                  <a:pt x="11461" y="14945"/>
                  <a:pt x="11518" y="14942"/>
                </a:cubicBezTo>
                <a:close/>
                <a:moveTo>
                  <a:pt x="8575" y="14935"/>
                </a:moveTo>
                <a:lnTo>
                  <a:pt x="8605" y="14942"/>
                </a:lnTo>
                <a:cubicBezTo>
                  <a:pt x="8663" y="14945"/>
                  <a:pt x="8719" y="14959"/>
                  <a:pt x="8774" y="14985"/>
                </a:cubicBezTo>
                <a:cubicBezTo>
                  <a:pt x="8784" y="14983"/>
                  <a:pt x="8794" y="14987"/>
                  <a:pt x="8803" y="14992"/>
                </a:cubicBezTo>
                <a:lnTo>
                  <a:pt x="8803" y="14998"/>
                </a:lnTo>
                <a:cubicBezTo>
                  <a:pt x="9439" y="15276"/>
                  <a:pt x="9937" y="16592"/>
                  <a:pt x="10026" y="18246"/>
                </a:cubicBezTo>
                <a:cubicBezTo>
                  <a:pt x="10026" y="18246"/>
                  <a:pt x="10027" y="18246"/>
                  <a:pt x="10027" y="18246"/>
                </a:cubicBezTo>
                <a:lnTo>
                  <a:pt x="10028" y="18278"/>
                </a:lnTo>
                <a:cubicBezTo>
                  <a:pt x="10037" y="18419"/>
                  <a:pt x="10041" y="18564"/>
                  <a:pt x="10041" y="18711"/>
                </a:cubicBezTo>
                <a:cubicBezTo>
                  <a:pt x="10043" y="18737"/>
                  <a:pt x="10044" y="18764"/>
                  <a:pt x="10044" y="18791"/>
                </a:cubicBezTo>
                <a:cubicBezTo>
                  <a:pt x="10044" y="18809"/>
                  <a:pt x="10043" y="18827"/>
                  <a:pt x="10042" y="18844"/>
                </a:cubicBezTo>
                <a:lnTo>
                  <a:pt x="10042" y="18844"/>
                </a:lnTo>
                <a:lnTo>
                  <a:pt x="10042" y="18846"/>
                </a:lnTo>
                <a:lnTo>
                  <a:pt x="10011" y="18839"/>
                </a:lnTo>
                <a:cubicBezTo>
                  <a:pt x="9954" y="18836"/>
                  <a:pt x="9897" y="18822"/>
                  <a:pt x="9842" y="18796"/>
                </a:cubicBezTo>
                <a:cubicBezTo>
                  <a:pt x="9832" y="18798"/>
                  <a:pt x="9823" y="18794"/>
                  <a:pt x="9813" y="18789"/>
                </a:cubicBezTo>
                <a:lnTo>
                  <a:pt x="9813" y="18784"/>
                </a:lnTo>
                <a:cubicBezTo>
                  <a:pt x="9177" y="18505"/>
                  <a:pt x="8680" y="17189"/>
                  <a:pt x="8591" y="15535"/>
                </a:cubicBezTo>
                <a:cubicBezTo>
                  <a:pt x="8590" y="15535"/>
                  <a:pt x="8590" y="15535"/>
                  <a:pt x="8590" y="15535"/>
                </a:cubicBezTo>
                <a:lnTo>
                  <a:pt x="8589" y="15504"/>
                </a:lnTo>
                <a:cubicBezTo>
                  <a:pt x="8580" y="15362"/>
                  <a:pt x="8575" y="15217"/>
                  <a:pt x="8575" y="15070"/>
                </a:cubicBezTo>
                <a:cubicBezTo>
                  <a:pt x="8573" y="15044"/>
                  <a:pt x="8573" y="15017"/>
                  <a:pt x="8573" y="14991"/>
                </a:cubicBezTo>
                <a:lnTo>
                  <a:pt x="8574" y="14937"/>
                </a:lnTo>
                <a:lnTo>
                  <a:pt x="8575" y="14937"/>
                </a:lnTo>
                <a:close/>
                <a:moveTo>
                  <a:pt x="8551" y="14935"/>
                </a:moveTo>
                <a:lnTo>
                  <a:pt x="8551" y="14937"/>
                </a:lnTo>
                <a:lnTo>
                  <a:pt x="8551" y="14937"/>
                </a:lnTo>
                <a:lnTo>
                  <a:pt x="8553" y="14991"/>
                </a:lnTo>
                <a:cubicBezTo>
                  <a:pt x="8553" y="15017"/>
                  <a:pt x="8552" y="15044"/>
                  <a:pt x="8550" y="15070"/>
                </a:cubicBezTo>
                <a:cubicBezTo>
                  <a:pt x="8550" y="15217"/>
                  <a:pt x="8546" y="15362"/>
                  <a:pt x="8537" y="15504"/>
                </a:cubicBezTo>
                <a:lnTo>
                  <a:pt x="8536" y="15535"/>
                </a:lnTo>
                <a:cubicBezTo>
                  <a:pt x="8536" y="15535"/>
                  <a:pt x="8535" y="15535"/>
                  <a:pt x="8535" y="15535"/>
                </a:cubicBezTo>
                <a:cubicBezTo>
                  <a:pt x="8446" y="17189"/>
                  <a:pt x="7948" y="18505"/>
                  <a:pt x="7312" y="18784"/>
                </a:cubicBezTo>
                <a:lnTo>
                  <a:pt x="7312" y="18789"/>
                </a:lnTo>
                <a:cubicBezTo>
                  <a:pt x="7303" y="18794"/>
                  <a:pt x="7293" y="18798"/>
                  <a:pt x="7283" y="18796"/>
                </a:cubicBezTo>
                <a:cubicBezTo>
                  <a:pt x="7228" y="18822"/>
                  <a:pt x="7172" y="18836"/>
                  <a:pt x="7114" y="18839"/>
                </a:cubicBezTo>
                <a:lnTo>
                  <a:pt x="7084" y="18846"/>
                </a:lnTo>
                <a:lnTo>
                  <a:pt x="7084" y="18844"/>
                </a:lnTo>
                <a:lnTo>
                  <a:pt x="7083" y="18844"/>
                </a:lnTo>
                <a:cubicBezTo>
                  <a:pt x="7082" y="18827"/>
                  <a:pt x="7082" y="18809"/>
                  <a:pt x="7082" y="18791"/>
                </a:cubicBezTo>
                <a:cubicBezTo>
                  <a:pt x="7082" y="18764"/>
                  <a:pt x="7082" y="18737"/>
                  <a:pt x="7084" y="18711"/>
                </a:cubicBezTo>
                <a:cubicBezTo>
                  <a:pt x="7084" y="18564"/>
                  <a:pt x="7089" y="18419"/>
                  <a:pt x="7098" y="18278"/>
                </a:cubicBezTo>
                <a:lnTo>
                  <a:pt x="7099" y="18246"/>
                </a:lnTo>
                <a:cubicBezTo>
                  <a:pt x="7099" y="18246"/>
                  <a:pt x="7099" y="18246"/>
                  <a:pt x="7099" y="18246"/>
                </a:cubicBezTo>
                <a:cubicBezTo>
                  <a:pt x="7189" y="16592"/>
                  <a:pt x="7686" y="15276"/>
                  <a:pt x="8322" y="14998"/>
                </a:cubicBezTo>
                <a:lnTo>
                  <a:pt x="8322" y="14992"/>
                </a:lnTo>
                <a:cubicBezTo>
                  <a:pt x="8332" y="14987"/>
                  <a:pt x="8341" y="14983"/>
                  <a:pt x="8351" y="14985"/>
                </a:cubicBezTo>
                <a:cubicBezTo>
                  <a:pt x="8406" y="14959"/>
                  <a:pt x="8463" y="14945"/>
                  <a:pt x="8520" y="14942"/>
                </a:cubicBezTo>
                <a:close/>
                <a:moveTo>
                  <a:pt x="5577" y="14935"/>
                </a:moveTo>
                <a:lnTo>
                  <a:pt x="5607" y="14942"/>
                </a:lnTo>
                <a:cubicBezTo>
                  <a:pt x="5665" y="14945"/>
                  <a:pt x="5721" y="14959"/>
                  <a:pt x="5776" y="14985"/>
                </a:cubicBezTo>
                <a:cubicBezTo>
                  <a:pt x="5786" y="14983"/>
                  <a:pt x="5796" y="14987"/>
                  <a:pt x="5805" y="14992"/>
                </a:cubicBezTo>
                <a:lnTo>
                  <a:pt x="5805" y="14998"/>
                </a:lnTo>
                <a:cubicBezTo>
                  <a:pt x="6441" y="15276"/>
                  <a:pt x="6939" y="16592"/>
                  <a:pt x="7028" y="18246"/>
                </a:cubicBezTo>
                <a:cubicBezTo>
                  <a:pt x="7028" y="18246"/>
                  <a:pt x="7029" y="18246"/>
                  <a:pt x="7029" y="18246"/>
                </a:cubicBezTo>
                <a:lnTo>
                  <a:pt x="7030" y="18278"/>
                </a:lnTo>
                <a:cubicBezTo>
                  <a:pt x="7039" y="18419"/>
                  <a:pt x="7043" y="18564"/>
                  <a:pt x="7043" y="18711"/>
                </a:cubicBezTo>
                <a:cubicBezTo>
                  <a:pt x="7046" y="18737"/>
                  <a:pt x="7046" y="18764"/>
                  <a:pt x="7046" y="18791"/>
                </a:cubicBezTo>
                <a:cubicBezTo>
                  <a:pt x="7046" y="18809"/>
                  <a:pt x="7046" y="18827"/>
                  <a:pt x="7045" y="18844"/>
                </a:cubicBezTo>
                <a:lnTo>
                  <a:pt x="7044" y="18844"/>
                </a:lnTo>
                <a:lnTo>
                  <a:pt x="7044" y="18846"/>
                </a:lnTo>
                <a:lnTo>
                  <a:pt x="7013" y="18839"/>
                </a:lnTo>
                <a:cubicBezTo>
                  <a:pt x="6956" y="18836"/>
                  <a:pt x="6899" y="18822"/>
                  <a:pt x="6844" y="18796"/>
                </a:cubicBezTo>
                <a:cubicBezTo>
                  <a:pt x="6834" y="18798"/>
                  <a:pt x="6825" y="18794"/>
                  <a:pt x="6816" y="18789"/>
                </a:cubicBezTo>
                <a:lnTo>
                  <a:pt x="6815" y="18784"/>
                </a:lnTo>
                <a:cubicBezTo>
                  <a:pt x="6180" y="18505"/>
                  <a:pt x="5682" y="17189"/>
                  <a:pt x="5593" y="15535"/>
                </a:cubicBezTo>
                <a:cubicBezTo>
                  <a:pt x="5592" y="15535"/>
                  <a:pt x="5592" y="15535"/>
                  <a:pt x="5592" y="15535"/>
                </a:cubicBezTo>
                <a:lnTo>
                  <a:pt x="5591" y="15504"/>
                </a:lnTo>
                <a:cubicBezTo>
                  <a:pt x="5582" y="15362"/>
                  <a:pt x="5577" y="15217"/>
                  <a:pt x="5578" y="15070"/>
                </a:cubicBezTo>
                <a:cubicBezTo>
                  <a:pt x="5575" y="15044"/>
                  <a:pt x="5575" y="15017"/>
                  <a:pt x="5575" y="14991"/>
                </a:cubicBezTo>
                <a:lnTo>
                  <a:pt x="5576" y="14937"/>
                </a:lnTo>
                <a:lnTo>
                  <a:pt x="5577" y="14937"/>
                </a:lnTo>
                <a:close/>
                <a:moveTo>
                  <a:pt x="5553" y="14935"/>
                </a:moveTo>
                <a:lnTo>
                  <a:pt x="5553" y="14937"/>
                </a:lnTo>
                <a:lnTo>
                  <a:pt x="5554" y="14937"/>
                </a:lnTo>
                <a:lnTo>
                  <a:pt x="5555" y="14991"/>
                </a:lnTo>
                <a:cubicBezTo>
                  <a:pt x="5555" y="15017"/>
                  <a:pt x="5555" y="15044"/>
                  <a:pt x="5552" y="15070"/>
                </a:cubicBezTo>
                <a:cubicBezTo>
                  <a:pt x="5552" y="15217"/>
                  <a:pt x="5548" y="15362"/>
                  <a:pt x="5539" y="15504"/>
                </a:cubicBezTo>
                <a:lnTo>
                  <a:pt x="5538" y="15535"/>
                </a:lnTo>
                <a:cubicBezTo>
                  <a:pt x="5538" y="15535"/>
                  <a:pt x="5537" y="15535"/>
                  <a:pt x="5537" y="15535"/>
                </a:cubicBezTo>
                <a:cubicBezTo>
                  <a:pt x="5448" y="17189"/>
                  <a:pt x="4950" y="18505"/>
                  <a:pt x="4314" y="18784"/>
                </a:cubicBezTo>
                <a:lnTo>
                  <a:pt x="4314" y="18789"/>
                </a:lnTo>
                <a:cubicBezTo>
                  <a:pt x="4305" y="18794"/>
                  <a:pt x="4295" y="18798"/>
                  <a:pt x="4285" y="18796"/>
                </a:cubicBezTo>
                <a:cubicBezTo>
                  <a:pt x="4230" y="18822"/>
                  <a:pt x="4174" y="18836"/>
                  <a:pt x="4116" y="18839"/>
                </a:cubicBezTo>
                <a:lnTo>
                  <a:pt x="4086" y="18846"/>
                </a:lnTo>
                <a:lnTo>
                  <a:pt x="4086" y="18844"/>
                </a:lnTo>
                <a:lnTo>
                  <a:pt x="4085" y="18844"/>
                </a:lnTo>
                <a:cubicBezTo>
                  <a:pt x="4084" y="18827"/>
                  <a:pt x="4084" y="18809"/>
                  <a:pt x="4084" y="18791"/>
                </a:cubicBezTo>
                <a:cubicBezTo>
                  <a:pt x="4084" y="18764"/>
                  <a:pt x="4084" y="18737"/>
                  <a:pt x="4087" y="18711"/>
                </a:cubicBezTo>
                <a:cubicBezTo>
                  <a:pt x="4086" y="18564"/>
                  <a:pt x="4091" y="18419"/>
                  <a:pt x="4100" y="18278"/>
                </a:cubicBezTo>
                <a:lnTo>
                  <a:pt x="4101" y="18246"/>
                </a:lnTo>
                <a:cubicBezTo>
                  <a:pt x="4101" y="18246"/>
                  <a:pt x="4101" y="18246"/>
                  <a:pt x="4102" y="18246"/>
                </a:cubicBezTo>
                <a:cubicBezTo>
                  <a:pt x="4191" y="16592"/>
                  <a:pt x="4689" y="15276"/>
                  <a:pt x="5324" y="14998"/>
                </a:cubicBezTo>
                <a:lnTo>
                  <a:pt x="5325" y="14992"/>
                </a:lnTo>
                <a:cubicBezTo>
                  <a:pt x="5334" y="14987"/>
                  <a:pt x="5343" y="14983"/>
                  <a:pt x="5353" y="14985"/>
                </a:cubicBezTo>
                <a:cubicBezTo>
                  <a:pt x="5408" y="14959"/>
                  <a:pt x="5465" y="14945"/>
                  <a:pt x="5522" y="14942"/>
                </a:cubicBezTo>
                <a:close/>
                <a:moveTo>
                  <a:pt x="2579" y="14935"/>
                </a:moveTo>
                <a:lnTo>
                  <a:pt x="2609" y="14942"/>
                </a:lnTo>
                <a:cubicBezTo>
                  <a:pt x="2667" y="14945"/>
                  <a:pt x="2723" y="14959"/>
                  <a:pt x="2779" y="14985"/>
                </a:cubicBezTo>
                <a:cubicBezTo>
                  <a:pt x="2788" y="14983"/>
                  <a:pt x="2798" y="14987"/>
                  <a:pt x="2807" y="14992"/>
                </a:cubicBezTo>
                <a:lnTo>
                  <a:pt x="2807" y="14998"/>
                </a:lnTo>
                <a:cubicBezTo>
                  <a:pt x="3443" y="15276"/>
                  <a:pt x="3941" y="16592"/>
                  <a:pt x="4030" y="18246"/>
                </a:cubicBezTo>
                <a:cubicBezTo>
                  <a:pt x="4031" y="18246"/>
                  <a:pt x="4031" y="18246"/>
                  <a:pt x="4031" y="18246"/>
                </a:cubicBezTo>
                <a:lnTo>
                  <a:pt x="4032" y="18278"/>
                </a:lnTo>
                <a:cubicBezTo>
                  <a:pt x="4041" y="18419"/>
                  <a:pt x="4045" y="18564"/>
                  <a:pt x="4045" y="18711"/>
                </a:cubicBezTo>
                <a:cubicBezTo>
                  <a:pt x="4048" y="18737"/>
                  <a:pt x="4048" y="18764"/>
                  <a:pt x="4048" y="18791"/>
                </a:cubicBezTo>
                <a:cubicBezTo>
                  <a:pt x="4048" y="18809"/>
                  <a:pt x="4048" y="18827"/>
                  <a:pt x="4047" y="18844"/>
                </a:cubicBezTo>
                <a:lnTo>
                  <a:pt x="4046" y="18844"/>
                </a:lnTo>
                <a:lnTo>
                  <a:pt x="4046" y="18846"/>
                </a:lnTo>
                <a:lnTo>
                  <a:pt x="4015" y="18839"/>
                </a:lnTo>
                <a:cubicBezTo>
                  <a:pt x="3958" y="18836"/>
                  <a:pt x="3902" y="18822"/>
                  <a:pt x="3846" y="18796"/>
                </a:cubicBezTo>
                <a:cubicBezTo>
                  <a:pt x="3836" y="18798"/>
                  <a:pt x="3827" y="18794"/>
                  <a:pt x="3818" y="18789"/>
                </a:cubicBezTo>
                <a:lnTo>
                  <a:pt x="3817" y="18784"/>
                </a:lnTo>
                <a:cubicBezTo>
                  <a:pt x="3182" y="18505"/>
                  <a:pt x="2684" y="17189"/>
                  <a:pt x="2595" y="15535"/>
                </a:cubicBezTo>
                <a:cubicBezTo>
                  <a:pt x="2594" y="15535"/>
                  <a:pt x="2594" y="15535"/>
                  <a:pt x="2594" y="15535"/>
                </a:cubicBezTo>
                <a:lnTo>
                  <a:pt x="2593" y="15504"/>
                </a:lnTo>
                <a:cubicBezTo>
                  <a:pt x="2584" y="15362"/>
                  <a:pt x="2580" y="15217"/>
                  <a:pt x="2580" y="15070"/>
                </a:cubicBezTo>
                <a:cubicBezTo>
                  <a:pt x="2577" y="15044"/>
                  <a:pt x="2577" y="15017"/>
                  <a:pt x="2577" y="14991"/>
                </a:cubicBezTo>
                <a:lnTo>
                  <a:pt x="2578" y="14937"/>
                </a:lnTo>
                <a:lnTo>
                  <a:pt x="2579" y="14937"/>
                </a:lnTo>
                <a:close/>
                <a:moveTo>
                  <a:pt x="2555" y="14935"/>
                </a:moveTo>
                <a:lnTo>
                  <a:pt x="2555" y="14937"/>
                </a:lnTo>
                <a:lnTo>
                  <a:pt x="2556" y="14937"/>
                </a:lnTo>
                <a:lnTo>
                  <a:pt x="2557" y="14991"/>
                </a:lnTo>
                <a:cubicBezTo>
                  <a:pt x="2557" y="15017"/>
                  <a:pt x="2557" y="15044"/>
                  <a:pt x="2554" y="15070"/>
                </a:cubicBezTo>
                <a:cubicBezTo>
                  <a:pt x="2554" y="15217"/>
                  <a:pt x="2550" y="15362"/>
                  <a:pt x="2541" y="15504"/>
                </a:cubicBezTo>
                <a:lnTo>
                  <a:pt x="2540" y="15535"/>
                </a:lnTo>
                <a:cubicBezTo>
                  <a:pt x="2540" y="15535"/>
                  <a:pt x="2540" y="15535"/>
                  <a:pt x="2539" y="15535"/>
                </a:cubicBezTo>
                <a:cubicBezTo>
                  <a:pt x="2450" y="17189"/>
                  <a:pt x="1952" y="18505"/>
                  <a:pt x="1316" y="18784"/>
                </a:cubicBezTo>
                <a:lnTo>
                  <a:pt x="1316" y="18789"/>
                </a:lnTo>
                <a:cubicBezTo>
                  <a:pt x="1307" y="18794"/>
                  <a:pt x="1297" y="18798"/>
                  <a:pt x="1288" y="18796"/>
                </a:cubicBezTo>
                <a:cubicBezTo>
                  <a:pt x="1232" y="18822"/>
                  <a:pt x="1176" y="18836"/>
                  <a:pt x="1118" y="18839"/>
                </a:cubicBezTo>
                <a:lnTo>
                  <a:pt x="1088" y="18846"/>
                </a:lnTo>
                <a:lnTo>
                  <a:pt x="1088" y="18844"/>
                </a:lnTo>
                <a:lnTo>
                  <a:pt x="1087" y="18844"/>
                </a:lnTo>
                <a:cubicBezTo>
                  <a:pt x="1086" y="18827"/>
                  <a:pt x="1086" y="18809"/>
                  <a:pt x="1086" y="18791"/>
                </a:cubicBezTo>
                <a:cubicBezTo>
                  <a:pt x="1086" y="18764"/>
                  <a:pt x="1086" y="18737"/>
                  <a:pt x="1089" y="18711"/>
                </a:cubicBezTo>
                <a:cubicBezTo>
                  <a:pt x="1089" y="18564"/>
                  <a:pt x="1093" y="18419"/>
                  <a:pt x="1102" y="18278"/>
                </a:cubicBezTo>
                <a:lnTo>
                  <a:pt x="1103" y="18246"/>
                </a:lnTo>
                <a:cubicBezTo>
                  <a:pt x="1103" y="18246"/>
                  <a:pt x="1103" y="18246"/>
                  <a:pt x="1104" y="18246"/>
                </a:cubicBezTo>
                <a:cubicBezTo>
                  <a:pt x="1193" y="16592"/>
                  <a:pt x="1691" y="15276"/>
                  <a:pt x="2326" y="14998"/>
                </a:cubicBezTo>
                <a:lnTo>
                  <a:pt x="2327" y="14992"/>
                </a:lnTo>
                <a:cubicBezTo>
                  <a:pt x="2336" y="14987"/>
                  <a:pt x="2345" y="14983"/>
                  <a:pt x="2355" y="14985"/>
                </a:cubicBezTo>
                <a:cubicBezTo>
                  <a:pt x="2411" y="14959"/>
                  <a:pt x="2467" y="14945"/>
                  <a:pt x="2524" y="14942"/>
                </a:cubicBezTo>
                <a:close/>
                <a:moveTo>
                  <a:pt x="19328" y="11563"/>
                </a:moveTo>
                <a:cubicBezTo>
                  <a:pt x="19422" y="12843"/>
                  <a:pt x="19803" y="13857"/>
                  <a:pt x="20290" y="14137"/>
                </a:cubicBezTo>
                <a:cubicBezTo>
                  <a:pt x="20196" y="12857"/>
                  <a:pt x="19815" y="11842"/>
                  <a:pt x="19328" y="11563"/>
                </a:cubicBezTo>
                <a:close/>
                <a:moveTo>
                  <a:pt x="18783" y="11563"/>
                </a:moveTo>
                <a:cubicBezTo>
                  <a:pt x="18296" y="11842"/>
                  <a:pt x="17915" y="12857"/>
                  <a:pt x="17821" y="14137"/>
                </a:cubicBezTo>
                <a:cubicBezTo>
                  <a:pt x="18308" y="13857"/>
                  <a:pt x="18689" y="12843"/>
                  <a:pt x="18783" y="11563"/>
                </a:cubicBezTo>
                <a:close/>
                <a:moveTo>
                  <a:pt x="16330" y="11563"/>
                </a:moveTo>
                <a:cubicBezTo>
                  <a:pt x="16424" y="12843"/>
                  <a:pt x="16805" y="13857"/>
                  <a:pt x="17292" y="14137"/>
                </a:cubicBezTo>
                <a:cubicBezTo>
                  <a:pt x="17198" y="12857"/>
                  <a:pt x="16817" y="11842"/>
                  <a:pt x="16330" y="11563"/>
                </a:cubicBezTo>
                <a:close/>
                <a:moveTo>
                  <a:pt x="15785" y="11563"/>
                </a:moveTo>
                <a:cubicBezTo>
                  <a:pt x="15298" y="11842"/>
                  <a:pt x="14917" y="12857"/>
                  <a:pt x="14823" y="14137"/>
                </a:cubicBezTo>
                <a:cubicBezTo>
                  <a:pt x="15310" y="13857"/>
                  <a:pt x="15691" y="12843"/>
                  <a:pt x="15785" y="11563"/>
                </a:cubicBezTo>
                <a:close/>
                <a:moveTo>
                  <a:pt x="13332" y="11563"/>
                </a:moveTo>
                <a:cubicBezTo>
                  <a:pt x="13426" y="12843"/>
                  <a:pt x="13807" y="13857"/>
                  <a:pt x="14294" y="14137"/>
                </a:cubicBezTo>
                <a:cubicBezTo>
                  <a:pt x="14200" y="12857"/>
                  <a:pt x="13819" y="11842"/>
                  <a:pt x="13332" y="11563"/>
                </a:cubicBezTo>
                <a:close/>
                <a:moveTo>
                  <a:pt x="12787" y="11563"/>
                </a:moveTo>
                <a:cubicBezTo>
                  <a:pt x="12300" y="11842"/>
                  <a:pt x="11919" y="12857"/>
                  <a:pt x="11825" y="14137"/>
                </a:cubicBezTo>
                <a:cubicBezTo>
                  <a:pt x="12312" y="13857"/>
                  <a:pt x="12693" y="12843"/>
                  <a:pt x="12787" y="11563"/>
                </a:cubicBezTo>
                <a:close/>
                <a:moveTo>
                  <a:pt x="10334" y="11563"/>
                </a:moveTo>
                <a:cubicBezTo>
                  <a:pt x="10428" y="12843"/>
                  <a:pt x="10809" y="13857"/>
                  <a:pt x="11296" y="14137"/>
                </a:cubicBezTo>
                <a:cubicBezTo>
                  <a:pt x="11202" y="12857"/>
                  <a:pt x="10821" y="11842"/>
                  <a:pt x="10334" y="11563"/>
                </a:cubicBezTo>
                <a:close/>
                <a:moveTo>
                  <a:pt x="9790" y="11563"/>
                </a:moveTo>
                <a:cubicBezTo>
                  <a:pt x="9302" y="11842"/>
                  <a:pt x="8921" y="12857"/>
                  <a:pt x="8827" y="14137"/>
                </a:cubicBezTo>
                <a:cubicBezTo>
                  <a:pt x="9315" y="13857"/>
                  <a:pt x="9695" y="12843"/>
                  <a:pt x="9790" y="11563"/>
                </a:cubicBezTo>
                <a:close/>
                <a:moveTo>
                  <a:pt x="7336" y="11563"/>
                </a:moveTo>
                <a:cubicBezTo>
                  <a:pt x="7430" y="12843"/>
                  <a:pt x="7811" y="13857"/>
                  <a:pt x="8299" y="14137"/>
                </a:cubicBezTo>
                <a:cubicBezTo>
                  <a:pt x="8204" y="12857"/>
                  <a:pt x="7824" y="11842"/>
                  <a:pt x="7336" y="11563"/>
                </a:cubicBezTo>
                <a:close/>
                <a:moveTo>
                  <a:pt x="6792" y="11563"/>
                </a:moveTo>
                <a:cubicBezTo>
                  <a:pt x="6304" y="11842"/>
                  <a:pt x="5923" y="12857"/>
                  <a:pt x="5829" y="14137"/>
                </a:cubicBezTo>
                <a:cubicBezTo>
                  <a:pt x="6317" y="13857"/>
                  <a:pt x="6697" y="12843"/>
                  <a:pt x="6792" y="11563"/>
                </a:cubicBezTo>
                <a:close/>
                <a:moveTo>
                  <a:pt x="4338" y="11563"/>
                </a:moveTo>
                <a:cubicBezTo>
                  <a:pt x="4432" y="12843"/>
                  <a:pt x="4813" y="13857"/>
                  <a:pt x="5301" y="14137"/>
                </a:cubicBezTo>
                <a:cubicBezTo>
                  <a:pt x="5206" y="12857"/>
                  <a:pt x="4826" y="11842"/>
                  <a:pt x="4338" y="11563"/>
                </a:cubicBezTo>
                <a:close/>
                <a:moveTo>
                  <a:pt x="3794" y="11563"/>
                </a:moveTo>
                <a:cubicBezTo>
                  <a:pt x="3306" y="11842"/>
                  <a:pt x="2926" y="12857"/>
                  <a:pt x="2831" y="14137"/>
                </a:cubicBezTo>
                <a:cubicBezTo>
                  <a:pt x="3319" y="13857"/>
                  <a:pt x="3699" y="12843"/>
                  <a:pt x="3794" y="11563"/>
                </a:cubicBezTo>
                <a:close/>
                <a:moveTo>
                  <a:pt x="1340" y="11563"/>
                </a:moveTo>
                <a:cubicBezTo>
                  <a:pt x="1435" y="12843"/>
                  <a:pt x="1815" y="13857"/>
                  <a:pt x="2303" y="14137"/>
                </a:cubicBezTo>
                <a:cubicBezTo>
                  <a:pt x="2208" y="12857"/>
                  <a:pt x="1828" y="11842"/>
                  <a:pt x="1340" y="11563"/>
                </a:cubicBezTo>
                <a:close/>
                <a:moveTo>
                  <a:pt x="21600" y="11077"/>
                </a:moveTo>
                <a:lnTo>
                  <a:pt x="21600" y="11705"/>
                </a:lnTo>
                <a:cubicBezTo>
                  <a:pt x="21201" y="12106"/>
                  <a:pt x="20901" y="13020"/>
                  <a:pt x="20819" y="14137"/>
                </a:cubicBezTo>
                <a:cubicBezTo>
                  <a:pt x="21146" y="13949"/>
                  <a:pt x="21426" y="13428"/>
                  <a:pt x="21600" y="12714"/>
                </a:cubicBezTo>
                <a:lnTo>
                  <a:pt x="21600" y="13666"/>
                </a:lnTo>
                <a:cubicBezTo>
                  <a:pt x="21387" y="14229"/>
                  <a:pt x="21108" y="14620"/>
                  <a:pt x="20795" y="14758"/>
                </a:cubicBezTo>
                <a:lnTo>
                  <a:pt x="20795" y="14763"/>
                </a:lnTo>
                <a:cubicBezTo>
                  <a:pt x="20785" y="14768"/>
                  <a:pt x="20776" y="14772"/>
                  <a:pt x="20766" y="14770"/>
                </a:cubicBezTo>
                <a:cubicBezTo>
                  <a:pt x="20711" y="14797"/>
                  <a:pt x="20654" y="14811"/>
                  <a:pt x="20597" y="14813"/>
                </a:cubicBezTo>
                <a:lnTo>
                  <a:pt x="20567" y="14821"/>
                </a:lnTo>
                <a:lnTo>
                  <a:pt x="20567" y="14819"/>
                </a:lnTo>
                <a:lnTo>
                  <a:pt x="20566" y="14819"/>
                </a:lnTo>
                <a:cubicBezTo>
                  <a:pt x="20565" y="14801"/>
                  <a:pt x="20565" y="14783"/>
                  <a:pt x="20565" y="14765"/>
                </a:cubicBezTo>
                <a:cubicBezTo>
                  <a:pt x="20565" y="14738"/>
                  <a:pt x="20565" y="14711"/>
                  <a:pt x="20567" y="14685"/>
                </a:cubicBezTo>
                <a:cubicBezTo>
                  <a:pt x="20567" y="14536"/>
                  <a:pt x="20571" y="14391"/>
                  <a:pt x="20580" y="14248"/>
                </a:cubicBezTo>
                <a:lnTo>
                  <a:pt x="20581" y="14216"/>
                </a:lnTo>
                <a:cubicBezTo>
                  <a:pt x="20582" y="14216"/>
                  <a:pt x="20582" y="14216"/>
                  <a:pt x="20582" y="14216"/>
                </a:cubicBezTo>
                <a:cubicBezTo>
                  <a:pt x="20661" y="12733"/>
                  <a:pt x="21064" y="11520"/>
                  <a:pt x="21600" y="11077"/>
                </a:cubicBezTo>
                <a:close/>
                <a:moveTo>
                  <a:pt x="19076" y="10878"/>
                </a:moveTo>
                <a:lnTo>
                  <a:pt x="19106" y="10886"/>
                </a:lnTo>
                <a:cubicBezTo>
                  <a:pt x="19163" y="10889"/>
                  <a:pt x="19220" y="10903"/>
                  <a:pt x="19275" y="10929"/>
                </a:cubicBezTo>
                <a:cubicBezTo>
                  <a:pt x="19285" y="10927"/>
                  <a:pt x="19294" y="10931"/>
                  <a:pt x="19304" y="10936"/>
                </a:cubicBezTo>
                <a:lnTo>
                  <a:pt x="19304" y="10942"/>
                </a:lnTo>
                <a:cubicBezTo>
                  <a:pt x="19940" y="11222"/>
                  <a:pt x="20438" y="12549"/>
                  <a:pt x="20527" y="14216"/>
                </a:cubicBezTo>
                <a:cubicBezTo>
                  <a:pt x="20527" y="14216"/>
                  <a:pt x="20527" y="14216"/>
                  <a:pt x="20528" y="14216"/>
                </a:cubicBezTo>
                <a:lnTo>
                  <a:pt x="20529" y="14248"/>
                </a:lnTo>
                <a:cubicBezTo>
                  <a:pt x="20537" y="14391"/>
                  <a:pt x="20542" y="14536"/>
                  <a:pt x="20542" y="14685"/>
                </a:cubicBezTo>
                <a:cubicBezTo>
                  <a:pt x="20544" y="14711"/>
                  <a:pt x="20544" y="14738"/>
                  <a:pt x="20544" y="14765"/>
                </a:cubicBezTo>
                <a:cubicBezTo>
                  <a:pt x="20544" y="14783"/>
                  <a:pt x="20544" y="14801"/>
                  <a:pt x="20543" y="14819"/>
                </a:cubicBezTo>
                <a:lnTo>
                  <a:pt x="20542" y="14819"/>
                </a:lnTo>
                <a:lnTo>
                  <a:pt x="20542" y="14821"/>
                </a:lnTo>
                <a:lnTo>
                  <a:pt x="20512" y="14813"/>
                </a:lnTo>
                <a:cubicBezTo>
                  <a:pt x="20454" y="14811"/>
                  <a:pt x="20398" y="14797"/>
                  <a:pt x="20343" y="14770"/>
                </a:cubicBezTo>
                <a:cubicBezTo>
                  <a:pt x="20333" y="14772"/>
                  <a:pt x="20323" y="14768"/>
                  <a:pt x="20314" y="14763"/>
                </a:cubicBezTo>
                <a:lnTo>
                  <a:pt x="20314" y="14758"/>
                </a:lnTo>
                <a:cubicBezTo>
                  <a:pt x="19678" y="14477"/>
                  <a:pt x="19180" y="13151"/>
                  <a:pt x="19091" y="11484"/>
                </a:cubicBezTo>
                <a:cubicBezTo>
                  <a:pt x="19091" y="11483"/>
                  <a:pt x="19091" y="11483"/>
                  <a:pt x="19090" y="11483"/>
                </a:cubicBezTo>
                <a:lnTo>
                  <a:pt x="19089" y="11452"/>
                </a:lnTo>
                <a:cubicBezTo>
                  <a:pt x="19080" y="11309"/>
                  <a:pt x="19076" y="11163"/>
                  <a:pt x="19076" y="11015"/>
                </a:cubicBezTo>
                <a:cubicBezTo>
                  <a:pt x="19074" y="10988"/>
                  <a:pt x="19074" y="10961"/>
                  <a:pt x="19074" y="10935"/>
                </a:cubicBezTo>
                <a:lnTo>
                  <a:pt x="19075" y="10881"/>
                </a:lnTo>
                <a:lnTo>
                  <a:pt x="19076" y="10881"/>
                </a:lnTo>
                <a:close/>
                <a:moveTo>
                  <a:pt x="19035" y="10878"/>
                </a:moveTo>
                <a:lnTo>
                  <a:pt x="19035" y="10881"/>
                </a:lnTo>
                <a:lnTo>
                  <a:pt x="19036" y="10881"/>
                </a:lnTo>
                <a:lnTo>
                  <a:pt x="19037" y="10935"/>
                </a:lnTo>
                <a:cubicBezTo>
                  <a:pt x="19037" y="10961"/>
                  <a:pt x="19037" y="10988"/>
                  <a:pt x="19035" y="11015"/>
                </a:cubicBezTo>
                <a:cubicBezTo>
                  <a:pt x="19035" y="11163"/>
                  <a:pt x="19031" y="11309"/>
                  <a:pt x="19022" y="11452"/>
                </a:cubicBezTo>
                <a:lnTo>
                  <a:pt x="19021" y="11483"/>
                </a:lnTo>
                <a:cubicBezTo>
                  <a:pt x="19020" y="11483"/>
                  <a:pt x="19020" y="11483"/>
                  <a:pt x="19020" y="11484"/>
                </a:cubicBezTo>
                <a:cubicBezTo>
                  <a:pt x="18931" y="13151"/>
                  <a:pt x="18433" y="14477"/>
                  <a:pt x="17797" y="14758"/>
                </a:cubicBezTo>
                <a:lnTo>
                  <a:pt x="17797" y="14763"/>
                </a:lnTo>
                <a:cubicBezTo>
                  <a:pt x="17787" y="14768"/>
                  <a:pt x="17778" y="14772"/>
                  <a:pt x="17768" y="14770"/>
                </a:cubicBezTo>
                <a:cubicBezTo>
                  <a:pt x="17713" y="14797"/>
                  <a:pt x="17656" y="14811"/>
                  <a:pt x="17599" y="14813"/>
                </a:cubicBezTo>
                <a:lnTo>
                  <a:pt x="17569" y="14821"/>
                </a:lnTo>
                <a:lnTo>
                  <a:pt x="17569" y="14819"/>
                </a:lnTo>
                <a:lnTo>
                  <a:pt x="17568" y="14819"/>
                </a:lnTo>
                <a:cubicBezTo>
                  <a:pt x="17567" y="14801"/>
                  <a:pt x="17567" y="14783"/>
                  <a:pt x="17567" y="14765"/>
                </a:cubicBezTo>
                <a:cubicBezTo>
                  <a:pt x="17567" y="14738"/>
                  <a:pt x="17567" y="14711"/>
                  <a:pt x="17569" y="14685"/>
                </a:cubicBezTo>
                <a:cubicBezTo>
                  <a:pt x="17569" y="14536"/>
                  <a:pt x="17573" y="14391"/>
                  <a:pt x="17582" y="14248"/>
                </a:cubicBezTo>
                <a:lnTo>
                  <a:pt x="17583" y="14216"/>
                </a:lnTo>
                <a:cubicBezTo>
                  <a:pt x="17584" y="14216"/>
                  <a:pt x="17584" y="14216"/>
                  <a:pt x="17584" y="14216"/>
                </a:cubicBezTo>
                <a:cubicBezTo>
                  <a:pt x="17673" y="12549"/>
                  <a:pt x="18171" y="11222"/>
                  <a:pt x="18807" y="10942"/>
                </a:cubicBezTo>
                <a:lnTo>
                  <a:pt x="18807" y="10936"/>
                </a:lnTo>
                <a:cubicBezTo>
                  <a:pt x="18817" y="10931"/>
                  <a:pt x="18826" y="10927"/>
                  <a:pt x="18836" y="10929"/>
                </a:cubicBezTo>
                <a:cubicBezTo>
                  <a:pt x="18891" y="10903"/>
                  <a:pt x="18948" y="10889"/>
                  <a:pt x="19005" y="10886"/>
                </a:cubicBezTo>
                <a:close/>
                <a:moveTo>
                  <a:pt x="16078" y="10878"/>
                </a:moveTo>
                <a:lnTo>
                  <a:pt x="16108" y="10886"/>
                </a:lnTo>
                <a:cubicBezTo>
                  <a:pt x="16165" y="10889"/>
                  <a:pt x="16222" y="10903"/>
                  <a:pt x="16277" y="10929"/>
                </a:cubicBezTo>
                <a:cubicBezTo>
                  <a:pt x="16287" y="10927"/>
                  <a:pt x="16296" y="10931"/>
                  <a:pt x="16306" y="10936"/>
                </a:cubicBezTo>
                <a:lnTo>
                  <a:pt x="16306" y="10942"/>
                </a:lnTo>
                <a:cubicBezTo>
                  <a:pt x="16942" y="11222"/>
                  <a:pt x="17440" y="12549"/>
                  <a:pt x="17529" y="14216"/>
                </a:cubicBezTo>
                <a:cubicBezTo>
                  <a:pt x="17529" y="14216"/>
                  <a:pt x="17529" y="14216"/>
                  <a:pt x="17530" y="14216"/>
                </a:cubicBezTo>
                <a:lnTo>
                  <a:pt x="17531" y="14248"/>
                </a:lnTo>
                <a:cubicBezTo>
                  <a:pt x="17540" y="14391"/>
                  <a:pt x="17544" y="14536"/>
                  <a:pt x="17544" y="14685"/>
                </a:cubicBezTo>
                <a:cubicBezTo>
                  <a:pt x="17546" y="14711"/>
                  <a:pt x="17546" y="14738"/>
                  <a:pt x="17546" y="14765"/>
                </a:cubicBezTo>
                <a:cubicBezTo>
                  <a:pt x="17546" y="14783"/>
                  <a:pt x="17546" y="14801"/>
                  <a:pt x="17545" y="14819"/>
                </a:cubicBezTo>
                <a:lnTo>
                  <a:pt x="17544" y="14819"/>
                </a:lnTo>
                <a:lnTo>
                  <a:pt x="17544" y="14821"/>
                </a:lnTo>
                <a:lnTo>
                  <a:pt x="17514" y="14813"/>
                </a:lnTo>
                <a:cubicBezTo>
                  <a:pt x="17457" y="14811"/>
                  <a:pt x="17400" y="14797"/>
                  <a:pt x="17345" y="14770"/>
                </a:cubicBezTo>
                <a:cubicBezTo>
                  <a:pt x="17335" y="14772"/>
                  <a:pt x="17326" y="14768"/>
                  <a:pt x="17316" y="14763"/>
                </a:cubicBezTo>
                <a:lnTo>
                  <a:pt x="17316" y="14758"/>
                </a:lnTo>
                <a:cubicBezTo>
                  <a:pt x="16680" y="14477"/>
                  <a:pt x="16182" y="13151"/>
                  <a:pt x="16093" y="11484"/>
                </a:cubicBezTo>
                <a:cubicBezTo>
                  <a:pt x="16093" y="11483"/>
                  <a:pt x="16093" y="11483"/>
                  <a:pt x="16092" y="11483"/>
                </a:cubicBezTo>
                <a:lnTo>
                  <a:pt x="16091" y="11452"/>
                </a:lnTo>
                <a:cubicBezTo>
                  <a:pt x="16082" y="11309"/>
                  <a:pt x="16078" y="11163"/>
                  <a:pt x="16078" y="11015"/>
                </a:cubicBezTo>
                <a:cubicBezTo>
                  <a:pt x="16076" y="10988"/>
                  <a:pt x="16076" y="10961"/>
                  <a:pt x="16076" y="10935"/>
                </a:cubicBezTo>
                <a:lnTo>
                  <a:pt x="16077" y="10881"/>
                </a:lnTo>
                <a:lnTo>
                  <a:pt x="16078" y="10881"/>
                </a:lnTo>
                <a:close/>
                <a:moveTo>
                  <a:pt x="16037" y="10878"/>
                </a:moveTo>
                <a:lnTo>
                  <a:pt x="16037" y="10881"/>
                </a:lnTo>
                <a:lnTo>
                  <a:pt x="16038" y="10881"/>
                </a:lnTo>
                <a:lnTo>
                  <a:pt x="16039" y="10935"/>
                </a:lnTo>
                <a:cubicBezTo>
                  <a:pt x="16039" y="10961"/>
                  <a:pt x="16039" y="10988"/>
                  <a:pt x="16037" y="11015"/>
                </a:cubicBezTo>
                <a:cubicBezTo>
                  <a:pt x="16037" y="11163"/>
                  <a:pt x="16033" y="11309"/>
                  <a:pt x="16024" y="11452"/>
                </a:cubicBezTo>
                <a:lnTo>
                  <a:pt x="16023" y="11483"/>
                </a:lnTo>
                <a:cubicBezTo>
                  <a:pt x="16022" y="11483"/>
                  <a:pt x="16022" y="11483"/>
                  <a:pt x="16022" y="11484"/>
                </a:cubicBezTo>
                <a:cubicBezTo>
                  <a:pt x="15933" y="13151"/>
                  <a:pt x="15435" y="14477"/>
                  <a:pt x="14799" y="14758"/>
                </a:cubicBezTo>
                <a:lnTo>
                  <a:pt x="14799" y="14763"/>
                </a:lnTo>
                <a:cubicBezTo>
                  <a:pt x="14789" y="14768"/>
                  <a:pt x="14780" y="14772"/>
                  <a:pt x="14770" y="14770"/>
                </a:cubicBezTo>
                <a:cubicBezTo>
                  <a:pt x="14715" y="14797"/>
                  <a:pt x="14658" y="14811"/>
                  <a:pt x="14601" y="14813"/>
                </a:cubicBezTo>
                <a:lnTo>
                  <a:pt x="14571" y="14821"/>
                </a:lnTo>
                <a:lnTo>
                  <a:pt x="14571" y="14819"/>
                </a:lnTo>
                <a:lnTo>
                  <a:pt x="14570" y="14819"/>
                </a:lnTo>
                <a:cubicBezTo>
                  <a:pt x="14569" y="14801"/>
                  <a:pt x="14569" y="14783"/>
                  <a:pt x="14569" y="14765"/>
                </a:cubicBezTo>
                <a:cubicBezTo>
                  <a:pt x="14569" y="14738"/>
                  <a:pt x="14569" y="14711"/>
                  <a:pt x="14571" y="14685"/>
                </a:cubicBezTo>
                <a:cubicBezTo>
                  <a:pt x="14571" y="14536"/>
                  <a:pt x="14575" y="14391"/>
                  <a:pt x="14584" y="14248"/>
                </a:cubicBezTo>
                <a:lnTo>
                  <a:pt x="14585" y="14216"/>
                </a:lnTo>
                <a:cubicBezTo>
                  <a:pt x="14586" y="14216"/>
                  <a:pt x="14586" y="14216"/>
                  <a:pt x="14586" y="14216"/>
                </a:cubicBezTo>
                <a:cubicBezTo>
                  <a:pt x="14675" y="12549"/>
                  <a:pt x="15173" y="11222"/>
                  <a:pt x="15809" y="10942"/>
                </a:cubicBezTo>
                <a:lnTo>
                  <a:pt x="15809" y="10936"/>
                </a:lnTo>
                <a:cubicBezTo>
                  <a:pt x="15819" y="10931"/>
                  <a:pt x="15828" y="10927"/>
                  <a:pt x="15838" y="10929"/>
                </a:cubicBezTo>
                <a:cubicBezTo>
                  <a:pt x="15893" y="10903"/>
                  <a:pt x="15950" y="10889"/>
                  <a:pt x="16007" y="10886"/>
                </a:cubicBezTo>
                <a:close/>
                <a:moveTo>
                  <a:pt x="13080" y="10878"/>
                </a:moveTo>
                <a:lnTo>
                  <a:pt x="13110" y="10886"/>
                </a:lnTo>
                <a:cubicBezTo>
                  <a:pt x="13167" y="10889"/>
                  <a:pt x="13224" y="10903"/>
                  <a:pt x="13279" y="10929"/>
                </a:cubicBezTo>
                <a:cubicBezTo>
                  <a:pt x="13289" y="10927"/>
                  <a:pt x="13298" y="10931"/>
                  <a:pt x="13308" y="10936"/>
                </a:cubicBezTo>
                <a:lnTo>
                  <a:pt x="13308" y="10942"/>
                </a:lnTo>
                <a:cubicBezTo>
                  <a:pt x="13944" y="11222"/>
                  <a:pt x="14442" y="12549"/>
                  <a:pt x="14531" y="14216"/>
                </a:cubicBezTo>
                <a:cubicBezTo>
                  <a:pt x="14531" y="14216"/>
                  <a:pt x="14531" y="14216"/>
                  <a:pt x="14532" y="14216"/>
                </a:cubicBezTo>
                <a:lnTo>
                  <a:pt x="14533" y="14248"/>
                </a:lnTo>
                <a:cubicBezTo>
                  <a:pt x="14542" y="14391"/>
                  <a:pt x="14546" y="14536"/>
                  <a:pt x="14546" y="14685"/>
                </a:cubicBezTo>
                <a:cubicBezTo>
                  <a:pt x="14548" y="14711"/>
                  <a:pt x="14548" y="14738"/>
                  <a:pt x="14548" y="14765"/>
                </a:cubicBezTo>
                <a:cubicBezTo>
                  <a:pt x="14548" y="14783"/>
                  <a:pt x="14548" y="14801"/>
                  <a:pt x="14547" y="14819"/>
                </a:cubicBezTo>
                <a:lnTo>
                  <a:pt x="14546" y="14819"/>
                </a:lnTo>
                <a:lnTo>
                  <a:pt x="14546" y="14821"/>
                </a:lnTo>
                <a:lnTo>
                  <a:pt x="14516" y="14813"/>
                </a:lnTo>
                <a:cubicBezTo>
                  <a:pt x="14459" y="14811"/>
                  <a:pt x="14402" y="14797"/>
                  <a:pt x="14347" y="14770"/>
                </a:cubicBezTo>
                <a:cubicBezTo>
                  <a:pt x="14337" y="14772"/>
                  <a:pt x="14328" y="14768"/>
                  <a:pt x="14318" y="14763"/>
                </a:cubicBezTo>
                <a:lnTo>
                  <a:pt x="14318" y="14758"/>
                </a:lnTo>
                <a:cubicBezTo>
                  <a:pt x="13682" y="14477"/>
                  <a:pt x="13184" y="13151"/>
                  <a:pt x="13095" y="11484"/>
                </a:cubicBezTo>
                <a:cubicBezTo>
                  <a:pt x="13095" y="11483"/>
                  <a:pt x="13095" y="11483"/>
                  <a:pt x="13094" y="11483"/>
                </a:cubicBezTo>
                <a:lnTo>
                  <a:pt x="13093" y="11452"/>
                </a:lnTo>
                <a:cubicBezTo>
                  <a:pt x="13084" y="11309"/>
                  <a:pt x="13080" y="11163"/>
                  <a:pt x="13080" y="11015"/>
                </a:cubicBezTo>
                <a:cubicBezTo>
                  <a:pt x="13078" y="10988"/>
                  <a:pt x="13078" y="10961"/>
                  <a:pt x="13078" y="10935"/>
                </a:cubicBezTo>
                <a:lnTo>
                  <a:pt x="13079" y="10881"/>
                </a:lnTo>
                <a:lnTo>
                  <a:pt x="13080" y="10881"/>
                </a:lnTo>
                <a:close/>
                <a:moveTo>
                  <a:pt x="13039" y="10878"/>
                </a:moveTo>
                <a:lnTo>
                  <a:pt x="13040" y="10881"/>
                </a:lnTo>
                <a:lnTo>
                  <a:pt x="13040" y="10881"/>
                </a:lnTo>
                <a:lnTo>
                  <a:pt x="13041" y="10935"/>
                </a:lnTo>
                <a:cubicBezTo>
                  <a:pt x="13041" y="10961"/>
                  <a:pt x="13041" y="10988"/>
                  <a:pt x="13039" y="11015"/>
                </a:cubicBezTo>
                <a:cubicBezTo>
                  <a:pt x="13039" y="11163"/>
                  <a:pt x="13035" y="11309"/>
                  <a:pt x="13026" y="11452"/>
                </a:cubicBezTo>
                <a:lnTo>
                  <a:pt x="13025" y="11483"/>
                </a:lnTo>
                <a:cubicBezTo>
                  <a:pt x="13025" y="11483"/>
                  <a:pt x="13024" y="11483"/>
                  <a:pt x="13024" y="11484"/>
                </a:cubicBezTo>
                <a:cubicBezTo>
                  <a:pt x="12935" y="13151"/>
                  <a:pt x="12437" y="14477"/>
                  <a:pt x="11801" y="14758"/>
                </a:cubicBezTo>
                <a:lnTo>
                  <a:pt x="11801" y="14763"/>
                </a:lnTo>
                <a:cubicBezTo>
                  <a:pt x="11792" y="14768"/>
                  <a:pt x="11782" y="14772"/>
                  <a:pt x="11772" y="14770"/>
                </a:cubicBezTo>
                <a:cubicBezTo>
                  <a:pt x="11717" y="14797"/>
                  <a:pt x="11661" y="14811"/>
                  <a:pt x="11603" y="14813"/>
                </a:cubicBezTo>
                <a:lnTo>
                  <a:pt x="11573" y="14821"/>
                </a:lnTo>
                <a:lnTo>
                  <a:pt x="11573" y="14819"/>
                </a:lnTo>
                <a:lnTo>
                  <a:pt x="11572" y="14819"/>
                </a:lnTo>
                <a:cubicBezTo>
                  <a:pt x="11571" y="14801"/>
                  <a:pt x="11571" y="14783"/>
                  <a:pt x="11571" y="14765"/>
                </a:cubicBezTo>
                <a:cubicBezTo>
                  <a:pt x="11571" y="14738"/>
                  <a:pt x="11571" y="14711"/>
                  <a:pt x="11573" y="14685"/>
                </a:cubicBezTo>
                <a:cubicBezTo>
                  <a:pt x="11573" y="14536"/>
                  <a:pt x="11578" y="14391"/>
                  <a:pt x="11587" y="14248"/>
                </a:cubicBezTo>
                <a:lnTo>
                  <a:pt x="11588" y="14216"/>
                </a:lnTo>
                <a:cubicBezTo>
                  <a:pt x="11588" y="14216"/>
                  <a:pt x="11588" y="14216"/>
                  <a:pt x="11588" y="14216"/>
                </a:cubicBezTo>
                <a:cubicBezTo>
                  <a:pt x="11677" y="12549"/>
                  <a:pt x="12175" y="11222"/>
                  <a:pt x="12811" y="10942"/>
                </a:cubicBezTo>
                <a:lnTo>
                  <a:pt x="12811" y="10936"/>
                </a:lnTo>
                <a:cubicBezTo>
                  <a:pt x="12821" y="10931"/>
                  <a:pt x="12830" y="10927"/>
                  <a:pt x="12840" y="10929"/>
                </a:cubicBezTo>
                <a:cubicBezTo>
                  <a:pt x="12895" y="10903"/>
                  <a:pt x="12952" y="10889"/>
                  <a:pt x="13009" y="10886"/>
                </a:cubicBezTo>
                <a:close/>
                <a:moveTo>
                  <a:pt x="10082" y="10878"/>
                </a:moveTo>
                <a:lnTo>
                  <a:pt x="10112" y="10886"/>
                </a:lnTo>
                <a:cubicBezTo>
                  <a:pt x="10170" y="10889"/>
                  <a:pt x="10226" y="10903"/>
                  <a:pt x="10281" y="10929"/>
                </a:cubicBezTo>
                <a:cubicBezTo>
                  <a:pt x="10291" y="10927"/>
                  <a:pt x="10301" y="10931"/>
                  <a:pt x="10310" y="10936"/>
                </a:cubicBezTo>
                <a:lnTo>
                  <a:pt x="10310" y="10942"/>
                </a:lnTo>
                <a:cubicBezTo>
                  <a:pt x="10946" y="11222"/>
                  <a:pt x="11444" y="12549"/>
                  <a:pt x="11533" y="14216"/>
                </a:cubicBezTo>
                <a:cubicBezTo>
                  <a:pt x="11533" y="14216"/>
                  <a:pt x="11534" y="14216"/>
                  <a:pt x="11534" y="14216"/>
                </a:cubicBezTo>
                <a:lnTo>
                  <a:pt x="11535" y="14248"/>
                </a:lnTo>
                <a:cubicBezTo>
                  <a:pt x="11544" y="14391"/>
                  <a:pt x="11548" y="14536"/>
                  <a:pt x="11548" y="14685"/>
                </a:cubicBezTo>
                <a:cubicBezTo>
                  <a:pt x="11550" y="14711"/>
                  <a:pt x="11550" y="14738"/>
                  <a:pt x="11550" y="14765"/>
                </a:cubicBezTo>
                <a:cubicBezTo>
                  <a:pt x="11550" y="14783"/>
                  <a:pt x="11550" y="14801"/>
                  <a:pt x="11549" y="14819"/>
                </a:cubicBezTo>
                <a:lnTo>
                  <a:pt x="11549" y="14819"/>
                </a:lnTo>
                <a:lnTo>
                  <a:pt x="11548" y="14821"/>
                </a:lnTo>
                <a:lnTo>
                  <a:pt x="11518" y="14813"/>
                </a:lnTo>
                <a:cubicBezTo>
                  <a:pt x="11461" y="14811"/>
                  <a:pt x="11404" y="14797"/>
                  <a:pt x="11349" y="14770"/>
                </a:cubicBezTo>
                <a:cubicBezTo>
                  <a:pt x="11339" y="14772"/>
                  <a:pt x="11330" y="14768"/>
                  <a:pt x="11320" y="14763"/>
                </a:cubicBezTo>
                <a:lnTo>
                  <a:pt x="11320" y="14758"/>
                </a:lnTo>
                <a:cubicBezTo>
                  <a:pt x="10684" y="14477"/>
                  <a:pt x="10186" y="13151"/>
                  <a:pt x="10097" y="11484"/>
                </a:cubicBezTo>
                <a:cubicBezTo>
                  <a:pt x="10097" y="11483"/>
                  <a:pt x="10097" y="11483"/>
                  <a:pt x="10097" y="11483"/>
                </a:cubicBezTo>
                <a:lnTo>
                  <a:pt x="10096" y="11452"/>
                </a:lnTo>
                <a:cubicBezTo>
                  <a:pt x="10087" y="11309"/>
                  <a:pt x="10082" y="11163"/>
                  <a:pt x="10082" y="11015"/>
                </a:cubicBezTo>
                <a:cubicBezTo>
                  <a:pt x="10080" y="10988"/>
                  <a:pt x="10080" y="10961"/>
                  <a:pt x="10080" y="10935"/>
                </a:cubicBezTo>
                <a:lnTo>
                  <a:pt x="10081" y="10881"/>
                </a:lnTo>
                <a:lnTo>
                  <a:pt x="10082" y="10881"/>
                </a:lnTo>
                <a:close/>
                <a:moveTo>
                  <a:pt x="10042" y="10878"/>
                </a:moveTo>
                <a:lnTo>
                  <a:pt x="10042" y="10881"/>
                </a:lnTo>
                <a:lnTo>
                  <a:pt x="10042" y="10881"/>
                </a:lnTo>
                <a:lnTo>
                  <a:pt x="10044" y="10935"/>
                </a:lnTo>
                <a:cubicBezTo>
                  <a:pt x="10044" y="10961"/>
                  <a:pt x="10043" y="10988"/>
                  <a:pt x="10041" y="11015"/>
                </a:cubicBezTo>
                <a:cubicBezTo>
                  <a:pt x="10041" y="11163"/>
                  <a:pt x="10037" y="11309"/>
                  <a:pt x="10028" y="11452"/>
                </a:cubicBezTo>
                <a:lnTo>
                  <a:pt x="10027" y="11483"/>
                </a:lnTo>
                <a:cubicBezTo>
                  <a:pt x="10027" y="11483"/>
                  <a:pt x="10026" y="11483"/>
                  <a:pt x="10026" y="11484"/>
                </a:cubicBezTo>
                <a:cubicBezTo>
                  <a:pt x="9937" y="13151"/>
                  <a:pt x="9439" y="14477"/>
                  <a:pt x="8803" y="14758"/>
                </a:cubicBezTo>
                <a:lnTo>
                  <a:pt x="8803" y="14763"/>
                </a:lnTo>
                <a:cubicBezTo>
                  <a:pt x="8794" y="14768"/>
                  <a:pt x="8784" y="14772"/>
                  <a:pt x="8774" y="14770"/>
                </a:cubicBezTo>
                <a:cubicBezTo>
                  <a:pt x="8719" y="14797"/>
                  <a:pt x="8663" y="14811"/>
                  <a:pt x="8605" y="14813"/>
                </a:cubicBezTo>
                <a:lnTo>
                  <a:pt x="8575" y="14821"/>
                </a:lnTo>
                <a:lnTo>
                  <a:pt x="8575" y="14819"/>
                </a:lnTo>
                <a:lnTo>
                  <a:pt x="8574" y="14819"/>
                </a:lnTo>
                <a:cubicBezTo>
                  <a:pt x="8573" y="14801"/>
                  <a:pt x="8573" y="14783"/>
                  <a:pt x="8573" y="14765"/>
                </a:cubicBezTo>
                <a:cubicBezTo>
                  <a:pt x="8573" y="14738"/>
                  <a:pt x="8573" y="14711"/>
                  <a:pt x="8575" y="14685"/>
                </a:cubicBezTo>
                <a:cubicBezTo>
                  <a:pt x="8575" y="14536"/>
                  <a:pt x="8580" y="14391"/>
                  <a:pt x="8589" y="14248"/>
                </a:cubicBezTo>
                <a:lnTo>
                  <a:pt x="8590" y="14216"/>
                </a:lnTo>
                <a:cubicBezTo>
                  <a:pt x="8590" y="14216"/>
                  <a:pt x="8590" y="14216"/>
                  <a:pt x="8591" y="14216"/>
                </a:cubicBezTo>
                <a:cubicBezTo>
                  <a:pt x="8680" y="12549"/>
                  <a:pt x="9177" y="11222"/>
                  <a:pt x="9813" y="10942"/>
                </a:cubicBezTo>
                <a:lnTo>
                  <a:pt x="9813" y="10936"/>
                </a:lnTo>
                <a:cubicBezTo>
                  <a:pt x="9823" y="10931"/>
                  <a:pt x="9832" y="10927"/>
                  <a:pt x="9842" y="10929"/>
                </a:cubicBezTo>
                <a:cubicBezTo>
                  <a:pt x="9897" y="10903"/>
                  <a:pt x="9954" y="10889"/>
                  <a:pt x="10011" y="10886"/>
                </a:cubicBezTo>
                <a:close/>
                <a:moveTo>
                  <a:pt x="7084" y="10878"/>
                </a:moveTo>
                <a:lnTo>
                  <a:pt x="7114" y="10886"/>
                </a:lnTo>
                <a:cubicBezTo>
                  <a:pt x="7172" y="10889"/>
                  <a:pt x="7228" y="10903"/>
                  <a:pt x="7283" y="10929"/>
                </a:cubicBezTo>
                <a:cubicBezTo>
                  <a:pt x="7293" y="10927"/>
                  <a:pt x="7303" y="10931"/>
                  <a:pt x="7312" y="10936"/>
                </a:cubicBezTo>
                <a:lnTo>
                  <a:pt x="7312" y="10942"/>
                </a:lnTo>
                <a:cubicBezTo>
                  <a:pt x="7948" y="11222"/>
                  <a:pt x="8446" y="12549"/>
                  <a:pt x="8535" y="14216"/>
                </a:cubicBezTo>
                <a:cubicBezTo>
                  <a:pt x="8535" y="14216"/>
                  <a:pt x="8536" y="14216"/>
                  <a:pt x="8536" y="14216"/>
                </a:cubicBezTo>
                <a:lnTo>
                  <a:pt x="8537" y="14248"/>
                </a:lnTo>
                <a:cubicBezTo>
                  <a:pt x="8546" y="14391"/>
                  <a:pt x="8550" y="14536"/>
                  <a:pt x="8550" y="14685"/>
                </a:cubicBezTo>
                <a:cubicBezTo>
                  <a:pt x="8552" y="14711"/>
                  <a:pt x="8553" y="14738"/>
                  <a:pt x="8553" y="14765"/>
                </a:cubicBezTo>
                <a:cubicBezTo>
                  <a:pt x="8553" y="14783"/>
                  <a:pt x="8552" y="14801"/>
                  <a:pt x="8551" y="14819"/>
                </a:cubicBezTo>
                <a:lnTo>
                  <a:pt x="8551" y="14819"/>
                </a:lnTo>
                <a:lnTo>
                  <a:pt x="8551" y="14821"/>
                </a:lnTo>
                <a:lnTo>
                  <a:pt x="8520" y="14813"/>
                </a:lnTo>
                <a:cubicBezTo>
                  <a:pt x="8463" y="14811"/>
                  <a:pt x="8406" y="14797"/>
                  <a:pt x="8351" y="14770"/>
                </a:cubicBezTo>
                <a:cubicBezTo>
                  <a:pt x="8341" y="14772"/>
                  <a:pt x="8332" y="14768"/>
                  <a:pt x="8322" y="14763"/>
                </a:cubicBezTo>
                <a:lnTo>
                  <a:pt x="8322" y="14758"/>
                </a:lnTo>
                <a:cubicBezTo>
                  <a:pt x="7686" y="14477"/>
                  <a:pt x="7189" y="13151"/>
                  <a:pt x="7099" y="11484"/>
                </a:cubicBezTo>
                <a:cubicBezTo>
                  <a:pt x="7099" y="11483"/>
                  <a:pt x="7099" y="11483"/>
                  <a:pt x="7099" y="11483"/>
                </a:cubicBezTo>
                <a:lnTo>
                  <a:pt x="7098" y="11452"/>
                </a:lnTo>
                <a:cubicBezTo>
                  <a:pt x="7089" y="11309"/>
                  <a:pt x="7084" y="11163"/>
                  <a:pt x="7084" y="11015"/>
                </a:cubicBezTo>
                <a:cubicBezTo>
                  <a:pt x="7082" y="10988"/>
                  <a:pt x="7082" y="10961"/>
                  <a:pt x="7082" y="10935"/>
                </a:cubicBezTo>
                <a:lnTo>
                  <a:pt x="7083" y="10881"/>
                </a:lnTo>
                <a:lnTo>
                  <a:pt x="7084" y="10881"/>
                </a:lnTo>
                <a:close/>
                <a:moveTo>
                  <a:pt x="7044" y="10878"/>
                </a:moveTo>
                <a:lnTo>
                  <a:pt x="7044" y="10881"/>
                </a:lnTo>
                <a:lnTo>
                  <a:pt x="7045" y="10881"/>
                </a:lnTo>
                <a:lnTo>
                  <a:pt x="7046" y="10935"/>
                </a:lnTo>
                <a:cubicBezTo>
                  <a:pt x="7046" y="10961"/>
                  <a:pt x="7046" y="10988"/>
                  <a:pt x="7043" y="11015"/>
                </a:cubicBezTo>
                <a:cubicBezTo>
                  <a:pt x="7043" y="11163"/>
                  <a:pt x="7039" y="11309"/>
                  <a:pt x="7030" y="11452"/>
                </a:cubicBezTo>
                <a:lnTo>
                  <a:pt x="7029" y="11483"/>
                </a:lnTo>
                <a:cubicBezTo>
                  <a:pt x="7029" y="11483"/>
                  <a:pt x="7028" y="11483"/>
                  <a:pt x="7028" y="11484"/>
                </a:cubicBezTo>
                <a:cubicBezTo>
                  <a:pt x="6939" y="13151"/>
                  <a:pt x="6441" y="14477"/>
                  <a:pt x="5805" y="14758"/>
                </a:cubicBezTo>
                <a:lnTo>
                  <a:pt x="5805" y="14763"/>
                </a:lnTo>
                <a:cubicBezTo>
                  <a:pt x="5796" y="14768"/>
                  <a:pt x="5786" y="14772"/>
                  <a:pt x="5776" y="14770"/>
                </a:cubicBezTo>
                <a:cubicBezTo>
                  <a:pt x="5721" y="14797"/>
                  <a:pt x="5665" y="14811"/>
                  <a:pt x="5607" y="14813"/>
                </a:cubicBezTo>
                <a:lnTo>
                  <a:pt x="5577" y="14821"/>
                </a:lnTo>
                <a:lnTo>
                  <a:pt x="5577" y="14819"/>
                </a:lnTo>
                <a:lnTo>
                  <a:pt x="5576" y="14819"/>
                </a:lnTo>
                <a:cubicBezTo>
                  <a:pt x="5575" y="14801"/>
                  <a:pt x="5575" y="14783"/>
                  <a:pt x="5575" y="14765"/>
                </a:cubicBezTo>
                <a:cubicBezTo>
                  <a:pt x="5575" y="14738"/>
                  <a:pt x="5575" y="14711"/>
                  <a:pt x="5578" y="14685"/>
                </a:cubicBezTo>
                <a:cubicBezTo>
                  <a:pt x="5577" y="14536"/>
                  <a:pt x="5582" y="14391"/>
                  <a:pt x="5591" y="14248"/>
                </a:cubicBezTo>
                <a:lnTo>
                  <a:pt x="5592" y="14216"/>
                </a:lnTo>
                <a:cubicBezTo>
                  <a:pt x="5592" y="14216"/>
                  <a:pt x="5592" y="14216"/>
                  <a:pt x="5593" y="14216"/>
                </a:cubicBezTo>
                <a:cubicBezTo>
                  <a:pt x="5682" y="12549"/>
                  <a:pt x="6180" y="11222"/>
                  <a:pt x="6815" y="10942"/>
                </a:cubicBezTo>
                <a:lnTo>
                  <a:pt x="6816" y="10936"/>
                </a:lnTo>
                <a:cubicBezTo>
                  <a:pt x="6825" y="10931"/>
                  <a:pt x="6834" y="10927"/>
                  <a:pt x="6844" y="10929"/>
                </a:cubicBezTo>
                <a:cubicBezTo>
                  <a:pt x="6900" y="10903"/>
                  <a:pt x="6956" y="10889"/>
                  <a:pt x="7013" y="10886"/>
                </a:cubicBezTo>
                <a:close/>
                <a:moveTo>
                  <a:pt x="4086" y="10878"/>
                </a:moveTo>
                <a:lnTo>
                  <a:pt x="4116" y="10886"/>
                </a:lnTo>
                <a:cubicBezTo>
                  <a:pt x="4174" y="10889"/>
                  <a:pt x="4230" y="10903"/>
                  <a:pt x="4285" y="10929"/>
                </a:cubicBezTo>
                <a:cubicBezTo>
                  <a:pt x="4295" y="10927"/>
                  <a:pt x="4305" y="10931"/>
                  <a:pt x="4314" y="10936"/>
                </a:cubicBezTo>
                <a:lnTo>
                  <a:pt x="4314" y="10942"/>
                </a:lnTo>
                <a:cubicBezTo>
                  <a:pt x="4950" y="11222"/>
                  <a:pt x="5448" y="12549"/>
                  <a:pt x="5537" y="14216"/>
                </a:cubicBezTo>
                <a:cubicBezTo>
                  <a:pt x="5537" y="14216"/>
                  <a:pt x="5538" y="14216"/>
                  <a:pt x="5538" y="14216"/>
                </a:cubicBezTo>
                <a:lnTo>
                  <a:pt x="5539" y="14248"/>
                </a:lnTo>
                <a:cubicBezTo>
                  <a:pt x="5548" y="14391"/>
                  <a:pt x="5552" y="14536"/>
                  <a:pt x="5552" y="14685"/>
                </a:cubicBezTo>
                <a:cubicBezTo>
                  <a:pt x="5555" y="14711"/>
                  <a:pt x="5555" y="14738"/>
                  <a:pt x="5555" y="14765"/>
                </a:cubicBezTo>
                <a:cubicBezTo>
                  <a:pt x="5555" y="14783"/>
                  <a:pt x="5555" y="14801"/>
                  <a:pt x="5554" y="14819"/>
                </a:cubicBezTo>
                <a:lnTo>
                  <a:pt x="5553" y="14819"/>
                </a:lnTo>
                <a:lnTo>
                  <a:pt x="5553" y="14821"/>
                </a:lnTo>
                <a:lnTo>
                  <a:pt x="5522" y="14813"/>
                </a:lnTo>
                <a:cubicBezTo>
                  <a:pt x="5465" y="14811"/>
                  <a:pt x="5408" y="14797"/>
                  <a:pt x="5353" y="14770"/>
                </a:cubicBezTo>
                <a:cubicBezTo>
                  <a:pt x="5343" y="14772"/>
                  <a:pt x="5334" y="14768"/>
                  <a:pt x="5325" y="14763"/>
                </a:cubicBezTo>
                <a:lnTo>
                  <a:pt x="5324" y="14758"/>
                </a:lnTo>
                <a:cubicBezTo>
                  <a:pt x="4689" y="14477"/>
                  <a:pt x="4191" y="13151"/>
                  <a:pt x="4102" y="11484"/>
                </a:cubicBezTo>
                <a:cubicBezTo>
                  <a:pt x="4101" y="11483"/>
                  <a:pt x="4101" y="11483"/>
                  <a:pt x="4101" y="11483"/>
                </a:cubicBezTo>
                <a:lnTo>
                  <a:pt x="4100" y="11452"/>
                </a:lnTo>
                <a:cubicBezTo>
                  <a:pt x="4091" y="11309"/>
                  <a:pt x="4086" y="11163"/>
                  <a:pt x="4087" y="11015"/>
                </a:cubicBezTo>
                <a:cubicBezTo>
                  <a:pt x="4084" y="10988"/>
                  <a:pt x="4084" y="10961"/>
                  <a:pt x="4084" y="10935"/>
                </a:cubicBezTo>
                <a:lnTo>
                  <a:pt x="4085" y="10881"/>
                </a:lnTo>
                <a:lnTo>
                  <a:pt x="4086" y="10881"/>
                </a:lnTo>
                <a:close/>
                <a:moveTo>
                  <a:pt x="4046" y="10878"/>
                </a:moveTo>
                <a:lnTo>
                  <a:pt x="4046" y="10881"/>
                </a:lnTo>
                <a:lnTo>
                  <a:pt x="4047" y="10881"/>
                </a:lnTo>
                <a:lnTo>
                  <a:pt x="4048" y="10935"/>
                </a:lnTo>
                <a:cubicBezTo>
                  <a:pt x="4048" y="10961"/>
                  <a:pt x="4048" y="10988"/>
                  <a:pt x="4045" y="11015"/>
                </a:cubicBezTo>
                <a:cubicBezTo>
                  <a:pt x="4045" y="11163"/>
                  <a:pt x="4041" y="11309"/>
                  <a:pt x="4032" y="11452"/>
                </a:cubicBezTo>
                <a:lnTo>
                  <a:pt x="4031" y="11483"/>
                </a:lnTo>
                <a:cubicBezTo>
                  <a:pt x="4031" y="11483"/>
                  <a:pt x="4031" y="11483"/>
                  <a:pt x="4030" y="11484"/>
                </a:cubicBezTo>
                <a:cubicBezTo>
                  <a:pt x="3941" y="13151"/>
                  <a:pt x="3443" y="14477"/>
                  <a:pt x="2807" y="14758"/>
                </a:cubicBezTo>
                <a:lnTo>
                  <a:pt x="2807" y="14763"/>
                </a:lnTo>
                <a:cubicBezTo>
                  <a:pt x="2798" y="14768"/>
                  <a:pt x="2788" y="14772"/>
                  <a:pt x="2779" y="14770"/>
                </a:cubicBezTo>
                <a:cubicBezTo>
                  <a:pt x="2723" y="14797"/>
                  <a:pt x="2667" y="14811"/>
                  <a:pt x="2609" y="14813"/>
                </a:cubicBezTo>
                <a:lnTo>
                  <a:pt x="2579" y="14821"/>
                </a:lnTo>
                <a:lnTo>
                  <a:pt x="2579" y="14819"/>
                </a:lnTo>
                <a:lnTo>
                  <a:pt x="2578" y="14819"/>
                </a:lnTo>
                <a:cubicBezTo>
                  <a:pt x="2577" y="14801"/>
                  <a:pt x="2577" y="14783"/>
                  <a:pt x="2577" y="14765"/>
                </a:cubicBezTo>
                <a:cubicBezTo>
                  <a:pt x="2577" y="14738"/>
                  <a:pt x="2577" y="14711"/>
                  <a:pt x="2580" y="14685"/>
                </a:cubicBezTo>
                <a:cubicBezTo>
                  <a:pt x="2580" y="14536"/>
                  <a:pt x="2584" y="14391"/>
                  <a:pt x="2593" y="14248"/>
                </a:cubicBezTo>
                <a:lnTo>
                  <a:pt x="2594" y="14216"/>
                </a:lnTo>
                <a:cubicBezTo>
                  <a:pt x="2594" y="14216"/>
                  <a:pt x="2594" y="14216"/>
                  <a:pt x="2595" y="14216"/>
                </a:cubicBezTo>
                <a:cubicBezTo>
                  <a:pt x="2684" y="12549"/>
                  <a:pt x="3182" y="11222"/>
                  <a:pt x="3817" y="10942"/>
                </a:cubicBezTo>
                <a:lnTo>
                  <a:pt x="3818" y="10936"/>
                </a:lnTo>
                <a:cubicBezTo>
                  <a:pt x="3827" y="10931"/>
                  <a:pt x="3836" y="10927"/>
                  <a:pt x="3846" y="10929"/>
                </a:cubicBezTo>
                <a:cubicBezTo>
                  <a:pt x="3902" y="10903"/>
                  <a:pt x="3958" y="10889"/>
                  <a:pt x="4015" y="10886"/>
                </a:cubicBezTo>
                <a:close/>
                <a:moveTo>
                  <a:pt x="1088" y="10878"/>
                </a:moveTo>
                <a:lnTo>
                  <a:pt x="1118" y="10886"/>
                </a:lnTo>
                <a:cubicBezTo>
                  <a:pt x="1176" y="10889"/>
                  <a:pt x="1232" y="10903"/>
                  <a:pt x="1288" y="10929"/>
                </a:cubicBezTo>
                <a:cubicBezTo>
                  <a:pt x="1297" y="10927"/>
                  <a:pt x="1307" y="10931"/>
                  <a:pt x="1316" y="10936"/>
                </a:cubicBezTo>
                <a:lnTo>
                  <a:pt x="1316" y="10942"/>
                </a:lnTo>
                <a:cubicBezTo>
                  <a:pt x="1952" y="11222"/>
                  <a:pt x="2450" y="12549"/>
                  <a:pt x="2539" y="14216"/>
                </a:cubicBezTo>
                <a:cubicBezTo>
                  <a:pt x="2540" y="14216"/>
                  <a:pt x="2540" y="14216"/>
                  <a:pt x="2540" y="14216"/>
                </a:cubicBezTo>
                <a:lnTo>
                  <a:pt x="2541" y="14248"/>
                </a:lnTo>
                <a:cubicBezTo>
                  <a:pt x="2550" y="14391"/>
                  <a:pt x="2554" y="14536"/>
                  <a:pt x="2554" y="14685"/>
                </a:cubicBezTo>
                <a:cubicBezTo>
                  <a:pt x="2557" y="14711"/>
                  <a:pt x="2557" y="14738"/>
                  <a:pt x="2557" y="14765"/>
                </a:cubicBezTo>
                <a:cubicBezTo>
                  <a:pt x="2557" y="14783"/>
                  <a:pt x="2557" y="14801"/>
                  <a:pt x="2556" y="14819"/>
                </a:cubicBezTo>
                <a:lnTo>
                  <a:pt x="2555" y="14819"/>
                </a:lnTo>
                <a:lnTo>
                  <a:pt x="2555" y="14821"/>
                </a:lnTo>
                <a:lnTo>
                  <a:pt x="2524" y="14813"/>
                </a:lnTo>
                <a:cubicBezTo>
                  <a:pt x="2467" y="14811"/>
                  <a:pt x="2411" y="14797"/>
                  <a:pt x="2355" y="14770"/>
                </a:cubicBezTo>
                <a:cubicBezTo>
                  <a:pt x="2345" y="14772"/>
                  <a:pt x="2336" y="14768"/>
                  <a:pt x="2327" y="14763"/>
                </a:cubicBezTo>
                <a:lnTo>
                  <a:pt x="2326" y="14758"/>
                </a:lnTo>
                <a:cubicBezTo>
                  <a:pt x="1691" y="14477"/>
                  <a:pt x="1193" y="13151"/>
                  <a:pt x="1104" y="11484"/>
                </a:cubicBezTo>
                <a:cubicBezTo>
                  <a:pt x="1103" y="11483"/>
                  <a:pt x="1103" y="11483"/>
                  <a:pt x="1103" y="11483"/>
                </a:cubicBezTo>
                <a:lnTo>
                  <a:pt x="1102" y="11452"/>
                </a:lnTo>
                <a:cubicBezTo>
                  <a:pt x="1093" y="11309"/>
                  <a:pt x="1089" y="11163"/>
                  <a:pt x="1089" y="11015"/>
                </a:cubicBezTo>
                <a:cubicBezTo>
                  <a:pt x="1086" y="10988"/>
                  <a:pt x="1086" y="10961"/>
                  <a:pt x="1086" y="10935"/>
                </a:cubicBezTo>
                <a:lnTo>
                  <a:pt x="1087" y="10881"/>
                </a:lnTo>
                <a:lnTo>
                  <a:pt x="1088" y="10881"/>
                </a:lnTo>
                <a:close/>
                <a:moveTo>
                  <a:pt x="1048" y="10878"/>
                </a:moveTo>
                <a:lnTo>
                  <a:pt x="1048" y="10881"/>
                </a:lnTo>
                <a:lnTo>
                  <a:pt x="1049" y="10881"/>
                </a:lnTo>
                <a:lnTo>
                  <a:pt x="1050" y="10935"/>
                </a:lnTo>
                <a:cubicBezTo>
                  <a:pt x="1050" y="10961"/>
                  <a:pt x="1050" y="10988"/>
                  <a:pt x="1047" y="11015"/>
                </a:cubicBezTo>
                <a:cubicBezTo>
                  <a:pt x="1047" y="11163"/>
                  <a:pt x="1043" y="11309"/>
                  <a:pt x="1034" y="11452"/>
                </a:cubicBezTo>
                <a:lnTo>
                  <a:pt x="1033" y="11483"/>
                </a:lnTo>
                <a:cubicBezTo>
                  <a:pt x="1033" y="11483"/>
                  <a:pt x="1033" y="11483"/>
                  <a:pt x="1032" y="11484"/>
                </a:cubicBezTo>
                <a:cubicBezTo>
                  <a:pt x="952" y="12979"/>
                  <a:pt x="543" y="14201"/>
                  <a:pt x="0" y="14632"/>
                </a:cubicBezTo>
                <a:lnTo>
                  <a:pt x="0" y="14007"/>
                </a:lnTo>
                <a:cubicBezTo>
                  <a:pt x="406" y="13615"/>
                  <a:pt x="713" y="12692"/>
                  <a:pt x="796" y="11563"/>
                </a:cubicBezTo>
                <a:cubicBezTo>
                  <a:pt x="459" y="11756"/>
                  <a:pt x="173" y="12300"/>
                  <a:pt x="0" y="13046"/>
                </a:cubicBezTo>
                <a:lnTo>
                  <a:pt x="0" y="12069"/>
                </a:lnTo>
                <a:cubicBezTo>
                  <a:pt x="215" y="11488"/>
                  <a:pt x="500" y="11083"/>
                  <a:pt x="820" y="10942"/>
                </a:cubicBezTo>
                <a:lnTo>
                  <a:pt x="820" y="10936"/>
                </a:lnTo>
                <a:cubicBezTo>
                  <a:pt x="829" y="10931"/>
                  <a:pt x="839" y="10927"/>
                  <a:pt x="848" y="10929"/>
                </a:cubicBezTo>
                <a:cubicBezTo>
                  <a:pt x="904" y="10903"/>
                  <a:pt x="960" y="10889"/>
                  <a:pt x="1018" y="10886"/>
                </a:cubicBezTo>
                <a:close/>
                <a:moveTo>
                  <a:pt x="20290" y="7597"/>
                </a:moveTo>
                <a:cubicBezTo>
                  <a:pt x="19803" y="7874"/>
                  <a:pt x="19422" y="8881"/>
                  <a:pt x="19328" y="10151"/>
                </a:cubicBezTo>
                <a:cubicBezTo>
                  <a:pt x="19815" y="9874"/>
                  <a:pt x="20196" y="8867"/>
                  <a:pt x="20290" y="7597"/>
                </a:cubicBezTo>
                <a:close/>
                <a:moveTo>
                  <a:pt x="17821" y="7597"/>
                </a:moveTo>
                <a:cubicBezTo>
                  <a:pt x="17915" y="8867"/>
                  <a:pt x="18296" y="9874"/>
                  <a:pt x="18783" y="10151"/>
                </a:cubicBezTo>
                <a:cubicBezTo>
                  <a:pt x="18689" y="8881"/>
                  <a:pt x="18308" y="7874"/>
                  <a:pt x="17821" y="7597"/>
                </a:cubicBezTo>
                <a:close/>
                <a:moveTo>
                  <a:pt x="17292" y="7597"/>
                </a:moveTo>
                <a:cubicBezTo>
                  <a:pt x="16805" y="7874"/>
                  <a:pt x="16424" y="8881"/>
                  <a:pt x="16330" y="10151"/>
                </a:cubicBezTo>
                <a:cubicBezTo>
                  <a:pt x="16817" y="9874"/>
                  <a:pt x="17198" y="8867"/>
                  <a:pt x="17292" y="7597"/>
                </a:cubicBezTo>
                <a:close/>
                <a:moveTo>
                  <a:pt x="14823" y="7597"/>
                </a:moveTo>
                <a:cubicBezTo>
                  <a:pt x="14917" y="8867"/>
                  <a:pt x="15298" y="9874"/>
                  <a:pt x="15785" y="10151"/>
                </a:cubicBezTo>
                <a:cubicBezTo>
                  <a:pt x="15691" y="8881"/>
                  <a:pt x="15310" y="7874"/>
                  <a:pt x="14823" y="7597"/>
                </a:cubicBezTo>
                <a:close/>
                <a:moveTo>
                  <a:pt x="14294" y="7597"/>
                </a:moveTo>
                <a:cubicBezTo>
                  <a:pt x="13807" y="7874"/>
                  <a:pt x="13426" y="8881"/>
                  <a:pt x="13332" y="10151"/>
                </a:cubicBezTo>
                <a:cubicBezTo>
                  <a:pt x="13819" y="9874"/>
                  <a:pt x="14200" y="8867"/>
                  <a:pt x="14294" y="7597"/>
                </a:cubicBezTo>
                <a:close/>
                <a:moveTo>
                  <a:pt x="11825" y="7597"/>
                </a:moveTo>
                <a:cubicBezTo>
                  <a:pt x="11919" y="8867"/>
                  <a:pt x="12300" y="9874"/>
                  <a:pt x="12787" y="10151"/>
                </a:cubicBezTo>
                <a:cubicBezTo>
                  <a:pt x="12693" y="8881"/>
                  <a:pt x="12312" y="7874"/>
                  <a:pt x="11825" y="7597"/>
                </a:cubicBezTo>
                <a:close/>
                <a:moveTo>
                  <a:pt x="11296" y="7597"/>
                </a:moveTo>
                <a:cubicBezTo>
                  <a:pt x="10809" y="7874"/>
                  <a:pt x="10428" y="8881"/>
                  <a:pt x="10334" y="10151"/>
                </a:cubicBezTo>
                <a:cubicBezTo>
                  <a:pt x="10821" y="9874"/>
                  <a:pt x="11202" y="8867"/>
                  <a:pt x="11296" y="7597"/>
                </a:cubicBezTo>
                <a:close/>
                <a:moveTo>
                  <a:pt x="8827" y="7597"/>
                </a:moveTo>
                <a:cubicBezTo>
                  <a:pt x="8921" y="8867"/>
                  <a:pt x="9302" y="9874"/>
                  <a:pt x="9790" y="10151"/>
                </a:cubicBezTo>
                <a:cubicBezTo>
                  <a:pt x="9695" y="8881"/>
                  <a:pt x="9315" y="7874"/>
                  <a:pt x="8827" y="7597"/>
                </a:cubicBezTo>
                <a:close/>
                <a:moveTo>
                  <a:pt x="8299" y="7597"/>
                </a:moveTo>
                <a:cubicBezTo>
                  <a:pt x="7811" y="7874"/>
                  <a:pt x="7430" y="8881"/>
                  <a:pt x="7336" y="10151"/>
                </a:cubicBezTo>
                <a:cubicBezTo>
                  <a:pt x="7824" y="9874"/>
                  <a:pt x="8204" y="8867"/>
                  <a:pt x="8299" y="7597"/>
                </a:cubicBezTo>
                <a:close/>
                <a:moveTo>
                  <a:pt x="5829" y="7597"/>
                </a:moveTo>
                <a:cubicBezTo>
                  <a:pt x="5923" y="8867"/>
                  <a:pt x="6304" y="9874"/>
                  <a:pt x="6792" y="10151"/>
                </a:cubicBezTo>
                <a:cubicBezTo>
                  <a:pt x="6697" y="8881"/>
                  <a:pt x="6317" y="7874"/>
                  <a:pt x="5829" y="7597"/>
                </a:cubicBezTo>
                <a:close/>
                <a:moveTo>
                  <a:pt x="5301" y="7597"/>
                </a:moveTo>
                <a:cubicBezTo>
                  <a:pt x="4813" y="7874"/>
                  <a:pt x="4432" y="8881"/>
                  <a:pt x="4338" y="10151"/>
                </a:cubicBezTo>
                <a:cubicBezTo>
                  <a:pt x="4826" y="9874"/>
                  <a:pt x="5206" y="8867"/>
                  <a:pt x="5301" y="7597"/>
                </a:cubicBezTo>
                <a:close/>
                <a:moveTo>
                  <a:pt x="2831" y="7597"/>
                </a:moveTo>
                <a:cubicBezTo>
                  <a:pt x="2926" y="8867"/>
                  <a:pt x="3306" y="9874"/>
                  <a:pt x="3794" y="10151"/>
                </a:cubicBezTo>
                <a:cubicBezTo>
                  <a:pt x="3699" y="8881"/>
                  <a:pt x="3319" y="7874"/>
                  <a:pt x="2831" y="7597"/>
                </a:cubicBezTo>
                <a:close/>
                <a:moveTo>
                  <a:pt x="2303" y="7597"/>
                </a:moveTo>
                <a:cubicBezTo>
                  <a:pt x="1815" y="7874"/>
                  <a:pt x="1435" y="8881"/>
                  <a:pt x="1340" y="10151"/>
                </a:cubicBezTo>
                <a:cubicBezTo>
                  <a:pt x="1828" y="9874"/>
                  <a:pt x="2208" y="8867"/>
                  <a:pt x="2303" y="7597"/>
                </a:cubicBezTo>
                <a:close/>
                <a:moveTo>
                  <a:pt x="0" y="7106"/>
                </a:moveTo>
                <a:cubicBezTo>
                  <a:pt x="543" y="7533"/>
                  <a:pt x="952" y="8745"/>
                  <a:pt x="1032" y="10230"/>
                </a:cubicBezTo>
                <a:cubicBezTo>
                  <a:pt x="1033" y="10230"/>
                  <a:pt x="1033" y="10230"/>
                  <a:pt x="1033" y="10230"/>
                </a:cubicBezTo>
                <a:lnTo>
                  <a:pt x="1034" y="10261"/>
                </a:lnTo>
                <a:cubicBezTo>
                  <a:pt x="1043" y="10403"/>
                  <a:pt x="1047" y="10548"/>
                  <a:pt x="1047" y="10695"/>
                </a:cubicBezTo>
                <a:cubicBezTo>
                  <a:pt x="1050" y="10721"/>
                  <a:pt x="1050" y="10748"/>
                  <a:pt x="1050" y="10774"/>
                </a:cubicBezTo>
                <a:cubicBezTo>
                  <a:pt x="1050" y="10792"/>
                  <a:pt x="1050" y="10810"/>
                  <a:pt x="1049" y="10828"/>
                </a:cubicBezTo>
                <a:lnTo>
                  <a:pt x="1048" y="10828"/>
                </a:lnTo>
                <a:lnTo>
                  <a:pt x="1048" y="10830"/>
                </a:lnTo>
                <a:lnTo>
                  <a:pt x="1018" y="10822"/>
                </a:lnTo>
                <a:cubicBezTo>
                  <a:pt x="960" y="10820"/>
                  <a:pt x="904" y="10806"/>
                  <a:pt x="848" y="10780"/>
                </a:cubicBezTo>
                <a:cubicBezTo>
                  <a:pt x="839" y="10782"/>
                  <a:pt x="829" y="10777"/>
                  <a:pt x="820" y="10773"/>
                </a:cubicBezTo>
                <a:lnTo>
                  <a:pt x="820" y="10767"/>
                </a:lnTo>
                <a:cubicBezTo>
                  <a:pt x="500" y="10627"/>
                  <a:pt x="215" y="10225"/>
                  <a:pt x="0" y="9649"/>
                </a:cubicBezTo>
                <a:lnTo>
                  <a:pt x="0" y="8680"/>
                </a:lnTo>
                <a:cubicBezTo>
                  <a:pt x="173" y="9419"/>
                  <a:pt x="459" y="9959"/>
                  <a:pt x="796" y="10151"/>
                </a:cubicBezTo>
                <a:cubicBezTo>
                  <a:pt x="713" y="9030"/>
                  <a:pt x="406" y="8114"/>
                  <a:pt x="0" y="7726"/>
                </a:cubicBezTo>
                <a:close/>
                <a:moveTo>
                  <a:pt x="20567" y="6918"/>
                </a:moveTo>
                <a:lnTo>
                  <a:pt x="20597" y="6926"/>
                </a:lnTo>
                <a:cubicBezTo>
                  <a:pt x="20654" y="6928"/>
                  <a:pt x="20711" y="6942"/>
                  <a:pt x="20766" y="6968"/>
                </a:cubicBezTo>
                <a:cubicBezTo>
                  <a:pt x="20776" y="6967"/>
                  <a:pt x="20785" y="6971"/>
                  <a:pt x="20795" y="6976"/>
                </a:cubicBezTo>
                <a:lnTo>
                  <a:pt x="20795" y="6981"/>
                </a:lnTo>
                <a:cubicBezTo>
                  <a:pt x="21108" y="7118"/>
                  <a:pt x="21387" y="7506"/>
                  <a:pt x="21600" y="8064"/>
                </a:cubicBezTo>
                <a:lnTo>
                  <a:pt x="21600" y="9009"/>
                </a:lnTo>
                <a:cubicBezTo>
                  <a:pt x="21426" y="8300"/>
                  <a:pt x="21146" y="7784"/>
                  <a:pt x="20819" y="7597"/>
                </a:cubicBezTo>
                <a:cubicBezTo>
                  <a:pt x="20901" y="8705"/>
                  <a:pt x="21201" y="9612"/>
                  <a:pt x="21600" y="10009"/>
                </a:cubicBezTo>
                <a:lnTo>
                  <a:pt x="21600" y="10633"/>
                </a:lnTo>
                <a:cubicBezTo>
                  <a:pt x="21064" y="10194"/>
                  <a:pt x="20661" y="8990"/>
                  <a:pt x="20582" y="7519"/>
                </a:cubicBezTo>
                <a:cubicBezTo>
                  <a:pt x="20582" y="7519"/>
                  <a:pt x="20582" y="7519"/>
                  <a:pt x="20581" y="7519"/>
                </a:cubicBezTo>
                <a:lnTo>
                  <a:pt x="20580" y="7487"/>
                </a:lnTo>
                <a:cubicBezTo>
                  <a:pt x="20571" y="7345"/>
                  <a:pt x="20567" y="7201"/>
                  <a:pt x="20567" y="7054"/>
                </a:cubicBezTo>
                <a:cubicBezTo>
                  <a:pt x="20565" y="7027"/>
                  <a:pt x="20565" y="7001"/>
                  <a:pt x="20565" y="6974"/>
                </a:cubicBezTo>
                <a:lnTo>
                  <a:pt x="20566" y="6921"/>
                </a:lnTo>
                <a:lnTo>
                  <a:pt x="20567" y="6921"/>
                </a:lnTo>
                <a:close/>
                <a:moveTo>
                  <a:pt x="20542" y="6918"/>
                </a:moveTo>
                <a:lnTo>
                  <a:pt x="20542" y="6921"/>
                </a:lnTo>
                <a:lnTo>
                  <a:pt x="20543" y="6921"/>
                </a:lnTo>
                <a:lnTo>
                  <a:pt x="20544" y="6974"/>
                </a:lnTo>
                <a:cubicBezTo>
                  <a:pt x="20544" y="7001"/>
                  <a:pt x="20544" y="7027"/>
                  <a:pt x="20542" y="7054"/>
                </a:cubicBezTo>
                <a:cubicBezTo>
                  <a:pt x="20542" y="7201"/>
                  <a:pt x="20537" y="7345"/>
                  <a:pt x="20528" y="7487"/>
                </a:cubicBezTo>
                <a:lnTo>
                  <a:pt x="20528" y="7519"/>
                </a:lnTo>
                <a:cubicBezTo>
                  <a:pt x="20527" y="7519"/>
                  <a:pt x="20527" y="7519"/>
                  <a:pt x="20527" y="7519"/>
                </a:cubicBezTo>
                <a:cubicBezTo>
                  <a:pt x="20438" y="9173"/>
                  <a:pt x="19940" y="10489"/>
                  <a:pt x="19304" y="10767"/>
                </a:cubicBezTo>
                <a:lnTo>
                  <a:pt x="19304" y="10773"/>
                </a:lnTo>
                <a:cubicBezTo>
                  <a:pt x="19294" y="10777"/>
                  <a:pt x="19285" y="10782"/>
                  <a:pt x="19275" y="10780"/>
                </a:cubicBezTo>
                <a:cubicBezTo>
                  <a:pt x="19220" y="10806"/>
                  <a:pt x="19163" y="10820"/>
                  <a:pt x="19106" y="10822"/>
                </a:cubicBezTo>
                <a:lnTo>
                  <a:pt x="19076" y="10830"/>
                </a:lnTo>
                <a:lnTo>
                  <a:pt x="19076" y="10828"/>
                </a:lnTo>
                <a:lnTo>
                  <a:pt x="19075" y="10828"/>
                </a:lnTo>
                <a:cubicBezTo>
                  <a:pt x="19074" y="10810"/>
                  <a:pt x="19074" y="10792"/>
                  <a:pt x="19074" y="10774"/>
                </a:cubicBezTo>
                <a:cubicBezTo>
                  <a:pt x="19074" y="10748"/>
                  <a:pt x="19074" y="10721"/>
                  <a:pt x="19076" y="10695"/>
                </a:cubicBezTo>
                <a:cubicBezTo>
                  <a:pt x="19076" y="10548"/>
                  <a:pt x="19080" y="10403"/>
                  <a:pt x="19089" y="10261"/>
                </a:cubicBezTo>
                <a:lnTo>
                  <a:pt x="19090" y="10230"/>
                </a:lnTo>
                <a:cubicBezTo>
                  <a:pt x="19091" y="10230"/>
                  <a:pt x="19091" y="10230"/>
                  <a:pt x="19091" y="10230"/>
                </a:cubicBezTo>
                <a:cubicBezTo>
                  <a:pt x="19180" y="8576"/>
                  <a:pt x="19678" y="7260"/>
                  <a:pt x="20314" y="6981"/>
                </a:cubicBezTo>
                <a:lnTo>
                  <a:pt x="20314" y="6976"/>
                </a:lnTo>
                <a:cubicBezTo>
                  <a:pt x="20323" y="6971"/>
                  <a:pt x="20333" y="6967"/>
                  <a:pt x="20343" y="6968"/>
                </a:cubicBezTo>
                <a:cubicBezTo>
                  <a:pt x="20398" y="6942"/>
                  <a:pt x="20455" y="6928"/>
                  <a:pt x="20512" y="6926"/>
                </a:cubicBezTo>
                <a:close/>
                <a:moveTo>
                  <a:pt x="17569" y="6918"/>
                </a:moveTo>
                <a:lnTo>
                  <a:pt x="17599" y="6926"/>
                </a:lnTo>
                <a:cubicBezTo>
                  <a:pt x="17656" y="6928"/>
                  <a:pt x="17713" y="6942"/>
                  <a:pt x="17768" y="6968"/>
                </a:cubicBezTo>
                <a:cubicBezTo>
                  <a:pt x="17778" y="6967"/>
                  <a:pt x="17787" y="6971"/>
                  <a:pt x="17797" y="6976"/>
                </a:cubicBezTo>
                <a:lnTo>
                  <a:pt x="17797" y="6981"/>
                </a:lnTo>
                <a:cubicBezTo>
                  <a:pt x="18433" y="7260"/>
                  <a:pt x="18931" y="8576"/>
                  <a:pt x="19020" y="10230"/>
                </a:cubicBezTo>
                <a:cubicBezTo>
                  <a:pt x="19020" y="10230"/>
                  <a:pt x="19020" y="10230"/>
                  <a:pt x="19021" y="10230"/>
                </a:cubicBezTo>
                <a:lnTo>
                  <a:pt x="19022" y="10261"/>
                </a:lnTo>
                <a:cubicBezTo>
                  <a:pt x="19031" y="10403"/>
                  <a:pt x="19035" y="10548"/>
                  <a:pt x="19035" y="10695"/>
                </a:cubicBezTo>
                <a:cubicBezTo>
                  <a:pt x="19037" y="10721"/>
                  <a:pt x="19037" y="10748"/>
                  <a:pt x="19037" y="10774"/>
                </a:cubicBezTo>
                <a:cubicBezTo>
                  <a:pt x="19037" y="10792"/>
                  <a:pt x="19037" y="10810"/>
                  <a:pt x="19036" y="10828"/>
                </a:cubicBezTo>
                <a:lnTo>
                  <a:pt x="19035" y="10828"/>
                </a:lnTo>
                <a:lnTo>
                  <a:pt x="19035" y="10830"/>
                </a:lnTo>
                <a:lnTo>
                  <a:pt x="19005" y="10822"/>
                </a:lnTo>
                <a:cubicBezTo>
                  <a:pt x="18948" y="10820"/>
                  <a:pt x="18891" y="10806"/>
                  <a:pt x="18836" y="10780"/>
                </a:cubicBezTo>
                <a:cubicBezTo>
                  <a:pt x="18826" y="10782"/>
                  <a:pt x="18817" y="10777"/>
                  <a:pt x="18807" y="10773"/>
                </a:cubicBezTo>
                <a:lnTo>
                  <a:pt x="18807" y="10767"/>
                </a:lnTo>
                <a:cubicBezTo>
                  <a:pt x="18171" y="10489"/>
                  <a:pt x="17673" y="9173"/>
                  <a:pt x="17584" y="7519"/>
                </a:cubicBezTo>
                <a:cubicBezTo>
                  <a:pt x="17584" y="7519"/>
                  <a:pt x="17584" y="7519"/>
                  <a:pt x="17583" y="7519"/>
                </a:cubicBezTo>
                <a:lnTo>
                  <a:pt x="17582" y="7487"/>
                </a:lnTo>
                <a:cubicBezTo>
                  <a:pt x="17573" y="7345"/>
                  <a:pt x="17569" y="7201"/>
                  <a:pt x="17569" y="7054"/>
                </a:cubicBezTo>
                <a:cubicBezTo>
                  <a:pt x="17567" y="7027"/>
                  <a:pt x="17567" y="7001"/>
                  <a:pt x="17567" y="6974"/>
                </a:cubicBezTo>
                <a:lnTo>
                  <a:pt x="17568" y="6921"/>
                </a:lnTo>
                <a:lnTo>
                  <a:pt x="17569" y="6921"/>
                </a:lnTo>
                <a:close/>
                <a:moveTo>
                  <a:pt x="17544" y="6918"/>
                </a:moveTo>
                <a:lnTo>
                  <a:pt x="17544" y="6921"/>
                </a:lnTo>
                <a:lnTo>
                  <a:pt x="17545" y="6921"/>
                </a:lnTo>
                <a:lnTo>
                  <a:pt x="17546" y="6974"/>
                </a:lnTo>
                <a:cubicBezTo>
                  <a:pt x="17546" y="7001"/>
                  <a:pt x="17546" y="7027"/>
                  <a:pt x="17544" y="7054"/>
                </a:cubicBezTo>
                <a:cubicBezTo>
                  <a:pt x="17544" y="7201"/>
                  <a:pt x="17540" y="7345"/>
                  <a:pt x="17531" y="7487"/>
                </a:cubicBezTo>
                <a:lnTo>
                  <a:pt x="17530" y="7519"/>
                </a:lnTo>
                <a:cubicBezTo>
                  <a:pt x="17529" y="7519"/>
                  <a:pt x="17529" y="7519"/>
                  <a:pt x="17529" y="7519"/>
                </a:cubicBezTo>
                <a:cubicBezTo>
                  <a:pt x="17440" y="9173"/>
                  <a:pt x="16942" y="10489"/>
                  <a:pt x="16306" y="10767"/>
                </a:cubicBezTo>
                <a:lnTo>
                  <a:pt x="16306" y="10773"/>
                </a:lnTo>
                <a:cubicBezTo>
                  <a:pt x="16296" y="10777"/>
                  <a:pt x="16287" y="10782"/>
                  <a:pt x="16277" y="10780"/>
                </a:cubicBezTo>
                <a:cubicBezTo>
                  <a:pt x="16222" y="10806"/>
                  <a:pt x="16165" y="10820"/>
                  <a:pt x="16108" y="10822"/>
                </a:cubicBezTo>
                <a:lnTo>
                  <a:pt x="16078" y="10830"/>
                </a:lnTo>
                <a:lnTo>
                  <a:pt x="16078" y="10828"/>
                </a:lnTo>
                <a:lnTo>
                  <a:pt x="16077" y="10828"/>
                </a:lnTo>
                <a:cubicBezTo>
                  <a:pt x="16076" y="10810"/>
                  <a:pt x="16076" y="10792"/>
                  <a:pt x="16076" y="10774"/>
                </a:cubicBezTo>
                <a:cubicBezTo>
                  <a:pt x="16076" y="10748"/>
                  <a:pt x="16076" y="10721"/>
                  <a:pt x="16078" y="10695"/>
                </a:cubicBezTo>
                <a:cubicBezTo>
                  <a:pt x="16078" y="10548"/>
                  <a:pt x="16082" y="10403"/>
                  <a:pt x="16091" y="10261"/>
                </a:cubicBezTo>
                <a:lnTo>
                  <a:pt x="16092" y="10230"/>
                </a:lnTo>
                <a:cubicBezTo>
                  <a:pt x="16093" y="10230"/>
                  <a:pt x="16093" y="10230"/>
                  <a:pt x="16093" y="10230"/>
                </a:cubicBezTo>
                <a:cubicBezTo>
                  <a:pt x="16182" y="8576"/>
                  <a:pt x="16680" y="7260"/>
                  <a:pt x="17316" y="6981"/>
                </a:cubicBezTo>
                <a:lnTo>
                  <a:pt x="17316" y="6976"/>
                </a:lnTo>
                <a:cubicBezTo>
                  <a:pt x="17326" y="6971"/>
                  <a:pt x="17335" y="6967"/>
                  <a:pt x="17345" y="6968"/>
                </a:cubicBezTo>
                <a:cubicBezTo>
                  <a:pt x="17400" y="6942"/>
                  <a:pt x="17457" y="6928"/>
                  <a:pt x="17514" y="6926"/>
                </a:cubicBezTo>
                <a:close/>
                <a:moveTo>
                  <a:pt x="14571" y="6918"/>
                </a:moveTo>
                <a:lnTo>
                  <a:pt x="14601" y="6926"/>
                </a:lnTo>
                <a:cubicBezTo>
                  <a:pt x="14658" y="6928"/>
                  <a:pt x="14715" y="6942"/>
                  <a:pt x="14770" y="6968"/>
                </a:cubicBezTo>
                <a:cubicBezTo>
                  <a:pt x="14780" y="6967"/>
                  <a:pt x="14790" y="6971"/>
                  <a:pt x="14799" y="6976"/>
                </a:cubicBezTo>
                <a:lnTo>
                  <a:pt x="14799" y="6981"/>
                </a:lnTo>
                <a:cubicBezTo>
                  <a:pt x="15435" y="7260"/>
                  <a:pt x="15933" y="8576"/>
                  <a:pt x="16022" y="10230"/>
                </a:cubicBezTo>
                <a:cubicBezTo>
                  <a:pt x="16022" y="10230"/>
                  <a:pt x="16022" y="10230"/>
                  <a:pt x="16023" y="10230"/>
                </a:cubicBezTo>
                <a:lnTo>
                  <a:pt x="16024" y="10261"/>
                </a:lnTo>
                <a:cubicBezTo>
                  <a:pt x="16033" y="10403"/>
                  <a:pt x="16037" y="10548"/>
                  <a:pt x="16037" y="10695"/>
                </a:cubicBezTo>
                <a:cubicBezTo>
                  <a:pt x="16039" y="10721"/>
                  <a:pt x="16039" y="10748"/>
                  <a:pt x="16039" y="10774"/>
                </a:cubicBezTo>
                <a:cubicBezTo>
                  <a:pt x="16039" y="10792"/>
                  <a:pt x="16039" y="10810"/>
                  <a:pt x="16038" y="10828"/>
                </a:cubicBezTo>
                <a:lnTo>
                  <a:pt x="16037" y="10828"/>
                </a:lnTo>
                <a:lnTo>
                  <a:pt x="16037" y="10830"/>
                </a:lnTo>
                <a:lnTo>
                  <a:pt x="16007" y="10822"/>
                </a:lnTo>
                <a:cubicBezTo>
                  <a:pt x="15950" y="10820"/>
                  <a:pt x="15893" y="10806"/>
                  <a:pt x="15838" y="10780"/>
                </a:cubicBezTo>
                <a:cubicBezTo>
                  <a:pt x="15828" y="10782"/>
                  <a:pt x="15819" y="10777"/>
                  <a:pt x="15809" y="10773"/>
                </a:cubicBezTo>
                <a:lnTo>
                  <a:pt x="15809" y="10767"/>
                </a:lnTo>
                <a:cubicBezTo>
                  <a:pt x="15173" y="10489"/>
                  <a:pt x="14675" y="9173"/>
                  <a:pt x="14586" y="7519"/>
                </a:cubicBezTo>
                <a:cubicBezTo>
                  <a:pt x="14586" y="7519"/>
                  <a:pt x="14586" y="7519"/>
                  <a:pt x="14585" y="7519"/>
                </a:cubicBezTo>
                <a:lnTo>
                  <a:pt x="14584" y="7487"/>
                </a:lnTo>
                <a:cubicBezTo>
                  <a:pt x="14576" y="7345"/>
                  <a:pt x="14571" y="7201"/>
                  <a:pt x="14571" y="7054"/>
                </a:cubicBezTo>
                <a:cubicBezTo>
                  <a:pt x="14569" y="7027"/>
                  <a:pt x="14569" y="7001"/>
                  <a:pt x="14569" y="6974"/>
                </a:cubicBezTo>
                <a:lnTo>
                  <a:pt x="14570" y="6921"/>
                </a:lnTo>
                <a:lnTo>
                  <a:pt x="14571" y="6921"/>
                </a:lnTo>
                <a:close/>
                <a:moveTo>
                  <a:pt x="14546" y="6918"/>
                </a:moveTo>
                <a:lnTo>
                  <a:pt x="14546" y="6921"/>
                </a:lnTo>
                <a:lnTo>
                  <a:pt x="14547" y="6921"/>
                </a:lnTo>
                <a:lnTo>
                  <a:pt x="14548" y="6974"/>
                </a:lnTo>
                <a:cubicBezTo>
                  <a:pt x="14548" y="7001"/>
                  <a:pt x="14548" y="7027"/>
                  <a:pt x="14546" y="7054"/>
                </a:cubicBezTo>
                <a:cubicBezTo>
                  <a:pt x="14546" y="7201"/>
                  <a:pt x="14542" y="7345"/>
                  <a:pt x="14533" y="7487"/>
                </a:cubicBezTo>
                <a:lnTo>
                  <a:pt x="14532" y="7519"/>
                </a:lnTo>
                <a:cubicBezTo>
                  <a:pt x="14531" y="7519"/>
                  <a:pt x="14531" y="7519"/>
                  <a:pt x="14531" y="7519"/>
                </a:cubicBezTo>
                <a:cubicBezTo>
                  <a:pt x="14442" y="9173"/>
                  <a:pt x="13944" y="10489"/>
                  <a:pt x="13308" y="10767"/>
                </a:cubicBezTo>
                <a:lnTo>
                  <a:pt x="13308" y="10773"/>
                </a:lnTo>
                <a:cubicBezTo>
                  <a:pt x="13298" y="10777"/>
                  <a:pt x="13289" y="10782"/>
                  <a:pt x="13279" y="10780"/>
                </a:cubicBezTo>
                <a:cubicBezTo>
                  <a:pt x="13224" y="10806"/>
                  <a:pt x="13167" y="10820"/>
                  <a:pt x="13110" y="10822"/>
                </a:cubicBezTo>
                <a:lnTo>
                  <a:pt x="13080" y="10830"/>
                </a:lnTo>
                <a:lnTo>
                  <a:pt x="13080" y="10828"/>
                </a:lnTo>
                <a:lnTo>
                  <a:pt x="13079" y="10828"/>
                </a:lnTo>
                <a:cubicBezTo>
                  <a:pt x="13078" y="10810"/>
                  <a:pt x="13078" y="10792"/>
                  <a:pt x="13078" y="10774"/>
                </a:cubicBezTo>
                <a:cubicBezTo>
                  <a:pt x="13078" y="10748"/>
                  <a:pt x="13078" y="10721"/>
                  <a:pt x="13080" y="10695"/>
                </a:cubicBezTo>
                <a:cubicBezTo>
                  <a:pt x="13080" y="10548"/>
                  <a:pt x="13084" y="10403"/>
                  <a:pt x="13093" y="10261"/>
                </a:cubicBezTo>
                <a:lnTo>
                  <a:pt x="13094" y="10230"/>
                </a:lnTo>
                <a:cubicBezTo>
                  <a:pt x="13095" y="10230"/>
                  <a:pt x="13095" y="10230"/>
                  <a:pt x="13095" y="10230"/>
                </a:cubicBezTo>
                <a:cubicBezTo>
                  <a:pt x="13184" y="8576"/>
                  <a:pt x="13682" y="7260"/>
                  <a:pt x="14318" y="6981"/>
                </a:cubicBezTo>
                <a:lnTo>
                  <a:pt x="14318" y="6976"/>
                </a:lnTo>
                <a:cubicBezTo>
                  <a:pt x="14328" y="6971"/>
                  <a:pt x="14337" y="6967"/>
                  <a:pt x="14347" y="6968"/>
                </a:cubicBezTo>
                <a:cubicBezTo>
                  <a:pt x="14402" y="6942"/>
                  <a:pt x="14459" y="6928"/>
                  <a:pt x="14516" y="6926"/>
                </a:cubicBezTo>
                <a:close/>
                <a:moveTo>
                  <a:pt x="11573" y="6918"/>
                </a:moveTo>
                <a:lnTo>
                  <a:pt x="11603" y="6926"/>
                </a:lnTo>
                <a:cubicBezTo>
                  <a:pt x="11661" y="6928"/>
                  <a:pt x="11717" y="6942"/>
                  <a:pt x="11772" y="6968"/>
                </a:cubicBezTo>
                <a:cubicBezTo>
                  <a:pt x="11782" y="6967"/>
                  <a:pt x="11792" y="6971"/>
                  <a:pt x="11801" y="6976"/>
                </a:cubicBezTo>
                <a:lnTo>
                  <a:pt x="11801" y="6981"/>
                </a:lnTo>
                <a:cubicBezTo>
                  <a:pt x="12437" y="7260"/>
                  <a:pt x="12935" y="8576"/>
                  <a:pt x="13024" y="10230"/>
                </a:cubicBezTo>
                <a:cubicBezTo>
                  <a:pt x="13024" y="10230"/>
                  <a:pt x="13025" y="10230"/>
                  <a:pt x="13025" y="10230"/>
                </a:cubicBezTo>
                <a:lnTo>
                  <a:pt x="13026" y="10261"/>
                </a:lnTo>
                <a:cubicBezTo>
                  <a:pt x="13035" y="10403"/>
                  <a:pt x="13039" y="10548"/>
                  <a:pt x="13039" y="10695"/>
                </a:cubicBezTo>
                <a:cubicBezTo>
                  <a:pt x="13041" y="10721"/>
                  <a:pt x="13041" y="10748"/>
                  <a:pt x="13041" y="10774"/>
                </a:cubicBezTo>
                <a:cubicBezTo>
                  <a:pt x="13041" y="10792"/>
                  <a:pt x="13041" y="10810"/>
                  <a:pt x="13040" y="10828"/>
                </a:cubicBezTo>
                <a:lnTo>
                  <a:pt x="13040" y="10828"/>
                </a:lnTo>
                <a:lnTo>
                  <a:pt x="13039" y="10830"/>
                </a:lnTo>
                <a:lnTo>
                  <a:pt x="13009" y="10822"/>
                </a:lnTo>
                <a:cubicBezTo>
                  <a:pt x="12952" y="10820"/>
                  <a:pt x="12895" y="10806"/>
                  <a:pt x="12840" y="10780"/>
                </a:cubicBezTo>
                <a:cubicBezTo>
                  <a:pt x="12830" y="10782"/>
                  <a:pt x="12821" y="10777"/>
                  <a:pt x="12811" y="10773"/>
                </a:cubicBezTo>
                <a:lnTo>
                  <a:pt x="12811" y="10767"/>
                </a:lnTo>
                <a:cubicBezTo>
                  <a:pt x="12175" y="10489"/>
                  <a:pt x="11677" y="9173"/>
                  <a:pt x="11588" y="7519"/>
                </a:cubicBezTo>
                <a:cubicBezTo>
                  <a:pt x="11588" y="7519"/>
                  <a:pt x="11588" y="7519"/>
                  <a:pt x="11588" y="7519"/>
                </a:cubicBezTo>
                <a:lnTo>
                  <a:pt x="11587" y="7487"/>
                </a:lnTo>
                <a:cubicBezTo>
                  <a:pt x="11578" y="7345"/>
                  <a:pt x="11573" y="7201"/>
                  <a:pt x="11573" y="7054"/>
                </a:cubicBezTo>
                <a:cubicBezTo>
                  <a:pt x="11571" y="7027"/>
                  <a:pt x="11571" y="7001"/>
                  <a:pt x="11571" y="6974"/>
                </a:cubicBezTo>
                <a:lnTo>
                  <a:pt x="11572" y="6921"/>
                </a:lnTo>
                <a:lnTo>
                  <a:pt x="11573" y="6921"/>
                </a:lnTo>
                <a:close/>
                <a:moveTo>
                  <a:pt x="11548" y="6918"/>
                </a:moveTo>
                <a:lnTo>
                  <a:pt x="11549" y="6921"/>
                </a:lnTo>
                <a:lnTo>
                  <a:pt x="11549" y="6921"/>
                </a:lnTo>
                <a:lnTo>
                  <a:pt x="11550" y="6974"/>
                </a:lnTo>
                <a:cubicBezTo>
                  <a:pt x="11550" y="7001"/>
                  <a:pt x="11550" y="7027"/>
                  <a:pt x="11548" y="7054"/>
                </a:cubicBezTo>
                <a:cubicBezTo>
                  <a:pt x="11548" y="7201"/>
                  <a:pt x="11544" y="7345"/>
                  <a:pt x="11535" y="7487"/>
                </a:cubicBezTo>
                <a:lnTo>
                  <a:pt x="11534" y="7519"/>
                </a:lnTo>
                <a:cubicBezTo>
                  <a:pt x="11534" y="7519"/>
                  <a:pt x="11533" y="7519"/>
                  <a:pt x="11533" y="7519"/>
                </a:cubicBezTo>
                <a:cubicBezTo>
                  <a:pt x="11444" y="9173"/>
                  <a:pt x="10946" y="10489"/>
                  <a:pt x="10310" y="10767"/>
                </a:cubicBezTo>
                <a:lnTo>
                  <a:pt x="10310" y="10773"/>
                </a:lnTo>
                <a:cubicBezTo>
                  <a:pt x="10301" y="10777"/>
                  <a:pt x="10291" y="10782"/>
                  <a:pt x="10281" y="10780"/>
                </a:cubicBezTo>
                <a:cubicBezTo>
                  <a:pt x="10226" y="10806"/>
                  <a:pt x="10170" y="10820"/>
                  <a:pt x="10112" y="10822"/>
                </a:cubicBezTo>
                <a:lnTo>
                  <a:pt x="10082" y="10830"/>
                </a:lnTo>
                <a:lnTo>
                  <a:pt x="10082" y="10828"/>
                </a:lnTo>
                <a:lnTo>
                  <a:pt x="10081" y="10828"/>
                </a:lnTo>
                <a:cubicBezTo>
                  <a:pt x="10080" y="10810"/>
                  <a:pt x="10080" y="10792"/>
                  <a:pt x="10080" y="10774"/>
                </a:cubicBezTo>
                <a:cubicBezTo>
                  <a:pt x="10080" y="10748"/>
                  <a:pt x="10080" y="10721"/>
                  <a:pt x="10082" y="10695"/>
                </a:cubicBezTo>
                <a:cubicBezTo>
                  <a:pt x="10082" y="10548"/>
                  <a:pt x="10087" y="10403"/>
                  <a:pt x="10096" y="10261"/>
                </a:cubicBezTo>
                <a:lnTo>
                  <a:pt x="10096" y="10230"/>
                </a:lnTo>
                <a:cubicBezTo>
                  <a:pt x="10097" y="10230"/>
                  <a:pt x="10097" y="10230"/>
                  <a:pt x="10097" y="10230"/>
                </a:cubicBezTo>
                <a:cubicBezTo>
                  <a:pt x="10186" y="8576"/>
                  <a:pt x="10684" y="7260"/>
                  <a:pt x="11320" y="6981"/>
                </a:cubicBezTo>
                <a:lnTo>
                  <a:pt x="11320" y="6976"/>
                </a:lnTo>
                <a:cubicBezTo>
                  <a:pt x="11330" y="6971"/>
                  <a:pt x="11339" y="6967"/>
                  <a:pt x="11349" y="6968"/>
                </a:cubicBezTo>
                <a:cubicBezTo>
                  <a:pt x="11404" y="6942"/>
                  <a:pt x="11461" y="6928"/>
                  <a:pt x="11518" y="6926"/>
                </a:cubicBezTo>
                <a:close/>
                <a:moveTo>
                  <a:pt x="8575" y="6918"/>
                </a:moveTo>
                <a:lnTo>
                  <a:pt x="8605" y="6926"/>
                </a:lnTo>
                <a:cubicBezTo>
                  <a:pt x="8663" y="6928"/>
                  <a:pt x="8719" y="6942"/>
                  <a:pt x="8774" y="6968"/>
                </a:cubicBezTo>
                <a:cubicBezTo>
                  <a:pt x="8784" y="6967"/>
                  <a:pt x="8794" y="6971"/>
                  <a:pt x="8803" y="6976"/>
                </a:cubicBezTo>
                <a:lnTo>
                  <a:pt x="8803" y="6981"/>
                </a:lnTo>
                <a:cubicBezTo>
                  <a:pt x="9439" y="7260"/>
                  <a:pt x="9937" y="8576"/>
                  <a:pt x="10026" y="10230"/>
                </a:cubicBezTo>
                <a:cubicBezTo>
                  <a:pt x="10026" y="10230"/>
                  <a:pt x="10027" y="10230"/>
                  <a:pt x="10027" y="10230"/>
                </a:cubicBezTo>
                <a:lnTo>
                  <a:pt x="10028" y="10261"/>
                </a:lnTo>
                <a:cubicBezTo>
                  <a:pt x="10037" y="10403"/>
                  <a:pt x="10041" y="10548"/>
                  <a:pt x="10041" y="10695"/>
                </a:cubicBezTo>
                <a:cubicBezTo>
                  <a:pt x="10043" y="10721"/>
                  <a:pt x="10044" y="10748"/>
                  <a:pt x="10044" y="10774"/>
                </a:cubicBezTo>
                <a:cubicBezTo>
                  <a:pt x="10044" y="10792"/>
                  <a:pt x="10043" y="10810"/>
                  <a:pt x="10042" y="10828"/>
                </a:cubicBezTo>
                <a:lnTo>
                  <a:pt x="10042" y="10828"/>
                </a:lnTo>
                <a:lnTo>
                  <a:pt x="10042" y="10830"/>
                </a:lnTo>
                <a:lnTo>
                  <a:pt x="10011" y="10822"/>
                </a:lnTo>
                <a:cubicBezTo>
                  <a:pt x="9954" y="10820"/>
                  <a:pt x="9897" y="10806"/>
                  <a:pt x="9842" y="10780"/>
                </a:cubicBezTo>
                <a:cubicBezTo>
                  <a:pt x="9832" y="10782"/>
                  <a:pt x="9823" y="10777"/>
                  <a:pt x="9813" y="10773"/>
                </a:cubicBezTo>
                <a:lnTo>
                  <a:pt x="9813" y="10767"/>
                </a:lnTo>
                <a:cubicBezTo>
                  <a:pt x="9177" y="10489"/>
                  <a:pt x="8680" y="9173"/>
                  <a:pt x="8591" y="7519"/>
                </a:cubicBezTo>
                <a:cubicBezTo>
                  <a:pt x="8590" y="7519"/>
                  <a:pt x="8590" y="7519"/>
                  <a:pt x="8590" y="7519"/>
                </a:cubicBezTo>
                <a:lnTo>
                  <a:pt x="8589" y="7487"/>
                </a:lnTo>
                <a:cubicBezTo>
                  <a:pt x="8580" y="7345"/>
                  <a:pt x="8575" y="7201"/>
                  <a:pt x="8575" y="7054"/>
                </a:cubicBezTo>
                <a:cubicBezTo>
                  <a:pt x="8573" y="7027"/>
                  <a:pt x="8573" y="7001"/>
                  <a:pt x="8573" y="6974"/>
                </a:cubicBezTo>
                <a:lnTo>
                  <a:pt x="8574" y="6921"/>
                </a:lnTo>
                <a:lnTo>
                  <a:pt x="8575" y="6921"/>
                </a:lnTo>
                <a:close/>
                <a:moveTo>
                  <a:pt x="8551" y="6918"/>
                </a:moveTo>
                <a:lnTo>
                  <a:pt x="8551" y="6921"/>
                </a:lnTo>
                <a:lnTo>
                  <a:pt x="8551" y="6921"/>
                </a:lnTo>
                <a:lnTo>
                  <a:pt x="8553" y="6974"/>
                </a:lnTo>
                <a:cubicBezTo>
                  <a:pt x="8553" y="7001"/>
                  <a:pt x="8552" y="7027"/>
                  <a:pt x="8550" y="7054"/>
                </a:cubicBezTo>
                <a:cubicBezTo>
                  <a:pt x="8550" y="7201"/>
                  <a:pt x="8546" y="7345"/>
                  <a:pt x="8537" y="7487"/>
                </a:cubicBezTo>
                <a:lnTo>
                  <a:pt x="8536" y="7519"/>
                </a:lnTo>
                <a:cubicBezTo>
                  <a:pt x="8536" y="7519"/>
                  <a:pt x="8535" y="7519"/>
                  <a:pt x="8535" y="7519"/>
                </a:cubicBezTo>
                <a:cubicBezTo>
                  <a:pt x="8446" y="9173"/>
                  <a:pt x="7948" y="10489"/>
                  <a:pt x="7312" y="10767"/>
                </a:cubicBezTo>
                <a:lnTo>
                  <a:pt x="7312" y="10773"/>
                </a:lnTo>
                <a:cubicBezTo>
                  <a:pt x="7303" y="10777"/>
                  <a:pt x="7293" y="10782"/>
                  <a:pt x="7283" y="10780"/>
                </a:cubicBezTo>
                <a:cubicBezTo>
                  <a:pt x="7228" y="10806"/>
                  <a:pt x="7172" y="10820"/>
                  <a:pt x="7114" y="10822"/>
                </a:cubicBezTo>
                <a:lnTo>
                  <a:pt x="7084" y="10830"/>
                </a:lnTo>
                <a:lnTo>
                  <a:pt x="7084" y="10828"/>
                </a:lnTo>
                <a:lnTo>
                  <a:pt x="7083" y="10828"/>
                </a:lnTo>
                <a:cubicBezTo>
                  <a:pt x="7082" y="10810"/>
                  <a:pt x="7082" y="10792"/>
                  <a:pt x="7082" y="10774"/>
                </a:cubicBezTo>
                <a:cubicBezTo>
                  <a:pt x="7082" y="10748"/>
                  <a:pt x="7082" y="10721"/>
                  <a:pt x="7084" y="10695"/>
                </a:cubicBezTo>
                <a:cubicBezTo>
                  <a:pt x="7084" y="10548"/>
                  <a:pt x="7089" y="10403"/>
                  <a:pt x="7098" y="10261"/>
                </a:cubicBezTo>
                <a:lnTo>
                  <a:pt x="7099" y="10230"/>
                </a:lnTo>
                <a:cubicBezTo>
                  <a:pt x="7099" y="10230"/>
                  <a:pt x="7099" y="10230"/>
                  <a:pt x="7099" y="10230"/>
                </a:cubicBezTo>
                <a:cubicBezTo>
                  <a:pt x="7189" y="8576"/>
                  <a:pt x="7686" y="7260"/>
                  <a:pt x="8322" y="6981"/>
                </a:cubicBezTo>
                <a:lnTo>
                  <a:pt x="8322" y="6976"/>
                </a:lnTo>
                <a:cubicBezTo>
                  <a:pt x="8332" y="6971"/>
                  <a:pt x="8341" y="6967"/>
                  <a:pt x="8351" y="6968"/>
                </a:cubicBezTo>
                <a:cubicBezTo>
                  <a:pt x="8406" y="6942"/>
                  <a:pt x="8463" y="6928"/>
                  <a:pt x="8520" y="6926"/>
                </a:cubicBezTo>
                <a:close/>
                <a:moveTo>
                  <a:pt x="5577" y="6918"/>
                </a:moveTo>
                <a:lnTo>
                  <a:pt x="5607" y="6926"/>
                </a:lnTo>
                <a:cubicBezTo>
                  <a:pt x="5665" y="6928"/>
                  <a:pt x="5721" y="6942"/>
                  <a:pt x="5776" y="6968"/>
                </a:cubicBezTo>
                <a:cubicBezTo>
                  <a:pt x="5786" y="6967"/>
                  <a:pt x="5796" y="6971"/>
                  <a:pt x="5805" y="6976"/>
                </a:cubicBezTo>
                <a:lnTo>
                  <a:pt x="5805" y="6981"/>
                </a:lnTo>
                <a:cubicBezTo>
                  <a:pt x="6441" y="7260"/>
                  <a:pt x="6939" y="8576"/>
                  <a:pt x="7028" y="10230"/>
                </a:cubicBezTo>
                <a:cubicBezTo>
                  <a:pt x="7028" y="10230"/>
                  <a:pt x="7029" y="10230"/>
                  <a:pt x="7029" y="10230"/>
                </a:cubicBezTo>
                <a:lnTo>
                  <a:pt x="7030" y="10261"/>
                </a:lnTo>
                <a:cubicBezTo>
                  <a:pt x="7039" y="10403"/>
                  <a:pt x="7043" y="10548"/>
                  <a:pt x="7043" y="10695"/>
                </a:cubicBezTo>
                <a:cubicBezTo>
                  <a:pt x="7046" y="10721"/>
                  <a:pt x="7046" y="10748"/>
                  <a:pt x="7046" y="10774"/>
                </a:cubicBezTo>
                <a:cubicBezTo>
                  <a:pt x="7046" y="10792"/>
                  <a:pt x="7046" y="10810"/>
                  <a:pt x="7045" y="10828"/>
                </a:cubicBezTo>
                <a:lnTo>
                  <a:pt x="7044" y="10828"/>
                </a:lnTo>
                <a:lnTo>
                  <a:pt x="7044" y="10830"/>
                </a:lnTo>
                <a:lnTo>
                  <a:pt x="7013" y="10822"/>
                </a:lnTo>
                <a:cubicBezTo>
                  <a:pt x="6956" y="10820"/>
                  <a:pt x="6899" y="10806"/>
                  <a:pt x="6844" y="10780"/>
                </a:cubicBezTo>
                <a:cubicBezTo>
                  <a:pt x="6834" y="10782"/>
                  <a:pt x="6825" y="10777"/>
                  <a:pt x="6816" y="10773"/>
                </a:cubicBezTo>
                <a:lnTo>
                  <a:pt x="6815" y="10767"/>
                </a:lnTo>
                <a:cubicBezTo>
                  <a:pt x="6180" y="10489"/>
                  <a:pt x="5682" y="9173"/>
                  <a:pt x="5593" y="7519"/>
                </a:cubicBezTo>
                <a:cubicBezTo>
                  <a:pt x="5592" y="7519"/>
                  <a:pt x="5592" y="7519"/>
                  <a:pt x="5592" y="7519"/>
                </a:cubicBezTo>
                <a:lnTo>
                  <a:pt x="5591" y="7487"/>
                </a:lnTo>
                <a:cubicBezTo>
                  <a:pt x="5582" y="7345"/>
                  <a:pt x="5577" y="7201"/>
                  <a:pt x="5578" y="7054"/>
                </a:cubicBezTo>
                <a:cubicBezTo>
                  <a:pt x="5575" y="7027"/>
                  <a:pt x="5575" y="7001"/>
                  <a:pt x="5575" y="6974"/>
                </a:cubicBezTo>
                <a:lnTo>
                  <a:pt x="5576" y="6921"/>
                </a:lnTo>
                <a:lnTo>
                  <a:pt x="5577" y="6921"/>
                </a:lnTo>
                <a:close/>
                <a:moveTo>
                  <a:pt x="5553" y="6918"/>
                </a:moveTo>
                <a:lnTo>
                  <a:pt x="5553" y="6921"/>
                </a:lnTo>
                <a:lnTo>
                  <a:pt x="5554" y="6921"/>
                </a:lnTo>
                <a:lnTo>
                  <a:pt x="5555" y="6974"/>
                </a:lnTo>
                <a:cubicBezTo>
                  <a:pt x="5555" y="7001"/>
                  <a:pt x="5555" y="7027"/>
                  <a:pt x="5552" y="7054"/>
                </a:cubicBezTo>
                <a:cubicBezTo>
                  <a:pt x="5552" y="7201"/>
                  <a:pt x="5548" y="7345"/>
                  <a:pt x="5539" y="7487"/>
                </a:cubicBezTo>
                <a:lnTo>
                  <a:pt x="5538" y="7519"/>
                </a:lnTo>
                <a:cubicBezTo>
                  <a:pt x="5538" y="7519"/>
                  <a:pt x="5537" y="7519"/>
                  <a:pt x="5537" y="7519"/>
                </a:cubicBezTo>
                <a:cubicBezTo>
                  <a:pt x="5448" y="9173"/>
                  <a:pt x="4950" y="10489"/>
                  <a:pt x="4314" y="10767"/>
                </a:cubicBezTo>
                <a:lnTo>
                  <a:pt x="4314" y="10773"/>
                </a:lnTo>
                <a:cubicBezTo>
                  <a:pt x="4305" y="10777"/>
                  <a:pt x="4295" y="10782"/>
                  <a:pt x="4285" y="10780"/>
                </a:cubicBezTo>
                <a:cubicBezTo>
                  <a:pt x="4230" y="10806"/>
                  <a:pt x="4174" y="10820"/>
                  <a:pt x="4116" y="10822"/>
                </a:cubicBezTo>
                <a:lnTo>
                  <a:pt x="4086" y="10830"/>
                </a:lnTo>
                <a:lnTo>
                  <a:pt x="4086" y="10828"/>
                </a:lnTo>
                <a:lnTo>
                  <a:pt x="4085" y="10828"/>
                </a:lnTo>
                <a:cubicBezTo>
                  <a:pt x="4084" y="10810"/>
                  <a:pt x="4084" y="10792"/>
                  <a:pt x="4084" y="10774"/>
                </a:cubicBezTo>
                <a:cubicBezTo>
                  <a:pt x="4084" y="10748"/>
                  <a:pt x="4084" y="10721"/>
                  <a:pt x="4087" y="10695"/>
                </a:cubicBezTo>
                <a:cubicBezTo>
                  <a:pt x="4086" y="10548"/>
                  <a:pt x="4091" y="10403"/>
                  <a:pt x="4100" y="10261"/>
                </a:cubicBezTo>
                <a:lnTo>
                  <a:pt x="4101" y="10230"/>
                </a:lnTo>
                <a:cubicBezTo>
                  <a:pt x="4101" y="10230"/>
                  <a:pt x="4101" y="10230"/>
                  <a:pt x="4102" y="10230"/>
                </a:cubicBezTo>
                <a:cubicBezTo>
                  <a:pt x="4191" y="8576"/>
                  <a:pt x="4689" y="7260"/>
                  <a:pt x="5324" y="6981"/>
                </a:cubicBezTo>
                <a:lnTo>
                  <a:pt x="5325" y="6976"/>
                </a:lnTo>
                <a:cubicBezTo>
                  <a:pt x="5334" y="6971"/>
                  <a:pt x="5343" y="6967"/>
                  <a:pt x="5353" y="6968"/>
                </a:cubicBezTo>
                <a:cubicBezTo>
                  <a:pt x="5408" y="6942"/>
                  <a:pt x="5465" y="6928"/>
                  <a:pt x="5522" y="6926"/>
                </a:cubicBezTo>
                <a:close/>
                <a:moveTo>
                  <a:pt x="2579" y="6918"/>
                </a:moveTo>
                <a:lnTo>
                  <a:pt x="2609" y="6926"/>
                </a:lnTo>
                <a:cubicBezTo>
                  <a:pt x="2667" y="6928"/>
                  <a:pt x="2723" y="6942"/>
                  <a:pt x="2779" y="6968"/>
                </a:cubicBezTo>
                <a:cubicBezTo>
                  <a:pt x="2788" y="6967"/>
                  <a:pt x="2798" y="6971"/>
                  <a:pt x="2807" y="6976"/>
                </a:cubicBezTo>
                <a:lnTo>
                  <a:pt x="2807" y="6981"/>
                </a:lnTo>
                <a:cubicBezTo>
                  <a:pt x="3443" y="7260"/>
                  <a:pt x="3941" y="8576"/>
                  <a:pt x="4030" y="10230"/>
                </a:cubicBezTo>
                <a:cubicBezTo>
                  <a:pt x="4031" y="10230"/>
                  <a:pt x="4031" y="10230"/>
                  <a:pt x="4031" y="10230"/>
                </a:cubicBezTo>
                <a:lnTo>
                  <a:pt x="4032" y="10261"/>
                </a:lnTo>
                <a:cubicBezTo>
                  <a:pt x="4041" y="10403"/>
                  <a:pt x="4045" y="10548"/>
                  <a:pt x="4045" y="10695"/>
                </a:cubicBezTo>
                <a:cubicBezTo>
                  <a:pt x="4048" y="10721"/>
                  <a:pt x="4048" y="10748"/>
                  <a:pt x="4048" y="10774"/>
                </a:cubicBezTo>
                <a:cubicBezTo>
                  <a:pt x="4048" y="10792"/>
                  <a:pt x="4048" y="10810"/>
                  <a:pt x="4047" y="10828"/>
                </a:cubicBezTo>
                <a:lnTo>
                  <a:pt x="4046" y="10828"/>
                </a:lnTo>
                <a:lnTo>
                  <a:pt x="4046" y="10830"/>
                </a:lnTo>
                <a:lnTo>
                  <a:pt x="4015" y="10822"/>
                </a:lnTo>
                <a:cubicBezTo>
                  <a:pt x="3958" y="10820"/>
                  <a:pt x="3902" y="10806"/>
                  <a:pt x="3846" y="10780"/>
                </a:cubicBezTo>
                <a:cubicBezTo>
                  <a:pt x="3836" y="10782"/>
                  <a:pt x="3827" y="10777"/>
                  <a:pt x="3818" y="10773"/>
                </a:cubicBezTo>
                <a:lnTo>
                  <a:pt x="3817" y="10767"/>
                </a:lnTo>
                <a:cubicBezTo>
                  <a:pt x="3182" y="10489"/>
                  <a:pt x="2684" y="9173"/>
                  <a:pt x="2595" y="7519"/>
                </a:cubicBezTo>
                <a:cubicBezTo>
                  <a:pt x="2594" y="7519"/>
                  <a:pt x="2594" y="7519"/>
                  <a:pt x="2594" y="7519"/>
                </a:cubicBezTo>
                <a:lnTo>
                  <a:pt x="2593" y="7487"/>
                </a:lnTo>
                <a:cubicBezTo>
                  <a:pt x="2584" y="7345"/>
                  <a:pt x="2580" y="7201"/>
                  <a:pt x="2580" y="7054"/>
                </a:cubicBezTo>
                <a:cubicBezTo>
                  <a:pt x="2577" y="7027"/>
                  <a:pt x="2577" y="7001"/>
                  <a:pt x="2577" y="6974"/>
                </a:cubicBezTo>
                <a:lnTo>
                  <a:pt x="2578" y="6921"/>
                </a:lnTo>
                <a:lnTo>
                  <a:pt x="2579" y="6921"/>
                </a:lnTo>
                <a:close/>
                <a:moveTo>
                  <a:pt x="2555" y="6918"/>
                </a:moveTo>
                <a:lnTo>
                  <a:pt x="2555" y="6921"/>
                </a:lnTo>
                <a:lnTo>
                  <a:pt x="2556" y="6921"/>
                </a:lnTo>
                <a:lnTo>
                  <a:pt x="2557" y="6974"/>
                </a:lnTo>
                <a:cubicBezTo>
                  <a:pt x="2557" y="7001"/>
                  <a:pt x="2557" y="7027"/>
                  <a:pt x="2554" y="7054"/>
                </a:cubicBezTo>
                <a:cubicBezTo>
                  <a:pt x="2554" y="7201"/>
                  <a:pt x="2550" y="7345"/>
                  <a:pt x="2541" y="7487"/>
                </a:cubicBezTo>
                <a:lnTo>
                  <a:pt x="2540" y="7519"/>
                </a:lnTo>
                <a:cubicBezTo>
                  <a:pt x="2540" y="7519"/>
                  <a:pt x="2540" y="7519"/>
                  <a:pt x="2539" y="7519"/>
                </a:cubicBezTo>
                <a:cubicBezTo>
                  <a:pt x="2450" y="9173"/>
                  <a:pt x="1952" y="10489"/>
                  <a:pt x="1316" y="10767"/>
                </a:cubicBezTo>
                <a:lnTo>
                  <a:pt x="1316" y="10773"/>
                </a:lnTo>
                <a:cubicBezTo>
                  <a:pt x="1307" y="10777"/>
                  <a:pt x="1297" y="10782"/>
                  <a:pt x="1288" y="10780"/>
                </a:cubicBezTo>
                <a:cubicBezTo>
                  <a:pt x="1232" y="10806"/>
                  <a:pt x="1176" y="10820"/>
                  <a:pt x="1118" y="10822"/>
                </a:cubicBezTo>
                <a:lnTo>
                  <a:pt x="1088" y="10830"/>
                </a:lnTo>
                <a:lnTo>
                  <a:pt x="1088" y="10828"/>
                </a:lnTo>
                <a:lnTo>
                  <a:pt x="1087" y="10828"/>
                </a:lnTo>
                <a:cubicBezTo>
                  <a:pt x="1086" y="10810"/>
                  <a:pt x="1086" y="10792"/>
                  <a:pt x="1086" y="10774"/>
                </a:cubicBezTo>
                <a:cubicBezTo>
                  <a:pt x="1086" y="10748"/>
                  <a:pt x="1086" y="10721"/>
                  <a:pt x="1089" y="10695"/>
                </a:cubicBezTo>
                <a:cubicBezTo>
                  <a:pt x="1089" y="10548"/>
                  <a:pt x="1093" y="10403"/>
                  <a:pt x="1102" y="10261"/>
                </a:cubicBezTo>
                <a:lnTo>
                  <a:pt x="1103" y="10230"/>
                </a:lnTo>
                <a:cubicBezTo>
                  <a:pt x="1103" y="10230"/>
                  <a:pt x="1103" y="10230"/>
                  <a:pt x="1104" y="10230"/>
                </a:cubicBezTo>
                <a:cubicBezTo>
                  <a:pt x="1193" y="8576"/>
                  <a:pt x="1691" y="7260"/>
                  <a:pt x="2326" y="6981"/>
                </a:cubicBezTo>
                <a:lnTo>
                  <a:pt x="2327" y="6976"/>
                </a:lnTo>
                <a:cubicBezTo>
                  <a:pt x="2336" y="6971"/>
                  <a:pt x="2345" y="6967"/>
                  <a:pt x="2355" y="6968"/>
                </a:cubicBezTo>
                <a:cubicBezTo>
                  <a:pt x="2411" y="6942"/>
                  <a:pt x="2467" y="6928"/>
                  <a:pt x="2524" y="6926"/>
                </a:cubicBezTo>
                <a:close/>
                <a:moveTo>
                  <a:pt x="19328" y="3546"/>
                </a:moveTo>
                <a:cubicBezTo>
                  <a:pt x="19422" y="4826"/>
                  <a:pt x="19803" y="5841"/>
                  <a:pt x="20290" y="6120"/>
                </a:cubicBezTo>
                <a:cubicBezTo>
                  <a:pt x="20196" y="4840"/>
                  <a:pt x="19815" y="3826"/>
                  <a:pt x="19328" y="3546"/>
                </a:cubicBezTo>
                <a:close/>
                <a:moveTo>
                  <a:pt x="18783" y="3546"/>
                </a:moveTo>
                <a:cubicBezTo>
                  <a:pt x="18296" y="3826"/>
                  <a:pt x="17915" y="4840"/>
                  <a:pt x="17821" y="6120"/>
                </a:cubicBezTo>
                <a:cubicBezTo>
                  <a:pt x="18308" y="5841"/>
                  <a:pt x="18689" y="4826"/>
                  <a:pt x="18783" y="3546"/>
                </a:cubicBezTo>
                <a:close/>
                <a:moveTo>
                  <a:pt x="16330" y="3546"/>
                </a:moveTo>
                <a:cubicBezTo>
                  <a:pt x="16424" y="4826"/>
                  <a:pt x="16805" y="5841"/>
                  <a:pt x="17292" y="6120"/>
                </a:cubicBezTo>
                <a:cubicBezTo>
                  <a:pt x="17198" y="4840"/>
                  <a:pt x="16817" y="3826"/>
                  <a:pt x="16330" y="3546"/>
                </a:cubicBezTo>
                <a:close/>
                <a:moveTo>
                  <a:pt x="15785" y="3546"/>
                </a:moveTo>
                <a:cubicBezTo>
                  <a:pt x="15298" y="3826"/>
                  <a:pt x="14917" y="4840"/>
                  <a:pt x="14823" y="6120"/>
                </a:cubicBezTo>
                <a:cubicBezTo>
                  <a:pt x="15310" y="5841"/>
                  <a:pt x="15691" y="4826"/>
                  <a:pt x="15785" y="3546"/>
                </a:cubicBezTo>
                <a:close/>
                <a:moveTo>
                  <a:pt x="13332" y="3546"/>
                </a:moveTo>
                <a:cubicBezTo>
                  <a:pt x="13426" y="4826"/>
                  <a:pt x="13807" y="5841"/>
                  <a:pt x="14294" y="6120"/>
                </a:cubicBezTo>
                <a:cubicBezTo>
                  <a:pt x="14200" y="4840"/>
                  <a:pt x="13819" y="3826"/>
                  <a:pt x="13332" y="3546"/>
                </a:cubicBezTo>
                <a:close/>
                <a:moveTo>
                  <a:pt x="12787" y="3546"/>
                </a:moveTo>
                <a:cubicBezTo>
                  <a:pt x="12300" y="3826"/>
                  <a:pt x="11919" y="4840"/>
                  <a:pt x="11825" y="6120"/>
                </a:cubicBezTo>
                <a:cubicBezTo>
                  <a:pt x="12312" y="5841"/>
                  <a:pt x="12693" y="4826"/>
                  <a:pt x="12787" y="3546"/>
                </a:cubicBezTo>
                <a:close/>
                <a:moveTo>
                  <a:pt x="10334" y="3546"/>
                </a:moveTo>
                <a:cubicBezTo>
                  <a:pt x="10428" y="4826"/>
                  <a:pt x="10809" y="5841"/>
                  <a:pt x="11296" y="6120"/>
                </a:cubicBezTo>
                <a:cubicBezTo>
                  <a:pt x="11202" y="4840"/>
                  <a:pt x="10821" y="3826"/>
                  <a:pt x="10334" y="3546"/>
                </a:cubicBezTo>
                <a:close/>
                <a:moveTo>
                  <a:pt x="9790" y="3546"/>
                </a:moveTo>
                <a:cubicBezTo>
                  <a:pt x="9302" y="3826"/>
                  <a:pt x="8921" y="4840"/>
                  <a:pt x="8827" y="6120"/>
                </a:cubicBezTo>
                <a:cubicBezTo>
                  <a:pt x="9315" y="5841"/>
                  <a:pt x="9695" y="4826"/>
                  <a:pt x="9790" y="3546"/>
                </a:cubicBezTo>
                <a:close/>
                <a:moveTo>
                  <a:pt x="7336" y="3546"/>
                </a:moveTo>
                <a:cubicBezTo>
                  <a:pt x="7430" y="4826"/>
                  <a:pt x="7811" y="5841"/>
                  <a:pt x="8299" y="6120"/>
                </a:cubicBezTo>
                <a:cubicBezTo>
                  <a:pt x="8204" y="4840"/>
                  <a:pt x="7824" y="3826"/>
                  <a:pt x="7336" y="3546"/>
                </a:cubicBezTo>
                <a:close/>
                <a:moveTo>
                  <a:pt x="6792" y="3546"/>
                </a:moveTo>
                <a:cubicBezTo>
                  <a:pt x="6304" y="3826"/>
                  <a:pt x="5923" y="4840"/>
                  <a:pt x="5829" y="6120"/>
                </a:cubicBezTo>
                <a:cubicBezTo>
                  <a:pt x="6317" y="5841"/>
                  <a:pt x="6697" y="4826"/>
                  <a:pt x="6792" y="3546"/>
                </a:cubicBezTo>
                <a:close/>
                <a:moveTo>
                  <a:pt x="4338" y="3546"/>
                </a:moveTo>
                <a:cubicBezTo>
                  <a:pt x="4432" y="4826"/>
                  <a:pt x="4813" y="5841"/>
                  <a:pt x="5301" y="6120"/>
                </a:cubicBezTo>
                <a:cubicBezTo>
                  <a:pt x="5206" y="4840"/>
                  <a:pt x="4826" y="3826"/>
                  <a:pt x="4338" y="3546"/>
                </a:cubicBezTo>
                <a:close/>
                <a:moveTo>
                  <a:pt x="3794" y="3546"/>
                </a:moveTo>
                <a:cubicBezTo>
                  <a:pt x="3306" y="3826"/>
                  <a:pt x="2926" y="4840"/>
                  <a:pt x="2831" y="6120"/>
                </a:cubicBezTo>
                <a:cubicBezTo>
                  <a:pt x="3319" y="5841"/>
                  <a:pt x="3699" y="4826"/>
                  <a:pt x="3794" y="3546"/>
                </a:cubicBezTo>
                <a:close/>
                <a:moveTo>
                  <a:pt x="1340" y="3546"/>
                </a:moveTo>
                <a:cubicBezTo>
                  <a:pt x="1435" y="4826"/>
                  <a:pt x="1815" y="5841"/>
                  <a:pt x="2303" y="6120"/>
                </a:cubicBezTo>
                <a:cubicBezTo>
                  <a:pt x="2208" y="4840"/>
                  <a:pt x="1828" y="3826"/>
                  <a:pt x="1340" y="3546"/>
                </a:cubicBezTo>
                <a:close/>
                <a:moveTo>
                  <a:pt x="21600" y="3060"/>
                </a:moveTo>
                <a:lnTo>
                  <a:pt x="21600" y="3689"/>
                </a:lnTo>
                <a:cubicBezTo>
                  <a:pt x="21201" y="4089"/>
                  <a:pt x="20901" y="5004"/>
                  <a:pt x="20819" y="6120"/>
                </a:cubicBezTo>
                <a:cubicBezTo>
                  <a:pt x="21146" y="5932"/>
                  <a:pt x="21426" y="5412"/>
                  <a:pt x="21600" y="4698"/>
                </a:cubicBezTo>
                <a:lnTo>
                  <a:pt x="21600" y="5650"/>
                </a:lnTo>
                <a:cubicBezTo>
                  <a:pt x="21387" y="6212"/>
                  <a:pt x="21108" y="6603"/>
                  <a:pt x="20795" y="6741"/>
                </a:cubicBezTo>
                <a:lnTo>
                  <a:pt x="20795" y="6747"/>
                </a:lnTo>
                <a:cubicBezTo>
                  <a:pt x="20785" y="6751"/>
                  <a:pt x="20776" y="6756"/>
                  <a:pt x="20766" y="6754"/>
                </a:cubicBezTo>
                <a:cubicBezTo>
                  <a:pt x="20711" y="6780"/>
                  <a:pt x="20654" y="6794"/>
                  <a:pt x="20597" y="6797"/>
                </a:cubicBezTo>
                <a:lnTo>
                  <a:pt x="20567" y="6804"/>
                </a:lnTo>
                <a:lnTo>
                  <a:pt x="20567" y="6802"/>
                </a:lnTo>
                <a:lnTo>
                  <a:pt x="20566" y="6802"/>
                </a:lnTo>
                <a:cubicBezTo>
                  <a:pt x="20565" y="6784"/>
                  <a:pt x="20565" y="6766"/>
                  <a:pt x="20565" y="6748"/>
                </a:cubicBezTo>
                <a:cubicBezTo>
                  <a:pt x="20565" y="6721"/>
                  <a:pt x="20565" y="6695"/>
                  <a:pt x="20567" y="6668"/>
                </a:cubicBezTo>
                <a:cubicBezTo>
                  <a:pt x="20567" y="6520"/>
                  <a:pt x="20571" y="6374"/>
                  <a:pt x="20580" y="6231"/>
                </a:cubicBezTo>
                <a:lnTo>
                  <a:pt x="20581" y="6200"/>
                </a:lnTo>
                <a:cubicBezTo>
                  <a:pt x="20582" y="6200"/>
                  <a:pt x="20582" y="6200"/>
                  <a:pt x="20582" y="6199"/>
                </a:cubicBezTo>
                <a:cubicBezTo>
                  <a:pt x="20661" y="4717"/>
                  <a:pt x="21064" y="3503"/>
                  <a:pt x="21600" y="3060"/>
                </a:cubicBezTo>
                <a:close/>
                <a:moveTo>
                  <a:pt x="19076" y="2862"/>
                </a:moveTo>
                <a:lnTo>
                  <a:pt x="19106" y="2870"/>
                </a:lnTo>
                <a:cubicBezTo>
                  <a:pt x="19163" y="2872"/>
                  <a:pt x="19220" y="2886"/>
                  <a:pt x="19275" y="2912"/>
                </a:cubicBezTo>
                <a:cubicBezTo>
                  <a:pt x="19285" y="2910"/>
                  <a:pt x="19294" y="2915"/>
                  <a:pt x="19304" y="2920"/>
                </a:cubicBezTo>
                <a:lnTo>
                  <a:pt x="19304" y="2925"/>
                </a:lnTo>
                <a:cubicBezTo>
                  <a:pt x="19940" y="3206"/>
                  <a:pt x="20438" y="4532"/>
                  <a:pt x="20527" y="6199"/>
                </a:cubicBezTo>
                <a:cubicBezTo>
                  <a:pt x="20527" y="6200"/>
                  <a:pt x="20527" y="6200"/>
                  <a:pt x="20528" y="6200"/>
                </a:cubicBezTo>
                <a:lnTo>
                  <a:pt x="20529" y="6231"/>
                </a:lnTo>
                <a:cubicBezTo>
                  <a:pt x="20537" y="6374"/>
                  <a:pt x="20542" y="6520"/>
                  <a:pt x="20542" y="6668"/>
                </a:cubicBezTo>
                <a:cubicBezTo>
                  <a:pt x="20544" y="6695"/>
                  <a:pt x="20544" y="6721"/>
                  <a:pt x="20544" y="6748"/>
                </a:cubicBezTo>
                <a:cubicBezTo>
                  <a:pt x="20544" y="6766"/>
                  <a:pt x="20544" y="6784"/>
                  <a:pt x="20543" y="6802"/>
                </a:cubicBezTo>
                <a:lnTo>
                  <a:pt x="20542" y="6802"/>
                </a:lnTo>
                <a:lnTo>
                  <a:pt x="20542" y="6804"/>
                </a:lnTo>
                <a:lnTo>
                  <a:pt x="20512" y="6797"/>
                </a:lnTo>
                <a:cubicBezTo>
                  <a:pt x="20454" y="6794"/>
                  <a:pt x="20398" y="6780"/>
                  <a:pt x="20343" y="6754"/>
                </a:cubicBezTo>
                <a:cubicBezTo>
                  <a:pt x="20333" y="6756"/>
                  <a:pt x="20323" y="6751"/>
                  <a:pt x="20314" y="6747"/>
                </a:cubicBezTo>
                <a:lnTo>
                  <a:pt x="20314" y="6741"/>
                </a:lnTo>
                <a:cubicBezTo>
                  <a:pt x="19678" y="6461"/>
                  <a:pt x="19180" y="5134"/>
                  <a:pt x="19091" y="3467"/>
                </a:cubicBezTo>
                <a:cubicBezTo>
                  <a:pt x="19091" y="3467"/>
                  <a:pt x="19091" y="3467"/>
                  <a:pt x="19090" y="3467"/>
                </a:cubicBezTo>
                <a:lnTo>
                  <a:pt x="19089" y="3435"/>
                </a:lnTo>
                <a:cubicBezTo>
                  <a:pt x="19080" y="3292"/>
                  <a:pt x="19076" y="3146"/>
                  <a:pt x="19076" y="2998"/>
                </a:cubicBezTo>
                <a:cubicBezTo>
                  <a:pt x="19074" y="2972"/>
                  <a:pt x="19074" y="2945"/>
                  <a:pt x="19074" y="2918"/>
                </a:cubicBezTo>
                <a:lnTo>
                  <a:pt x="19075" y="2864"/>
                </a:lnTo>
                <a:lnTo>
                  <a:pt x="19076" y="2864"/>
                </a:lnTo>
                <a:close/>
                <a:moveTo>
                  <a:pt x="19035" y="2862"/>
                </a:moveTo>
                <a:lnTo>
                  <a:pt x="19035" y="2864"/>
                </a:lnTo>
                <a:lnTo>
                  <a:pt x="19036" y="2864"/>
                </a:lnTo>
                <a:lnTo>
                  <a:pt x="19037" y="2918"/>
                </a:lnTo>
                <a:cubicBezTo>
                  <a:pt x="19037" y="2945"/>
                  <a:pt x="19037" y="2972"/>
                  <a:pt x="19035" y="2998"/>
                </a:cubicBezTo>
                <a:cubicBezTo>
                  <a:pt x="19035" y="3146"/>
                  <a:pt x="19031" y="3292"/>
                  <a:pt x="19022" y="3435"/>
                </a:cubicBezTo>
                <a:lnTo>
                  <a:pt x="19021" y="3467"/>
                </a:lnTo>
                <a:cubicBezTo>
                  <a:pt x="19020" y="3467"/>
                  <a:pt x="19020" y="3467"/>
                  <a:pt x="19020" y="3467"/>
                </a:cubicBezTo>
                <a:cubicBezTo>
                  <a:pt x="18931" y="5134"/>
                  <a:pt x="18433" y="6461"/>
                  <a:pt x="17797" y="6741"/>
                </a:cubicBezTo>
                <a:lnTo>
                  <a:pt x="17797" y="6747"/>
                </a:lnTo>
                <a:cubicBezTo>
                  <a:pt x="17787" y="6751"/>
                  <a:pt x="17778" y="6756"/>
                  <a:pt x="17768" y="6754"/>
                </a:cubicBezTo>
                <a:cubicBezTo>
                  <a:pt x="17713" y="6780"/>
                  <a:pt x="17656" y="6794"/>
                  <a:pt x="17599" y="6797"/>
                </a:cubicBezTo>
                <a:lnTo>
                  <a:pt x="17569" y="6804"/>
                </a:lnTo>
                <a:lnTo>
                  <a:pt x="17569" y="6802"/>
                </a:lnTo>
                <a:lnTo>
                  <a:pt x="17568" y="6802"/>
                </a:lnTo>
                <a:cubicBezTo>
                  <a:pt x="17567" y="6784"/>
                  <a:pt x="17567" y="6766"/>
                  <a:pt x="17567" y="6748"/>
                </a:cubicBezTo>
                <a:cubicBezTo>
                  <a:pt x="17567" y="6721"/>
                  <a:pt x="17567" y="6695"/>
                  <a:pt x="17569" y="6668"/>
                </a:cubicBezTo>
                <a:cubicBezTo>
                  <a:pt x="17569" y="6520"/>
                  <a:pt x="17573" y="6374"/>
                  <a:pt x="17582" y="6231"/>
                </a:cubicBezTo>
                <a:lnTo>
                  <a:pt x="17583" y="6200"/>
                </a:lnTo>
                <a:cubicBezTo>
                  <a:pt x="17584" y="6200"/>
                  <a:pt x="17584" y="6200"/>
                  <a:pt x="17584" y="6199"/>
                </a:cubicBezTo>
                <a:cubicBezTo>
                  <a:pt x="17673" y="4532"/>
                  <a:pt x="18171" y="3206"/>
                  <a:pt x="18807" y="2925"/>
                </a:cubicBezTo>
                <a:lnTo>
                  <a:pt x="18807" y="2920"/>
                </a:lnTo>
                <a:cubicBezTo>
                  <a:pt x="18817" y="2915"/>
                  <a:pt x="18826" y="2910"/>
                  <a:pt x="18836" y="2912"/>
                </a:cubicBezTo>
                <a:cubicBezTo>
                  <a:pt x="18891" y="2886"/>
                  <a:pt x="18948" y="2872"/>
                  <a:pt x="19005" y="2870"/>
                </a:cubicBezTo>
                <a:close/>
                <a:moveTo>
                  <a:pt x="16078" y="2862"/>
                </a:moveTo>
                <a:lnTo>
                  <a:pt x="16108" y="2870"/>
                </a:lnTo>
                <a:cubicBezTo>
                  <a:pt x="16165" y="2872"/>
                  <a:pt x="16222" y="2886"/>
                  <a:pt x="16277" y="2912"/>
                </a:cubicBezTo>
                <a:cubicBezTo>
                  <a:pt x="16287" y="2910"/>
                  <a:pt x="16296" y="2915"/>
                  <a:pt x="16306" y="2920"/>
                </a:cubicBezTo>
                <a:lnTo>
                  <a:pt x="16306" y="2925"/>
                </a:lnTo>
                <a:cubicBezTo>
                  <a:pt x="16942" y="3206"/>
                  <a:pt x="17440" y="4532"/>
                  <a:pt x="17529" y="6199"/>
                </a:cubicBezTo>
                <a:cubicBezTo>
                  <a:pt x="17529" y="6200"/>
                  <a:pt x="17529" y="6200"/>
                  <a:pt x="17530" y="6200"/>
                </a:cubicBezTo>
                <a:lnTo>
                  <a:pt x="17531" y="6231"/>
                </a:lnTo>
                <a:cubicBezTo>
                  <a:pt x="17540" y="6374"/>
                  <a:pt x="17544" y="6520"/>
                  <a:pt x="17544" y="6668"/>
                </a:cubicBezTo>
                <a:cubicBezTo>
                  <a:pt x="17546" y="6695"/>
                  <a:pt x="17546" y="6721"/>
                  <a:pt x="17546" y="6748"/>
                </a:cubicBezTo>
                <a:cubicBezTo>
                  <a:pt x="17546" y="6766"/>
                  <a:pt x="17546" y="6784"/>
                  <a:pt x="17545" y="6802"/>
                </a:cubicBezTo>
                <a:lnTo>
                  <a:pt x="17544" y="6802"/>
                </a:lnTo>
                <a:lnTo>
                  <a:pt x="17544" y="6804"/>
                </a:lnTo>
                <a:lnTo>
                  <a:pt x="17514" y="6797"/>
                </a:lnTo>
                <a:cubicBezTo>
                  <a:pt x="17457" y="6794"/>
                  <a:pt x="17400" y="6780"/>
                  <a:pt x="17345" y="6754"/>
                </a:cubicBezTo>
                <a:cubicBezTo>
                  <a:pt x="17335" y="6756"/>
                  <a:pt x="17326" y="6751"/>
                  <a:pt x="17316" y="6747"/>
                </a:cubicBezTo>
                <a:lnTo>
                  <a:pt x="17316" y="6741"/>
                </a:lnTo>
                <a:cubicBezTo>
                  <a:pt x="16680" y="6461"/>
                  <a:pt x="16182" y="5134"/>
                  <a:pt x="16093" y="3467"/>
                </a:cubicBezTo>
                <a:cubicBezTo>
                  <a:pt x="16093" y="3467"/>
                  <a:pt x="16093" y="3467"/>
                  <a:pt x="16092" y="3467"/>
                </a:cubicBezTo>
                <a:lnTo>
                  <a:pt x="16091" y="3435"/>
                </a:lnTo>
                <a:cubicBezTo>
                  <a:pt x="16082" y="3292"/>
                  <a:pt x="16078" y="3146"/>
                  <a:pt x="16078" y="2998"/>
                </a:cubicBezTo>
                <a:cubicBezTo>
                  <a:pt x="16076" y="2972"/>
                  <a:pt x="16076" y="2945"/>
                  <a:pt x="16076" y="2918"/>
                </a:cubicBezTo>
                <a:lnTo>
                  <a:pt x="16077" y="2864"/>
                </a:lnTo>
                <a:lnTo>
                  <a:pt x="16078" y="2864"/>
                </a:lnTo>
                <a:close/>
                <a:moveTo>
                  <a:pt x="16037" y="2862"/>
                </a:moveTo>
                <a:lnTo>
                  <a:pt x="16037" y="2864"/>
                </a:lnTo>
                <a:lnTo>
                  <a:pt x="16038" y="2864"/>
                </a:lnTo>
                <a:lnTo>
                  <a:pt x="16039" y="2918"/>
                </a:lnTo>
                <a:cubicBezTo>
                  <a:pt x="16039" y="2945"/>
                  <a:pt x="16039" y="2972"/>
                  <a:pt x="16037" y="2998"/>
                </a:cubicBezTo>
                <a:cubicBezTo>
                  <a:pt x="16037" y="3146"/>
                  <a:pt x="16033" y="3292"/>
                  <a:pt x="16024" y="3435"/>
                </a:cubicBezTo>
                <a:lnTo>
                  <a:pt x="16023" y="3467"/>
                </a:lnTo>
                <a:cubicBezTo>
                  <a:pt x="16022" y="3467"/>
                  <a:pt x="16022" y="3467"/>
                  <a:pt x="16022" y="3467"/>
                </a:cubicBezTo>
                <a:cubicBezTo>
                  <a:pt x="15933" y="5134"/>
                  <a:pt x="15435" y="6461"/>
                  <a:pt x="14799" y="6741"/>
                </a:cubicBezTo>
                <a:lnTo>
                  <a:pt x="14799" y="6747"/>
                </a:lnTo>
                <a:cubicBezTo>
                  <a:pt x="14789" y="6751"/>
                  <a:pt x="14780" y="6756"/>
                  <a:pt x="14770" y="6754"/>
                </a:cubicBezTo>
                <a:cubicBezTo>
                  <a:pt x="14715" y="6780"/>
                  <a:pt x="14658" y="6794"/>
                  <a:pt x="14601" y="6797"/>
                </a:cubicBezTo>
                <a:lnTo>
                  <a:pt x="14571" y="6804"/>
                </a:lnTo>
                <a:lnTo>
                  <a:pt x="14571" y="6802"/>
                </a:lnTo>
                <a:lnTo>
                  <a:pt x="14570" y="6802"/>
                </a:lnTo>
                <a:cubicBezTo>
                  <a:pt x="14569" y="6784"/>
                  <a:pt x="14569" y="6766"/>
                  <a:pt x="14569" y="6748"/>
                </a:cubicBezTo>
                <a:cubicBezTo>
                  <a:pt x="14569" y="6721"/>
                  <a:pt x="14569" y="6695"/>
                  <a:pt x="14571" y="6668"/>
                </a:cubicBezTo>
                <a:cubicBezTo>
                  <a:pt x="14571" y="6520"/>
                  <a:pt x="14575" y="6374"/>
                  <a:pt x="14584" y="6231"/>
                </a:cubicBezTo>
                <a:lnTo>
                  <a:pt x="14585" y="6200"/>
                </a:lnTo>
                <a:cubicBezTo>
                  <a:pt x="14586" y="6200"/>
                  <a:pt x="14586" y="6200"/>
                  <a:pt x="14586" y="6199"/>
                </a:cubicBezTo>
                <a:cubicBezTo>
                  <a:pt x="14675" y="4532"/>
                  <a:pt x="15173" y="3206"/>
                  <a:pt x="15809" y="2925"/>
                </a:cubicBezTo>
                <a:lnTo>
                  <a:pt x="15809" y="2920"/>
                </a:lnTo>
                <a:cubicBezTo>
                  <a:pt x="15819" y="2915"/>
                  <a:pt x="15828" y="2910"/>
                  <a:pt x="15838" y="2912"/>
                </a:cubicBezTo>
                <a:cubicBezTo>
                  <a:pt x="15893" y="2886"/>
                  <a:pt x="15950" y="2872"/>
                  <a:pt x="16007" y="2870"/>
                </a:cubicBezTo>
                <a:close/>
                <a:moveTo>
                  <a:pt x="13080" y="2862"/>
                </a:moveTo>
                <a:lnTo>
                  <a:pt x="13110" y="2870"/>
                </a:lnTo>
                <a:cubicBezTo>
                  <a:pt x="13167" y="2872"/>
                  <a:pt x="13224" y="2886"/>
                  <a:pt x="13279" y="2912"/>
                </a:cubicBezTo>
                <a:cubicBezTo>
                  <a:pt x="13289" y="2910"/>
                  <a:pt x="13298" y="2915"/>
                  <a:pt x="13308" y="2920"/>
                </a:cubicBezTo>
                <a:lnTo>
                  <a:pt x="13308" y="2925"/>
                </a:lnTo>
                <a:cubicBezTo>
                  <a:pt x="13944" y="3206"/>
                  <a:pt x="14442" y="4532"/>
                  <a:pt x="14531" y="6199"/>
                </a:cubicBezTo>
                <a:cubicBezTo>
                  <a:pt x="14531" y="6200"/>
                  <a:pt x="14531" y="6200"/>
                  <a:pt x="14532" y="6200"/>
                </a:cubicBezTo>
                <a:lnTo>
                  <a:pt x="14533" y="6231"/>
                </a:lnTo>
                <a:cubicBezTo>
                  <a:pt x="14542" y="6374"/>
                  <a:pt x="14546" y="6520"/>
                  <a:pt x="14546" y="6668"/>
                </a:cubicBezTo>
                <a:cubicBezTo>
                  <a:pt x="14548" y="6695"/>
                  <a:pt x="14548" y="6721"/>
                  <a:pt x="14548" y="6748"/>
                </a:cubicBezTo>
                <a:cubicBezTo>
                  <a:pt x="14548" y="6766"/>
                  <a:pt x="14548" y="6784"/>
                  <a:pt x="14547" y="6802"/>
                </a:cubicBezTo>
                <a:lnTo>
                  <a:pt x="14546" y="6802"/>
                </a:lnTo>
                <a:lnTo>
                  <a:pt x="14546" y="6804"/>
                </a:lnTo>
                <a:lnTo>
                  <a:pt x="14516" y="6797"/>
                </a:lnTo>
                <a:cubicBezTo>
                  <a:pt x="14459" y="6794"/>
                  <a:pt x="14402" y="6780"/>
                  <a:pt x="14347" y="6754"/>
                </a:cubicBezTo>
                <a:cubicBezTo>
                  <a:pt x="14337" y="6756"/>
                  <a:pt x="14328" y="6751"/>
                  <a:pt x="14318" y="6747"/>
                </a:cubicBezTo>
                <a:lnTo>
                  <a:pt x="14318" y="6741"/>
                </a:lnTo>
                <a:cubicBezTo>
                  <a:pt x="13682" y="6461"/>
                  <a:pt x="13184" y="5134"/>
                  <a:pt x="13095" y="3467"/>
                </a:cubicBezTo>
                <a:cubicBezTo>
                  <a:pt x="13095" y="3467"/>
                  <a:pt x="13095" y="3467"/>
                  <a:pt x="13094" y="3467"/>
                </a:cubicBezTo>
                <a:lnTo>
                  <a:pt x="13093" y="3435"/>
                </a:lnTo>
                <a:cubicBezTo>
                  <a:pt x="13084" y="3292"/>
                  <a:pt x="13080" y="3146"/>
                  <a:pt x="13080" y="2998"/>
                </a:cubicBezTo>
                <a:cubicBezTo>
                  <a:pt x="13078" y="2972"/>
                  <a:pt x="13078" y="2945"/>
                  <a:pt x="13078" y="2918"/>
                </a:cubicBezTo>
                <a:lnTo>
                  <a:pt x="13079" y="2864"/>
                </a:lnTo>
                <a:lnTo>
                  <a:pt x="13080" y="2864"/>
                </a:lnTo>
                <a:close/>
                <a:moveTo>
                  <a:pt x="10082" y="2862"/>
                </a:moveTo>
                <a:lnTo>
                  <a:pt x="10112" y="2870"/>
                </a:lnTo>
                <a:cubicBezTo>
                  <a:pt x="10170" y="2872"/>
                  <a:pt x="10226" y="2886"/>
                  <a:pt x="10281" y="2912"/>
                </a:cubicBezTo>
                <a:cubicBezTo>
                  <a:pt x="10291" y="2910"/>
                  <a:pt x="10301" y="2915"/>
                  <a:pt x="10310" y="2920"/>
                </a:cubicBezTo>
                <a:lnTo>
                  <a:pt x="10310" y="2925"/>
                </a:lnTo>
                <a:cubicBezTo>
                  <a:pt x="10946" y="3206"/>
                  <a:pt x="11444" y="4532"/>
                  <a:pt x="11533" y="6199"/>
                </a:cubicBezTo>
                <a:cubicBezTo>
                  <a:pt x="11533" y="6200"/>
                  <a:pt x="11534" y="6200"/>
                  <a:pt x="11534" y="6200"/>
                </a:cubicBezTo>
                <a:lnTo>
                  <a:pt x="11535" y="6231"/>
                </a:lnTo>
                <a:cubicBezTo>
                  <a:pt x="11544" y="6374"/>
                  <a:pt x="11548" y="6520"/>
                  <a:pt x="11548" y="6668"/>
                </a:cubicBezTo>
                <a:cubicBezTo>
                  <a:pt x="11550" y="6695"/>
                  <a:pt x="11550" y="6721"/>
                  <a:pt x="11550" y="6748"/>
                </a:cubicBezTo>
                <a:cubicBezTo>
                  <a:pt x="11550" y="6766"/>
                  <a:pt x="11550" y="6784"/>
                  <a:pt x="11549" y="6802"/>
                </a:cubicBezTo>
                <a:lnTo>
                  <a:pt x="11549" y="6802"/>
                </a:lnTo>
                <a:lnTo>
                  <a:pt x="11548" y="6804"/>
                </a:lnTo>
                <a:lnTo>
                  <a:pt x="11518" y="6797"/>
                </a:lnTo>
                <a:cubicBezTo>
                  <a:pt x="11461" y="6794"/>
                  <a:pt x="11404" y="6780"/>
                  <a:pt x="11349" y="6754"/>
                </a:cubicBezTo>
                <a:cubicBezTo>
                  <a:pt x="11339" y="6756"/>
                  <a:pt x="11330" y="6751"/>
                  <a:pt x="11320" y="6747"/>
                </a:cubicBezTo>
                <a:lnTo>
                  <a:pt x="11320" y="6741"/>
                </a:lnTo>
                <a:cubicBezTo>
                  <a:pt x="10684" y="6461"/>
                  <a:pt x="10186" y="5134"/>
                  <a:pt x="10097" y="3467"/>
                </a:cubicBezTo>
                <a:cubicBezTo>
                  <a:pt x="10097" y="3467"/>
                  <a:pt x="10097" y="3467"/>
                  <a:pt x="10097" y="3467"/>
                </a:cubicBezTo>
                <a:lnTo>
                  <a:pt x="10096" y="3435"/>
                </a:lnTo>
                <a:cubicBezTo>
                  <a:pt x="10087" y="3292"/>
                  <a:pt x="10082" y="3146"/>
                  <a:pt x="10082" y="2998"/>
                </a:cubicBezTo>
                <a:cubicBezTo>
                  <a:pt x="10080" y="2972"/>
                  <a:pt x="10080" y="2945"/>
                  <a:pt x="10080" y="2918"/>
                </a:cubicBezTo>
                <a:lnTo>
                  <a:pt x="10081" y="2864"/>
                </a:lnTo>
                <a:lnTo>
                  <a:pt x="10082" y="2864"/>
                </a:lnTo>
                <a:close/>
                <a:moveTo>
                  <a:pt x="10042" y="2862"/>
                </a:moveTo>
                <a:lnTo>
                  <a:pt x="10042" y="2864"/>
                </a:lnTo>
                <a:lnTo>
                  <a:pt x="10042" y="2864"/>
                </a:lnTo>
                <a:lnTo>
                  <a:pt x="10044" y="2918"/>
                </a:lnTo>
                <a:cubicBezTo>
                  <a:pt x="10044" y="2945"/>
                  <a:pt x="10043" y="2972"/>
                  <a:pt x="10041" y="2998"/>
                </a:cubicBezTo>
                <a:cubicBezTo>
                  <a:pt x="10041" y="3146"/>
                  <a:pt x="10037" y="3292"/>
                  <a:pt x="10028" y="3435"/>
                </a:cubicBezTo>
                <a:lnTo>
                  <a:pt x="10027" y="3467"/>
                </a:lnTo>
                <a:cubicBezTo>
                  <a:pt x="10027" y="3467"/>
                  <a:pt x="10026" y="3467"/>
                  <a:pt x="10026" y="3467"/>
                </a:cubicBezTo>
                <a:cubicBezTo>
                  <a:pt x="9937" y="5134"/>
                  <a:pt x="9439" y="6461"/>
                  <a:pt x="8803" y="6741"/>
                </a:cubicBezTo>
                <a:lnTo>
                  <a:pt x="8803" y="6747"/>
                </a:lnTo>
                <a:cubicBezTo>
                  <a:pt x="8794" y="6751"/>
                  <a:pt x="8784" y="6756"/>
                  <a:pt x="8774" y="6754"/>
                </a:cubicBezTo>
                <a:cubicBezTo>
                  <a:pt x="8719" y="6780"/>
                  <a:pt x="8663" y="6794"/>
                  <a:pt x="8605" y="6797"/>
                </a:cubicBezTo>
                <a:lnTo>
                  <a:pt x="8575" y="6804"/>
                </a:lnTo>
                <a:lnTo>
                  <a:pt x="8575" y="6802"/>
                </a:lnTo>
                <a:lnTo>
                  <a:pt x="8574" y="6802"/>
                </a:lnTo>
                <a:cubicBezTo>
                  <a:pt x="8573" y="6784"/>
                  <a:pt x="8573" y="6766"/>
                  <a:pt x="8573" y="6748"/>
                </a:cubicBezTo>
                <a:cubicBezTo>
                  <a:pt x="8573" y="6721"/>
                  <a:pt x="8573" y="6695"/>
                  <a:pt x="8575" y="6668"/>
                </a:cubicBezTo>
                <a:cubicBezTo>
                  <a:pt x="8575" y="6520"/>
                  <a:pt x="8580" y="6374"/>
                  <a:pt x="8589" y="6231"/>
                </a:cubicBezTo>
                <a:lnTo>
                  <a:pt x="8590" y="6200"/>
                </a:lnTo>
                <a:cubicBezTo>
                  <a:pt x="8590" y="6200"/>
                  <a:pt x="8590" y="6200"/>
                  <a:pt x="8591" y="6199"/>
                </a:cubicBezTo>
                <a:cubicBezTo>
                  <a:pt x="8680" y="4532"/>
                  <a:pt x="9177" y="3206"/>
                  <a:pt x="9813" y="2925"/>
                </a:cubicBezTo>
                <a:lnTo>
                  <a:pt x="9813" y="2920"/>
                </a:lnTo>
                <a:cubicBezTo>
                  <a:pt x="9823" y="2915"/>
                  <a:pt x="9832" y="2910"/>
                  <a:pt x="9842" y="2912"/>
                </a:cubicBezTo>
                <a:cubicBezTo>
                  <a:pt x="9897" y="2886"/>
                  <a:pt x="9954" y="2872"/>
                  <a:pt x="10011" y="2870"/>
                </a:cubicBezTo>
                <a:close/>
                <a:moveTo>
                  <a:pt x="7084" y="2862"/>
                </a:moveTo>
                <a:lnTo>
                  <a:pt x="7114" y="2870"/>
                </a:lnTo>
                <a:cubicBezTo>
                  <a:pt x="7172" y="2872"/>
                  <a:pt x="7228" y="2886"/>
                  <a:pt x="7283" y="2912"/>
                </a:cubicBezTo>
                <a:cubicBezTo>
                  <a:pt x="7293" y="2910"/>
                  <a:pt x="7303" y="2915"/>
                  <a:pt x="7312" y="2920"/>
                </a:cubicBezTo>
                <a:lnTo>
                  <a:pt x="7312" y="2925"/>
                </a:lnTo>
                <a:cubicBezTo>
                  <a:pt x="7948" y="3206"/>
                  <a:pt x="8446" y="4532"/>
                  <a:pt x="8535" y="6199"/>
                </a:cubicBezTo>
                <a:cubicBezTo>
                  <a:pt x="8535" y="6200"/>
                  <a:pt x="8536" y="6200"/>
                  <a:pt x="8536" y="6200"/>
                </a:cubicBezTo>
                <a:lnTo>
                  <a:pt x="8537" y="6231"/>
                </a:lnTo>
                <a:cubicBezTo>
                  <a:pt x="8546" y="6374"/>
                  <a:pt x="8550" y="6520"/>
                  <a:pt x="8550" y="6668"/>
                </a:cubicBezTo>
                <a:cubicBezTo>
                  <a:pt x="8552" y="6695"/>
                  <a:pt x="8553" y="6721"/>
                  <a:pt x="8553" y="6748"/>
                </a:cubicBezTo>
                <a:cubicBezTo>
                  <a:pt x="8553" y="6766"/>
                  <a:pt x="8552" y="6784"/>
                  <a:pt x="8551" y="6802"/>
                </a:cubicBezTo>
                <a:lnTo>
                  <a:pt x="8551" y="6802"/>
                </a:lnTo>
                <a:lnTo>
                  <a:pt x="8551" y="6804"/>
                </a:lnTo>
                <a:lnTo>
                  <a:pt x="8520" y="6797"/>
                </a:lnTo>
                <a:cubicBezTo>
                  <a:pt x="8463" y="6794"/>
                  <a:pt x="8406" y="6780"/>
                  <a:pt x="8351" y="6754"/>
                </a:cubicBezTo>
                <a:cubicBezTo>
                  <a:pt x="8341" y="6756"/>
                  <a:pt x="8332" y="6751"/>
                  <a:pt x="8322" y="6747"/>
                </a:cubicBezTo>
                <a:lnTo>
                  <a:pt x="8322" y="6741"/>
                </a:lnTo>
                <a:cubicBezTo>
                  <a:pt x="7686" y="6461"/>
                  <a:pt x="7189" y="5134"/>
                  <a:pt x="7099" y="3467"/>
                </a:cubicBezTo>
                <a:cubicBezTo>
                  <a:pt x="7099" y="3467"/>
                  <a:pt x="7099" y="3467"/>
                  <a:pt x="7099" y="3467"/>
                </a:cubicBezTo>
                <a:lnTo>
                  <a:pt x="7098" y="3435"/>
                </a:lnTo>
                <a:cubicBezTo>
                  <a:pt x="7089" y="3292"/>
                  <a:pt x="7084" y="3146"/>
                  <a:pt x="7084" y="2998"/>
                </a:cubicBezTo>
                <a:cubicBezTo>
                  <a:pt x="7082" y="2972"/>
                  <a:pt x="7082" y="2945"/>
                  <a:pt x="7082" y="2918"/>
                </a:cubicBezTo>
                <a:lnTo>
                  <a:pt x="7083" y="2864"/>
                </a:lnTo>
                <a:lnTo>
                  <a:pt x="7084" y="2864"/>
                </a:lnTo>
                <a:close/>
                <a:moveTo>
                  <a:pt x="7044" y="2862"/>
                </a:moveTo>
                <a:lnTo>
                  <a:pt x="7044" y="2864"/>
                </a:lnTo>
                <a:lnTo>
                  <a:pt x="7045" y="2864"/>
                </a:lnTo>
                <a:lnTo>
                  <a:pt x="7046" y="2918"/>
                </a:lnTo>
                <a:cubicBezTo>
                  <a:pt x="7046" y="2945"/>
                  <a:pt x="7046" y="2972"/>
                  <a:pt x="7043" y="2998"/>
                </a:cubicBezTo>
                <a:cubicBezTo>
                  <a:pt x="7043" y="3146"/>
                  <a:pt x="7039" y="3292"/>
                  <a:pt x="7030" y="3435"/>
                </a:cubicBezTo>
                <a:lnTo>
                  <a:pt x="7029" y="3467"/>
                </a:lnTo>
                <a:cubicBezTo>
                  <a:pt x="7029" y="3467"/>
                  <a:pt x="7028" y="3467"/>
                  <a:pt x="7028" y="3467"/>
                </a:cubicBezTo>
                <a:cubicBezTo>
                  <a:pt x="6939" y="5134"/>
                  <a:pt x="6441" y="6461"/>
                  <a:pt x="5805" y="6741"/>
                </a:cubicBezTo>
                <a:lnTo>
                  <a:pt x="5805" y="6747"/>
                </a:lnTo>
                <a:cubicBezTo>
                  <a:pt x="5796" y="6751"/>
                  <a:pt x="5786" y="6756"/>
                  <a:pt x="5776" y="6754"/>
                </a:cubicBezTo>
                <a:cubicBezTo>
                  <a:pt x="5721" y="6780"/>
                  <a:pt x="5665" y="6794"/>
                  <a:pt x="5607" y="6797"/>
                </a:cubicBezTo>
                <a:lnTo>
                  <a:pt x="5577" y="6804"/>
                </a:lnTo>
                <a:lnTo>
                  <a:pt x="5577" y="6802"/>
                </a:lnTo>
                <a:lnTo>
                  <a:pt x="5576" y="6802"/>
                </a:lnTo>
                <a:cubicBezTo>
                  <a:pt x="5575" y="6784"/>
                  <a:pt x="5575" y="6766"/>
                  <a:pt x="5575" y="6748"/>
                </a:cubicBezTo>
                <a:cubicBezTo>
                  <a:pt x="5575" y="6721"/>
                  <a:pt x="5575" y="6695"/>
                  <a:pt x="5578" y="6668"/>
                </a:cubicBezTo>
                <a:cubicBezTo>
                  <a:pt x="5577" y="6520"/>
                  <a:pt x="5582" y="6374"/>
                  <a:pt x="5591" y="6231"/>
                </a:cubicBezTo>
                <a:lnTo>
                  <a:pt x="5592" y="6200"/>
                </a:lnTo>
                <a:cubicBezTo>
                  <a:pt x="5592" y="6200"/>
                  <a:pt x="5592" y="6200"/>
                  <a:pt x="5593" y="6199"/>
                </a:cubicBezTo>
                <a:cubicBezTo>
                  <a:pt x="5682" y="4532"/>
                  <a:pt x="6180" y="3206"/>
                  <a:pt x="6815" y="2925"/>
                </a:cubicBezTo>
                <a:lnTo>
                  <a:pt x="6816" y="2920"/>
                </a:lnTo>
                <a:cubicBezTo>
                  <a:pt x="6825" y="2915"/>
                  <a:pt x="6834" y="2910"/>
                  <a:pt x="6844" y="2912"/>
                </a:cubicBezTo>
                <a:cubicBezTo>
                  <a:pt x="6900" y="2886"/>
                  <a:pt x="6956" y="2872"/>
                  <a:pt x="7013" y="2870"/>
                </a:cubicBezTo>
                <a:close/>
                <a:moveTo>
                  <a:pt x="4086" y="2862"/>
                </a:moveTo>
                <a:lnTo>
                  <a:pt x="4116" y="2870"/>
                </a:lnTo>
                <a:cubicBezTo>
                  <a:pt x="4174" y="2872"/>
                  <a:pt x="4230" y="2886"/>
                  <a:pt x="4285" y="2912"/>
                </a:cubicBezTo>
                <a:cubicBezTo>
                  <a:pt x="4295" y="2910"/>
                  <a:pt x="4305" y="2915"/>
                  <a:pt x="4314" y="2920"/>
                </a:cubicBezTo>
                <a:lnTo>
                  <a:pt x="4314" y="2925"/>
                </a:lnTo>
                <a:cubicBezTo>
                  <a:pt x="4950" y="3206"/>
                  <a:pt x="5448" y="4532"/>
                  <a:pt x="5537" y="6199"/>
                </a:cubicBezTo>
                <a:cubicBezTo>
                  <a:pt x="5537" y="6200"/>
                  <a:pt x="5538" y="6200"/>
                  <a:pt x="5538" y="6200"/>
                </a:cubicBezTo>
                <a:lnTo>
                  <a:pt x="5539" y="6231"/>
                </a:lnTo>
                <a:cubicBezTo>
                  <a:pt x="5548" y="6374"/>
                  <a:pt x="5552" y="6520"/>
                  <a:pt x="5552" y="6668"/>
                </a:cubicBezTo>
                <a:cubicBezTo>
                  <a:pt x="5555" y="6695"/>
                  <a:pt x="5555" y="6721"/>
                  <a:pt x="5555" y="6748"/>
                </a:cubicBezTo>
                <a:cubicBezTo>
                  <a:pt x="5555" y="6766"/>
                  <a:pt x="5555" y="6784"/>
                  <a:pt x="5554" y="6802"/>
                </a:cubicBezTo>
                <a:lnTo>
                  <a:pt x="5553" y="6802"/>
                </a:lnTo>
                <a:lnTo>
                  <a:pt x="5553" y="6804"/>
                </a:lnTo>
                <a:lnTo>
                  <a:pt x="5522" y="6797"/>
                </a:lnTo>
                <a:cubicBezTo>
                  <a:pt x="5465" y="6794"/>
                  <a:pt x="5408" y="6780"/>
                  <a:pt x="5353" y="6754"/>
                </a:cubicBezTo>
                <a:cubicBezTo>
                  <a:pt x="5343" y="6756"/>
                  <a:pt x="5334" y="6751"/>
                  <a:pt x="5325" y="6747"/>
                </a:cubicBezTo>
                <a:lnTo>
                  <a:pt x="5324" y="6741"/>
                </a:lnTo>
                <a:cubicBezTo>
                  <a:pt x="4689" y="6461"/>
                  <a:pt x="4191" y="5134"/>
                  <a:pt x="4102" y="3467"/>
                </a:cubicBezTo>
                <a:cubicBezTo>
                  <a:pt x="4101" y="3467"/>
                  <a:pt x="4101" y="3467"/>
                  <a:pt x="4101" y="3467"/>
                </a:cubicBezTo>
                <a:lnTo>
                  <a:pt x="4100" y="3435"/>
                </a:lnTo>
                <a:cubicBezTo>
                  <a:pt x="4091" y="3292"/>
                  <a:pt x="4086" y="3146"/>
                  <a:pt x="4087" y="2998"/>
                </a:cubicBezTo>
                <a:cubicBezTo>
                  <a:pt x="4084" y="2972"/>
                  <a:pt x="4084" y="2945"/>
                  <a:pt x="4084" y="2918"/>
                </a:cubicBezTo>
                <a:lnTo>
                  <a:pt x="4085" y="2864"/>
                </a:lnTo>
                <a:lnTo>
                  <a:pt x="4086" y="2864"/>
                </a:lnTo>
                <a:close/>
                <a:moveTo>
                  <a:pt x="4046" y="2862"/>
                </a:moveTo>
                <a:lnTo>
                  <a:pt x="4046" y="2864"/>
                </a:lnTo>
                <a:lnTo>
                  <a:pt x="4047" y="2864"/>
                </a:lnTo>
                <a:lnTo>
                  <a:pt x="4048" y="2918"/>
                </a:lnTo>
                <a:cubicBezTo>
                  <a:pt x="4048" y="2945"/>
                  <a:pt x="4048" y="2972"/>
                  <a:pt x="4045" y="2998"/>
                </a:cubicBezTo>
                <a:cubicBezTo>
                  <a:pt x="4045" y="3146"/>
                  <a:pt x="4041" y="3292"/>
                  <a:pt x="4032" y="3435"/>
                </a:cubicBezTo>
                <a:lnTo>
                  <a:pt x="4031" y="3467"/>
                </a:lnTo>
                <a:cubicBezTo>
                  <a:pt x="4031" y="3467"/>
                  <a:pt x="4031" y="3467"/>
                  <a:pt x="4030" y="3467"/>
                </a:cubicBezTo>
                <a:cubicBezTo>
                  <a:pt x="3941" y="5134"/>
                  <a:pt x="3443" y="6461"/>
                  <a:pt x="2807" y="6741"/>
                </a:cubicBezTo>
                <a:lnTo>
                  <a:pt x="2807" y="6747"/>
                </a:lnTo>
                <a:cubicBezTo>
                  <a:pt x="2798" y="6751"/>
                  <a:pt x="2788" y="6756"/>
                  <a:pt x="2779" y="6754"/>
                </a:cubicBezTo>
                <a:cubicBezTo>
                  <a:pt x="2723" y="6780"/>
                  <a:pt x="2667" y="6794"/>
                  <a:pt x="2609" y="6797"/>
                </a:cubicBezTo>
                <a:lnTo>
                  <a:pt x="2579" y="6804"/>
                </a:lnTo>
                <a:lnTo>
                  <a:pt x="2579" y="6802"/>
                </a:lnTo>
                <a:lnTo>
                  <a:pt x="2578" y="6802"/>
                </a:lnTo>
                <a:cubicBezTo>
                  <a:pt x="2577" y="6784"/>
                  <a:pt x="2577" y="6766"/>
                  <a:pt x="2577" y="6748"/>
                </a:cubicBezTo>
                <a:cubicBezTo>
                  <a:pt x="2577" y="6721"/>
                  <a:pt x="2577" y="6695"/>
                  <a:pt x="2580" y="6668"/>
                </a:cubicBezTo>
                <a:cubicBezTo>
                  <a:pt x="2580" y="6520"/>
                  <a:pt x="2584" y="6374"/>
                  <a:pt x="2593" y="6231"/>
                </a:cubicBezTo>
                <a:lnTo>
                  <a:pt x="2594" y="6200"/>
                </a:lnTo>
                <a:cubicBezTo>
                  <a:pt x="2594" y="6200"/>
                  <a:pt x="2594" y="6200"/>
                  <a:pt x="2595" y="6199"/>
                </a:cubicBezTo>
                <a:cubicBezTo>
                  <a:pt x="2684" y="4532"/>
                  <a:pt x="3182" y="3206"/>
                  <a:pt x="3817" y="2925"/>
                </a:cubicBezTo>
                <a:lnTo>
                  <a:pt x="3818" y="2920"/>
                </a:lnTo>
                <a:cubicBezTo>
                  <a:pt x="3827" y="2915"/>
                  <a:pt x="3836" y="2910"/>
                  <a:pt x="3846" y="2912"/>
                </a:cubicBezTo>
                <a:cubicBezTo>
                  <a:pt x="3902" y="2886"/>
                  <a:pt x="3958" y="2872"/>
                  <a:pt x="4015" y="2870"/>
                </a:cubicBezTo>
                <a:close/>
                <a:moveTo>
                  <a:pt x="1088" y="2862"/>
                </a:moveTo>
                <a:lnTo>
                  <a:pt x="1118" y="2870"/>
                </a:lnTo>
                <a:cubicBezTo>
                  <a:pt x="1176" y="2872"/>
                  <a:pt x="1232" y="2886"/>
                  <a:pt x="1288" y="2912"/>
                </a:cubicBezTo>
                <a:cubicBezTo>
                  <a:pt x="1297" y="2910"/>
                  <a:pt x="1307" y="2915"/>
                  <a:pt x="1316" y="2920"/>
                </a:cubicBezTo>
                <a:lnTo>
                  <a:pt x="1316" y="2925"/>
                </a:lnTo>
                <a:cubicBezTo>
                  <a:pt x="1952" y="3206"/>
                  <a:pt x="2450" y="4532"/>
                  <a:pt x="2539" y="6199"/>
                </a:cubicBezTo>
                <a:cubicBezTo>
                  <a:pt x="2540" y="6200"/>
                  <a:pt x="2540" y="6200"/>
                  <a:pt x="2540" y="6200"/>
                </a:cubicBezTo>
                <a:lnTo>
                  <a:pt x="2541" y="6231"/>
                </a:lnTo>
                <a:cubicBezTo>
                  <a:pt x="2550" y="6374"/>
                  <a:pt x="2554" y="6520"/>
                  <a:pt x="2554" y="6668"/>
                </a:cubicBezTo>
                <a:cubicBezTo>
                  <a:pt x="2557" y="6695"/>
                  <a:pt x="2557" y="6721"/>
                  <a:pt x="2557" y="6748"/>
                </a:cubicBezTo>
                <a:cubicBezTo>
                  <a:pt x="2557" y="6766"/>
                  <a:pt x="2557" y="6784"/>
                  <a:pt x="2556" y="6802"/>
                </a:cubicBezTo>
                <a:lnTo>
                  <a:pt x="2555" y="6802"/>
                </a:lnTo>
                <a:lnTo>
                  <a:pt x="2555" y="6804"/>
                </a:lnTo>
                <a:lnTo>
                  <a:pt x="2524" y="6797"/>
                </a:lnTo>
                <a:cubicBezTo>
                  <a:pt x="2467" y="6794"/>
                  <a:pt x="2411" y="6780"/>
                  <a:pt x="2355" y="6754"/>
                </a:cubicBezTo>
                <a:cubicBezTo>
                  <a:pt x="2345" y="6756"/>
                  <a:pt x="2336" y="6751"/>
                  <a:pt x="2327" y="6747"/>
                </a:cubicBezTo>
                <a:lnTo>
                  <a:pt x="2326" y="6741"/>
                </a:lnTo>
                <a:cubicBezTo>
                  <a:pt x="1691" y="6461"/>
                  <a:pt x="1193" y="5134"/>
                  <a:pt x="1104" y="3467"/>
                </a:cubicBezTo>
                <a:cubicBezTo>
                  <a:pt x="1103" y="3467"/>
                  <a:pt x="1103" y="3467"/>
                  <a:pt x="1103" y="3467"/>
                </a:cubicBezTo>
                <a:lnTo>
                  <a:pt x="1102" y="3435"/>
                </a:lnTo>
                <a:cubicBezTo>
                  <a:pt x="1093" y="3292"/>
                  <a:pt x="1089" y="3146"/>
                  <a:pt x="1089" y="2998"/>
                </a:cubicBezTo>
                <a:cubicBezTo>
                  <a:pt x="1086" y="2972"/>
                  <a:pt x="1086" y="2945"/>
                  <a:pt x="1086" y="2918"/>
                </a:cubicBezTo>
                <a:lnTo>
                  <a:pt x="1087" y="2864"/>
                </a:lnTo>
                <a:lnTo>
                  <a:pt x="1088" y="2864"/>
                </a:lnTo>
                <a:close/>
                <a:moveTo>
                  <a:pt x="13039" y="2862"/>
                </a:moveTo>
                <a:lnTo>
                  <a:pt x="13040" y="2864"/>
                </a:lnTo>
                <a:lnTo>
                  <a:pt x="13040" y="2864"/>
                </a:lnTo>
                <a:lnTo>
                  <a:pt x="13041" y="2918"/>
                </a:lnTo>
                <a:cubicBezTo>
                  <a:pt x="13041" y="2945"/>
                  <a:pt x="13041" y="2972"/>
                  <a:pt x="13039" y="2998"/>
                </a:cubicBezTo>
                <a:cubicBezTo>
                  <a:pt x="13039" y="3146"/>
                  <a:pt x="13035" y="3292"/>
                  <a:pt x="13026" y="3435"/>
                </a:cubicBezTo>
                <a:lnTo>
                  <a:pt x="13025" y="3467"/>
                </a:lnTo>
                <a:cubicBezTo>
                  <a:pt x="13025" y="3467"/>
                  <a:pt x="13024" y="3467"/>
                  <a:pt x="13024" y="3467"/>
                </a:cubicBezTo>
                <a:cubicBezTo>
                  <a:pt x="12935" y="5134"/>
                  <a:pt x="12437" y="6461"/>
                  <a:pt x="11801" y="6741"/>
                </a:cubicBezTo>
                <a:lnTo>
                  <a:pt x="11801" y="6747"/>
                </a:lnTo>
                <a:cubicBezTo>
                  <a:pt x="11792" y="6751"/>
                  <a:pt x="11782" y="6756"/>
                  <a:pt x="11772" y="6754"/>
                </a:cubicBezTo>
                <a:cubicBezTo>
                  <a:pt x="11717" y="6780"/>
                  <a:pt x="11661" y="6794"/>
                  <a:pt x="11603" y="6797"/>
                </a:cubicBezTo>
                <a:lnTo>
                  <a:pt x="11573" y="6804"/>
                </a:lnTo>
                <a:lnTo>
                  <a:pt x="11573" y="6802"/>
                </a:lnTo>
                <a:lnTo>
                  <a:pt x="11572" y="6802"/>
                </a:lnTo>
                <a:cubicBezTo>
                  <a:pt x="11571" y="6784"/>
                  <a:pt x="11571" y="6766"/>
                  <a:pt x="11571" y="6748"/>
                </a:cubicBezTo>
                <a:cubicBezTo>
                  <a:pt x="11571" y="6721"/>
                  <a:pt x="11571" y="6695"/>
                  <a:pt x="11573" y="6668"/>
                </a:cubicBezTo>
                <a:cubicBezTo>
                  <a:pt x="11573" y="6520"/>
                  <a:pt x="11578" y="6374"/>
                  <a:pt x="11587" y="6231"/>
                </a:cubicBezTo>
                <a:lnTo>
                  <a:pt x="11588" y="6200"/>
                </a:lnTo>
                <a:cubicBezTo>
                  <a:pt x="11588" y="6200"/>
                  <a:pt x="11588" y="6200"/>
                  <a:pt x="11588" y="6199"/>
                </a:cubicBezTo>
                <a:cubicBezTo>
                  <a:pt x="11677" y="4532"/>
                  <a:pt x="12175" y="3206"/>
                  <a:pt x="12811" y="2925"/>
                </a:cubicBezTo>
                <a:lnTo>
                  <a:pt x="12811" y="2920"/>
                </a:lnTo>
                <a:cubicBezTo>
                  <a:pt x="12821" y="2915"/>
                  <a:pt x="12830" y="2910"/>
                  <a:pt x="12840" y="2912"/>
                </a:cubicBezTo>
                <a:cubicBezTo>
                  <a:pt x="12895" y="2886"/>
                  <a:pt x="12952" y="2872"/>
                  <a:pt x="13009" y="2870"/>
                </a:cubicBezTo>
                <a:close/>
                <a:moveTo>
                  <a:pt x="1048" y="2862"/>
                </a:moveTo>
                <a:lnTo>
                  <a:pt x="1048" y="2864"/>
                </a:lnTo>
                <a:lnTo>
                  <a:pt x="1049" y="2864"/>
                </a:lnTo>
                <a:lnTo>
                  <a:pt x="1050" y="2918"/>
                </a:lnTo>
                <a:cubicBezTo>
                  <a:pt x="1050" y="2945"/>
                  <a:pt x="1050" y="2972"/>
                  <a:pt x="1047" y="2998"/>
                </a:cubicBezTo>
                <a:cubicBezTo>
                  <a:pt x="1047" y="3146"/>
                  <a:pt x="1043" y="3292"/>
                  <a:pt x="1034" y="3435"/>
                </a:cubicBezTo>
                <a:lnTo>
                  <a:pt x="1033" y="3467"/>
                </a:lnTo>
                <a:cubicBezTo>
                  <a:pt x="1033" y="3467"/>
                  <a:pt x="1033" y="3467"/>
                  <a:pt x="1032" y="3467"/>
                </a:cubicBezTo>
                <a:cubicBezTo>
                  <a:pt x="952" y="4963"/>
                  <a:pt x="543" y="6185"/>
                  <a:pt x="0" y="6615"/>
                </a:cubicBezTo>
                <a:lnTo>
                  <a:pt x="0" y="5990"/>
                </a:lnTo>
                <a:cubicBezTo>
                  <a:pt x="406" y="5599"/>
                  <a:pt x="713" y="4676"/>
                  <a:pt x="796" y="3546"/>
                </a:cubicBezTo>
                <a:cubicBezTo>
                  <a:pt x="459" y="3739"/>
                  <a:pt x="173" y="4284"/>
                  <a:pt x="0" y="5029"/>
                </a:cubicBezTo>
                <a:lnTo>
                  <a:pt x="0" y="4052"/>
                </a:lnTo>
                <a:cubicBezTo>
                  <a:pt x="215" y="3471"/>
                  <a:pt x="500" y="3066"/>
                  <a:pt x="820" y="2925"/>
                </a:cubicBezTo>
                <a:lnTo>
                  <a:pt x="820" y="2920"/>
                </a:lnTo>
                <a:cubicBezTo>
                  <a:pt x="829" y="2915"/>
                  <a:pt x="839" y="2910"/>
                  <a:pt x="848" y="2912"/>
                </a:cubicBezTo>
                <a:cubicBezTo>
                  <a:pt x="904" y="2886"/>
                  <a:pt x="960" y="2872"/>
                  <a:pt x="1018" y="2870"/>
                </a:cubicBezTo>
                <a:close/>
                <a:moveTo>
                  <a:pt x="21205" y="0"/>
                </a:moveTo>
                <a:lnTo>
                  <a:pt x="21579" y="0"/>
                </a:lnTo>
                <a:cubicBezTo>
                  <a:pt x="21587" y="13"/>
                  <a:pt x="21593" y="30"/>
                  <a:pt x="21600" y="47"/>
                </a:cubicBezTo>
                <a:lnTo>
                  <a:pt x="21600" y="992"/>
                </a:lnTo>
                <a:cubicBezTo>
                  <a:pt x="21500" y="586"/>
                  <a:pt x="21366" y="243"/>
                  <a:pt x="21205" y="0"/>
                </a:cubicBezTo>
                <a:close/>
                <a:moveTo>
                  <a:pt x="20623" y="0"/>
                </a:moveTo>
                <a:lnTo>
                  <a:pt x="20862" y="0"/>
                </a:lnTo>
                <a:cubicBezTo>
                  <a:pt x="20980" y="915"/>
                  <a:pt x="21253" y="1647"/>
                  <a:pt x="21600" y="1993"/>
                </a:cubicBezTo>
                <a:lnTo>
                  <a:pt x="21600" y="2617"/>
                </a:lnTo>
                <a:cubicBezTo>
                  <a:pt x="21126" y="2228"/>
                  <a:pt x="20756" y="1241"/>
                  <a:pt x="20623" y="0"/>
                </a:cubicBezTo>
                <a:close/>
                <a:moveTo>
                  <a:pt x="19530" y="0"/>
                </a:moveTo>
                <a:lnTo>
                  <a:pt x="19899" y="0"/>
                </a:lnTo>
                <a:cubicBezTo>
                  <a:pt x="19606" y="463"/>
                  <a:pt x="19395" y="1232"/>
                  <a:pt x="19328" y="2135"/>
                </a:cubicBezTo>
                <a:cubicBezTo>
                  <a:pt x="19760" y="1889"/>
                  <a:pt x="20108" y="1069"/>
                  <a:pt x="20246" y="0"/>
                </a:cubicBezTo>
                <a:lnTo>
                  <a:pt x="20484" y="0"/>
                </a:lnTo>
                <a:cubicBezTo>
                  <a:pt x="20334" y="1417"/>
                  <a:pt x="19874" y="2501"/>
                  <a:pt x="19304" y="2751"/>
                </a:cubicBezTo>
                <a:lnTo>
                  <a:pt x="19304" y="2756"/>
                </a:lnTo>
                <a:cubicBezTo>
                  <a:pt x="19294" y="2761"/>
                  <a:pt x="19285" y="2765"/>
                  <a:pt x="19275" y="2763"/>
                </a:cubicBezTo>
                <a:cubicBezTo>
                  <a:pt x="19220" y="2789"/>
                  <a:pt x="19163" y="2803"/>
                  <a:pt x="19106" y="2806"/>
                </a:cubicBezTo>
                <a:lnTo>
                  <a:pt x="19076" y="2813"/>
                </a:lnTo>
                <a:lnTo>
                  <a:pt x="19076" y="2811"/>
                </a:lnTo>
                <a:lnTo>
                  <a:pt x="19075" y="2811"/>
                </a:lnTo>
                <a:cubicBezTo>
                  <a:pt x="19074" y="2794"/>
                  <a:pt x="19074" y="2776"/>
                  <a:pt x="19074" y="2758"/>
                </a:cubicBezTo>
                <a:cubicBezTo>
                  <a:pt x="19074" y="2731"/>
                  <a:pt x="19074" y="2705"/>
                  <a:pt x="19076" y="2678"/>
                </a:cubicBezTo>
                <a:cubicBezTo>
                  <a:pt x="19076" y="2531"/>
                  <a:pt x="19080" y="2387"/>
                  <a:pt x="19089" y="2245"/>
                </a:cubicBezTo>
                <a:lnTo>
                  <a:pt x="19090" y="2213"/>
                </a:lnTo>
                <a:cubicBezTo>
                  <a:pt x="19091" y="2213"/>
                  <a:pt x="19091" y="2213"/>
                  <a:pt x="19091" y="2213"/>
                </a:cubicBezTo>
                <a:cubicBezTo>
                  <a:pt x="19138" y="1348"/>
                  <a:pt x="19296" y="575"/>
                  <a:pt x="19530" y="0"/>
                </a:cubicBezTo>
                <a:close/>
                <a:moveTo>
                  <a:pt x="17627" y="0"/>
                </a:moveTo>
                <a:lnTo>
                  <a:pt x="17865" y="0"/>
                </a:lnTo>
                <a:cubicBezTo>
                  <a:pt x="18003" y="1069"/>
                  <a:pt x="18351" y="1889"/>
                  <a:pt x="18783" y="2135"/>
                </a:cubicBezTo>
                <a:cubicBezTo>
                  <a:pt x="18716" y="1232"/>
                  <a:pt x="18505" y="463"/>
                  <a:pt x="18211" y="0"/>
                </a:cubicBezTo>
                <a:lnTo>
                  <a:pt x="18581" y="0"/>
                </a:lnTo>
                <a:cubicBezTo>
                  <a:pt x="18815" y="575"/>
                  <a:pt x="18973" y="1348"/>
                  <a:pt x="19020" y="2213"/>
                </a:cubicBezTo>
                <a:cubicBezTo>
                  <a:pt x="19020" y="2213"/>
                  <a:pt x="19020" y="2213"/>
                  <a:pt x="19021" y="2213"/>
                </a:cubicBezTo>
                <a:lnTo>
                  <a:pt x="19022" y="2245"/>
                </a:lnTo>
                <a:cubicBezTo>
                  <a:pt x="19031" y="2387"/>
                  <a:pt x="19035" y="2531"/>
                  <a:pt x="19035" y="2678"/>
                </a:cubicBezTo>
                <a:cubicBezTo>
                  <a:pt x="19037" y="2705"/>
                  <a:pt x="19037" y="2731"/>
                  <a:pt x="19037" y="2758"/>
                </a:cubicBezTo>
                <a:cubicBezTo>
                  <a:pt x="19037" y="2776"/>
                  <a:pt x="19037" y="2794"/>
                  <a:pt x="19036" y="2811"/>
                </a:cubicBezTo>
                <a:lnTo>
                  <a:pt x="19035" y="2811"/>
                </a:lnTo>
                <a:lnTo>
                  <a:pt x="19035" y="2813"/>
                </a:lnTo>
                <a:lnTo>
                  <a:pt x="19005" y="2806"/>
                </a:lnTo>
                <a:cubicBezTo>
                  <a:pt x="18948" y="2803"/>
                  <a:pt x="18891" y="2789"/>
                  <a:pt x="18836" y="2763"/>
                </a:cubicBezTo>
                <a:cubicBezTo>
                  <a:pt x="18826" y="2765"/>
                  <a:pt x="18817" y="2761"/>
                  <a:pt x="18807" y="2756"/>
                </a:cubicBezTo>
                <a:lnTo>
                  <a:pt x="18807" y="2751"/>
                </a:lnTo>
                <a:cubicBezTo>
                  <a:pt x="18237" y="2501"/>
                  <a:pt x="17777" y="1417"/>
                  <a:pt x="17627" y="0"/>
                </a:cubicBezTo>
                <a:close/>
                <a:moveTo>
                  <a:pt x="16532" y="0"/>
                </a:moveTo>
                <a:lnTo>
                  <a:pt x="16901" y="0"/>
                </a:lnTo>
                <a:cubicBezTo>
                  <a:pt x="16608" y="463"/>
                  <a:pt x="16397" y="1232"/>
                  <a:pt x="16330" y="2135"/>
                </a:cubicBezTo>
                <a:cubicBezTo>
                  <a:pt x="16762" y="1889"/>
                  <a:pt x="17110" y="1069"/>
                  <a:pt x="17248" y="0"/>
                </a:cubicBezTo>
                <a:lnTo>
                  <a:pt x="17486" y="0"/>
                </a:lnTo>
                <a:cubicBezTo>
                  <a:pt x="17336" y="1417"/>
                  <a:pt x="16876" y="2501"/>
                  <a:pt x="16306" y="2751"/>
                </a:cubicBezTo>
                <a:lnTo>
                  <a:pt x="16306" y="2756"/>
                </a:lnTo>
                <a:cubicBezTo>
                  <a:pt x="16296" y="2761"/>
                  <a:pt x="16287" y="2765"/>
                  <a:pt x="16277" y="2763"/>
                </a:cubicBezTo>
                <a:cubicBezTo>
                  <a:pt x="16222" y="2789"/>
                  <a:pt x="16165" y="2803"/>
                  <a:pt x="16108" y="2806"/>
                </a:cubicBezTo>
                <a:lnTo>
                  <a:pt x="16078" y="2813"/>
                </a:lnTo>
                <a:lnTo>
                  <a:pt x="16078" y="2811"/>
                </a:lnTo>
                <a:lnTo>
                  <a:pt x="16077" y="2811"/>
                </a:lnTo>
                <a:cubicBezTo>
                  <a:pt x="16076" y="2794"/>
                  <a:pt x="16076" y="2776"/>
                  <a:pt x="16076" y="2758"/>
                </a:cubicBezTo>
                <a:cubicBezTo>
                  <a:pt x="16076" y="2731"/>
                  <a:pt x="16076" y="2705"/>
                  <a:pt x="16078" y="2678"/>
                </a:cubicBezTo>
                <a:cubicBezTo>
                  <a:pt x="16078" y="2531"/>
                  <a:pt x="16082" y="2387"/>
                  <a:pt x="16091" y="2245"/>
                </a:cubicBezTo>
                <a:lnTo>
                  <a:pt x="16092" y="2213"/>
                </a:lnTo>
                <a:cubicBezTo>
                  <a:pt x="16093" y="2213"/>
                  <a:pt x="16093" y="2213"/>
                  <a:pt x="16093" y="2213"/>
                </a:cubicBezTo>
                <a:cubicBezTo>
                  <a:pt x="16140" y="1348"/>
                  <a:pt x="16298" y="575"/>
                  <a:pt x="16532" y="0"/>
                </a:cubicBezTo>
                <a:close/>
                <a:moveTo>
                  <a:pt x="14629" y="0"/>
                </a:moveTo>
                <a:lnTo>
                  <a:pt x="14867" y="0"/>
                </a:lnTo>
                <a:cubicBezTo>
                  <a:pt x="15005" y="1069"/>
                  <a:pt x="15353" y="1889"/>
                  <a:pt x="15785" y="2135"/>
                </a:cubicBezTo>
                <a:cubicBezTo>
                  <a:pt x="15718" y="1232"/>
                  <a:pt x="15507" y="463"/>
                  <a:pt x="15214" y="0"/>
                </a:cubicBezTo>
                <a:lnTo>
                  <a:pt x="15583" y="0"/>
                </a:lnTo>
                <a:cubicBezTo>
                  <a:pt x="15817" y="575"/>
                  <a:pt x="15975" y="1348"/>
                  <a:pt x="16022" y="2213"/>
                </a:cubicBezTo>
                <a:cubicBezTo>
                  <a:pt x="16022" y="2213"/>
                  <a:pt x="16022" y="2213"/>
                  <a:pt x="16023" y="2213"/>
                </a:cubicBezTo>
                <a:lnTo>
                  <a:pt x="16024" y="2245"/>
                </a:lnTo>
                <a:cubicBezTo>
                  <a:pt x="16033" y="2387"/>
                  <a:pt x="16037" y="2531"/>
                  <a:pt x="16037" y="2678"/>
                </a:cubicBezTo>
                <a:cubicBezTo>
                  <a:pt x="16039" y="2705"/>
                  <a:pt x="16039" y="2731"/>
                  <a:pt x="16039" y="2758"/>
                </a:cubicBezTo>
                <a:cubicBezTo>
                  <a:pt x="16039" y="2776"/>
                  <a:pt x="16039" y="2794"/>
                  <a:pt x="16038" y="2811"/>
                </a:cubicBezTo>
                <a:lnTo>
                  <a:pt x="16037" y="2811"/>
                </a:lnTo>
                <a:lnTo>
                  <a:pt x="16037" y="2813"/>
                </a:lnTo>
                <a:lnTo>
                  <a:pt x="16007" y="2806"/>
                </a:lnTo>
                <a:cubicBezTo>
                  <a:pt x="15950" y="2803"/>
                  <a:pt x="15893" y="2789"/>
                  <a:pt x="15838" y="2763"/>
                </a:cubicBezTo>
                <a:cubicBezTo>
                  <a:pt x="15828" y="2765"/>
                  <a:pt x="15819" y="2761"/>
                  <a:pt x="15809" y="2756"/>
                </a:cubicBezTo>
                <a:lnTo>
                  <a:pt x="15809" y="2751"/>
                </a:lnTo>
                <a:cubicBezTo>
                  <a:pt x="15239" y="2501"/>
                  <a:pt x="14779" y="1417"/>
                  <a:pt x="14629" y="0"/>
                </a:cubicBezTo>
                <a:close/>
                <a:moveTo>
                  <a:pt x="13534" y="0"/>
                </a:moveTo>
                <a:lnTo>
                  <a:pt x="13904" y="0"/>
                </a:lnTo>
                <a:cubicBezTo>
                  <a:pt x="13610" y="463"/>
                  <a:pt x="13399" y="1232"/>
                  <a:pt x="13332" y="2135"/>
                </a:cubicBezTo>
                <a:cubicBezTo>
                  <a:pt x="13764" y="1889"/>
                  <a:pt x="14112" y="1069"/>
                  <a:pt x="14250" y="0"/>
                </a:cubicBezTo>
                <a:lnTo>
                  <a:pt x="14488" y="0"/>
                </a:lnTo>
                <a:cubicBezTo>
                  <a:pt x="14338" y="1417"/>
                  <a:pt x="13878" y="2501"/>
                  <a:pt x="13308" y="2751"/>
                </a:cubicBezTo>
                <a:lnTo>
                  <a:pt x="13308" y="2756"/>
                </a:lnTo>
                <a:cubicBezTo>
                  <a:pt x="13298" y="2761"/>
                  <a:pt x="13289" y="2765"/>
                  <a:pt x="13279" y="2763"/>
                </a:cubicBezTo>
                <a:cubicBezTo>
                  <a:pt x="13224" y="2789"/>
                  <a:pt x="13167" y="2803"/>
                  <a:pt x="13110" y="2806"/>
                </a:cubicBezTo>
                <a:lnTo>
                  <a:pt x="13080" y="2813"/>
                </a:lnTo>
                <a:lnTo>
                  <a:pt x="13080" y="2811"/>
                </a:lnTo>
                <a:lnTo>
                  <a:pt x="13079" y="2811"/>
                </a:lnTo>
                <a:cubicBezTo>
                  <a:pt x="13078" y="2794"/>
                  <a:pt x="13078" y="2776"/>
                  <a:pt x="13078" y="2758"/>
                </a:cubicBezTo>
                <a:cubicBezTo>
                  <a:pt x="13078" y="2731"/>
                  <a:pt x="13078" y="2705"/>
                  <a:pt x="13080" y="2678"/>
                </a:cubicBezTo>
                <a:cubicBezTo>
                  <a:pt x="13080" y="2531"/>
                  <a:pt x="13084" y="2387"/>
                  <a:pt x="13093" y="2245"/>
                </a:cubicBezTo>
                <a:lnTo>
                  <a:pt x="13094" y="2213"/>
                </a:lnTo>
                <a:cubicBezTo>
                  <a:pt x="13095" y="2213"/>
                  <a:pt x="13095" y="2213"/>
                  <a:pt x="13095" y="2213"/>
                </a:cubicBezTo>
                <a:cubicBezTo>
                  <a:pt x="13142" y="1348"/>
                  <a:pt x="13300" y="575"/>
                  <a:pt x="13534" y="0"/>
                </a:cubicBezTo>
                <a:close/>
                <a:moveTo>
                  <a:pt x="11631" y="0"/>
                </a:moveTo>
                <a:lnTo>
                  <a:pt x="11869" y="0"/>
                </a:lnTo>
                <a:cubicBezTo>
                  <a:pt x="12007" y="1069"/>
                  <a:pt x="12355" y="1889"/>
                  <a:pt x="12787" y="2135"/>
                </a:cubicBezTo>
                <a:cubicBezTo>
                  <a:pt x="12720" y="1232"/>
                  <a:pt x="12509" y="463"/>
                  <a:pt x="12216" y="0"/>
                </a:cubicBezTo>
                <a:lnTo>
                  <a:pt x="12585" y="0"/>
                </a:lnTo>
                <a:cubicBezTo>
                  <a:pt x="12819" y="575"/>
                  <a:pt x="12977" y="1348"/>
                  <a:pt x="13024" y="2213"/>
                </a:cubicBezTo>
                <a:cubicBezTo>
                  <a:pt x="13024" y="2213"/>
                  <a:pt x="13025" y="2213"/>
                  <a:pt x="13025" y="2213"/>
                </a:cubicBezTo>
                <a:lnTo>
                  <a:pt x="13026" y="2245"/>
                </a:lnTo>
                <a:cubicBezTo>
                  <a:pt x="13035" y="2387"/>
                  <a:pt x="13039" y="2531"/>
                  <a:pt x="13039" y="2678"/>
                </a:cubicBezTo>
                <a:cubicBezTo>
                  <a:pt x="13041" y="2705"/>
                  <a:pt x="13041" y="2731"/>
                  <a:pt x="13041" y="2758"/>
                </a:cubicBezTo>
                <a:cubicBezTo>
                  <a:pt x="13041" y="2776"/>
                  <a:pt x="13041" y="2794"/>
                  <a:pt x="13040" y="2811"/>
                </a:cubicBezTo>
                <a:lnTo>
                  <a:pt x="13040" y="2811"/>
                </a:lnTo>
                <a:lnTo>
                  <a:pt x="13039" y="2813"/>
                </a:lnTo>
                <a:lnTo>
                  <a:pt x="13009" y="2806"/>
                </a:lnTo>
                <a:cubicBezTo>
                  <a:pt x="12952" y="2803"/>
                  <a:pt x="12895" y="2789"/>
                  <a:pt x="12840" y="2763"/>
                </a:cubicBezTo>
                <a:cubicBezTo>
                  <a:pt x="12830" y="2765"/>
                  <a:pt x="12821" y="2761"/>
                  <a:pt x="12811" y="2756"/>
                </a:cubicBezTo>
                <a:lnTo>
                  <a:pt x="12811" y="2751"/>
                </a:lnTo>
                <a:cubicBezTo>
                  <a:pt x="12241" y="2501"/>
                  <a:pt x="11782" y="1417"/>
                  <a:pt x="11631" y="0"/>
                </a:cubicBezTo>
                <a:close/>
                <a:moveTo>
                  <a:pt x="10536" y="0"/>
                </a:moveTo>
                <a:lnTo>
                  <a:pt x="10906" y="0"/>
                </a:lnTo>
                <a:cubicBezTo>
                  <a:pt x="10612" y="463"/>
                  <a:pt x="10401" y="1232"/>
                  <a:pt x="10334" y="2135"/>
                </a:cubicBezTo>
                <a:cubicBezTo>
                  <a:pt x="10766" y="1889"/>
                  <a:pt x="11115" y="1069"/>
                  <a:pt x="11253" y="0"/>
                </a:cubicBezTo>
                <a:lnTo>
                  <a:pt x="11490" y="0"/>
                </a:lnTo>
                <a:cubicBezTo>
                  <a:pt x="11340" y="1417"/>
                  <a:pt x="10880" y="2501"/>
                  <a:pt x="10310" y="2751"/>
                </a:cubicBezTo>
                <a:lnTo>
                  <a:pt x="10310" y="2756"/>
                </a:lnTo>
                <a:cubicBezTo>
                  <a:pt x="10301" y="2761"/>
                  <a:pt x="10291" y="2765"/>
                  <a:pt x="10281" y="2763"/>
                </a:cubicBezTo>
                <a:cubicBezTo>
                  <a:pt x="10226" y="2789"/>
                  <a:pt x="10170" y="2803"/>
                  <a:pt x="10112" y="2806"/>
                </a:cubicBezTo>
                <a:lnTo>
                  <a:pt x="10082" y="2813"/>
                </a:lnTo>
                <a:lnTo>
                  <a:pt x="10082" y="2811"/>
                </a:lnTo>
                <a:lnTo>
                  <a:pt x="10081" y="2811"/>
                </a:lnTo>
                <a:cubicBezTo>
                  <a:pt x="10080" y="2794"/>
                  <a:pt x="10080" y="2776"/>
                  <a:pt x="10080" y="2758"/>
                </a:cubicBezTo>
                <a:cubicBezTo>
                  <a:pt x="10080" y="2731"/>
                  <a:pt x="10080" y="2705"/>
                  <a:pt x="10082" y="2678"/>
                </a:cubicBezTo>
                <a:cubicBezTo>
                  <a:pt x="10082" y="2531"/>
                  <a:pt x="10087" y="2387"/>
                  <a:pt x="10096" y="2245"/>
                </a:cubicBezTo>
                <a:lnTo>
                  <a:pt x="10096" y="2213"/>
                </a:lnTo>
                <a:cubicBezTo>
                  <a:pt x="10097" y="2213"/>
                  <a:pt x="10097" y="2213"/>
                  <a:pt x="10097" y="2213"/>
                </a:cubicBezTo>
                <a:cubicBezTo>
                  <a:pt x="10144" y="1348"/>
                  <a:pt x="10302" y="575"/>
                  <a:pt x="10536" y="0"/>
                </a:cubicBezTo>
                <a:close/>
                <a:moveTo>
                  <a:pt x="8633" y="0"/>
                </a:moveTo>
                <a:lnTo>
                  <a:pt x="8871" y="0"/>
                </a:lnTo>
                <a:cubicBezTo>
                  <a:pt x="9009" y="1069"/>
                  <a:pt x="9357" y="1889"/>
                  <a:pt x="9790" y="2135"/>
                </a:cubicBezTo>
                <a:cubicBezTo>
                  <a:pt x="9722" y="1232"/>
                  <a:pt x="9511" y="463"/>
                  <a:pt x="9218" y="0"/>
                </a:cubicBezTo>
                <a:lnTo>
                  <a:pt x="9588" y="0"/>
                </a:lnTo>
                <a:cubicBezTo>
                  <a:pt x="9821" y="575"/>
                  <a:pt x="9979" y="1348"/>
                  <a:pt x="10026" y="2213"/>
                </a:cubicBezTo>
                <a:cubicBezTo>
                  <a:pt x="10026" y="2213"/>
                  <a:pt x="10027" y="2213"/>
                  <a:pt x="10027" y="2213"/>
                </a:cubicBezTo>
                <a:lnTo>
                  <a:pt x="10028" y="2245"/>
                </a:lnTo>
                <a:cubicBezTo>
                  <a:pt x="10037" y="2387"/>
                  <a:pt x="10041" y="2531"/>
                  <a:pt x="10041" y="2678"/>
                </a:cubicBezTo>
                <a:cubicBezTo>
                  <a:pt x="10043" y="2705"/>
                  <a:pt x="10044" y="2731"/>
                  <a:pt x="10044" y="2758"/>
                </a:cubicBezTo>
                <a:cubicBezTo>
                  <a:pt x="10044" y="2776"/>
                  <a:pt x="10043" y="2794"/>
                  <a:pt x="10042" y="2811"/>
                </a:cubicBezTo>
                <a:lnTo>
                  <a:pt x="10042" y="2811"/>
                </a:lnTo>
                <a:lnTo>
                  <a:pt x="10042" y="2813"/>
                </a:lnTo>
                <a:lnTo>
                  <a:pt x="10011" y="2806"/>
                </a:lnTo>
                <a:cubicBezTo>
                  <a:pt x="9954" y="2803"/>
                  <a:pt x="9897" y="2789"/>
                  <a:pt x="9842" y="2763"/>
                </a:cubicBezTo>
                <a:cubicBezTo>
                  <a:pt x="9832" y="2765"/>
                  <a:pt x="9823" y="2761"/>
                  <a:pt x="9813" y="2756"/>
                </a:cubicBezTo>
                <a:lnTo>
                  <a:pt x="9813" y="2751"/>
                </a:lnTo>
                <a:cubicBezTo>
                  <a:pt x="9243" y="2501"/>
                  <a:pt x="8784" y="1417"/>
                  <a:pt x="8633" y="0"/>
                </a:cubicBezTo>
                <a:close/>
                <a:moveTo>
                  <a:pt x="7538" y="0"/>
                </a:moveTo>
                <a:lnTo>
                  <a:pt x="7908" y="0"/>
                </a:lnTo>
                <a:cubicBezTo>
                  <a:pt x="7615" y="463"/>
                  <a:pt x="7403" y="1232"/>
                  <a:pt x="7336" y="2135"/>
                </a:cubicBezTo>
                <a:cubicBezTo>
                  <a:pt x="7768" y="1889"/>
                  <a:pt x="8117" y="1069"/>
                  <a:pt x="8255" y="0"/>
                </a:cubicBezTo>
                <a:lnTo>
                  <a:pt x="8492" y="0"/>
                </a:lnTo>
                <a:cubicBezTo>
                  <a:pt x="8342" y="1417"/>
                  <a:pt x="7883" y="2501"/>
                  <a:pt x="7312" y="2751"/>
                </a:cubicBezTo>
                <a:lnTo>
                  <a:pt x="7312" y="2756"/>
                </a:lnTo>
                <a:cubicBezTo>
                  <a:pt x="7303" y="2761"/>
                  <a:pt x="7293" y="2765"/>
                  <a:pt x="7283" y="2763"/>
                </a:cubicBezTo>
                <a:cubicBezTo>
                  <a:pt x="7228" y="2789"/>
                  <a:pt x="7172" y="2803"/>
                  <a:pt x="7114" y="2806"/>
                </a:cubicBezTo>
                <a:lnTo>
                  <a:pt x="7084" y="2813"/>
                </a:lnTo>
                <a:lnTo>
                  <a:pt x="7084" y="2811"/>
                </a:lnTo>
                <a:lnTo>
                  <a:pt x="7083" y="2811"/>
                </a:lnTo>
                <a:cubicBezTo>
                  <a:pt x="7082" y="2794"/>
                  <a:pt x="7082" y="2776"/>
                  <a:pt x="7082" y="2758"/>
                </a:cubicBezTo>
                <a:cubicBezTo>
                  <a:pt x="7082" y="2731"/>
                  <a:pt x="7082" y="2705"/>
                  <a:pt x="7084" y="2678"/>
                </a:cubicBezTo>
                <a:cubicBezTo>
                  <a:pt x="7084" y="2531"/>
                  <a:pt x="7089" y="2387"/>
                  <a:pt x="7098" y="2245"/>
                </a:cubicBezTo>
                <a:lnTo>
                  <a:pt x="7099" y="2213"/>
                </a:lnTo>
                <a:cubicBezTo>
                  <a:pt x="7099" y="2213"/>
                  <a:pt x="7099" y="2213"/>
                  <a:pt x="7099" y="2213"/>
                </a:cubicBezTo>
                <a:cubicBezTo>
                  <a:pt x="7146" y="1348"/>
                  <a:pt x="7305" y="575"/>
                  <a:pt x="7538" y="0"/>
                </a:cubicBezTo>
                <a:close/>
                <a:moveTo>
                  <a:pt x="5636" y="0"/>
                </a:moveTo>
                <a:lnTo>
                  <a:pt x="5873" y="0"/>
                </a:lnTo>
                <a:cubicBezTo>
                  <a:pt x="6011" y="1069"/>
                  <a:pt x="6359" y="1889"/>
                  <a:pt x="6792" y="2135"/>
                </a:cubicBezTo>
                <a:cubicBezTo>
                  <a:pt x="6725" y="1232"/>
                  <a:pt x="6513" y="463"/>
                  <a:pt x="6220" y="0"/>
                </a:cubicBezTo>
                <a:lnTo>
                  <a:pt x="6590" y="0"/>
                </a:lnTo>
                <a:cubicBezTo>
                  <a:pt x="6823" y="575"/>
                  <a:pt x="6982" y="1348"/>
                  <a:pt x="7028" y="2213"/>
                </a:cubicBezTo>
                <a:cubicBezTo>
                  <a:pt x="7028" y="2213"/>
                  <a:pt x="7029" y="2213"/>
                  <a:pt x="7029" y="2213"/>
                </a:cubicBezTo>
                <a:lnTo>
                  <a:pt x="7030" y="2245"/>
                </a:lnTo>
                <a:cubicBezTo>
                  <a:pt x="7039" y="2387"/>
                  <a:pt x="7043" y="2531"/>
                  <a:pt x="7043" y="2678"/>
                </a:cubicBezTo>
                <a:cubicBezTo>
                  <a:pt x="7046" y="2705"/>
                  <a:pt x="7046" y="2731"/>
                  <a:pt x="7046" y="2758"/>
                </a:cubicBezTo>
                <a:cubicBezTo>
                  <a:pt x="7046" y="2776"/>
                  <a:pt x="7046" y="2794"/>
                  <a:pt x="7045" y="2811"/>
                </a:cubicBezTo>
                <a:lnTo>
                  <a:pt x="7044" y="2811"/>
                </a:lnTo>
                <a:lnTo>
                  <a:pt x="7044" y="2813"/>
                </a:lnTo>
                <a:lnTo>
                  <a:pt x="7013" y="2806"/>
                </a:lnTo>
                <a:cubicBezTo>
                  <a:pt x="6956" y="2803"/>
                  <a:pt x="6899" y="2789"/>
                  <a:pt x="6844" y="2763"/>
                </a:cubicBezTo>
                <a:cubicBezTo>
                  <a:pt x="6834" y="2765"/>
                  <a:pt x="6825" y="2761"/>
                  <a:pt x="6816" y="2756"/>
                </a:cubicBezTo>
                <a:lnTo>
                  <a:pt x="6815" y="2751"/>
                </a:lnTo>
                <a:cubicBezTo>
                  <a:pt x="6245" y="2501"/>
                  <a:pt x="5786" y="1417"/>
                  <a:pt x="5636" y="0"/>
                </a:cubicBezTo>
                <a:close/>
                <a:moveTo>
                  <a:pt x="4540" y="0"/>
                </a:moveTo>
                <a:lnTo>
                  <a:pt x="4910" y="0"/>
                </a:lnTo>
                <a:cubicBezTo>
                  <a:pt x="4617" y="463"/>
                  <a:pt x="4405" y="1232"/>
                  <a:pt x="4338" y="2135"/>
                </a:cubicBezTo>
                <a:cubicBezTo>
                  <a:pt x="4770" y="1889"/>
                  <a:pt x="5119" y="1069"/>
                  <a:pt x="5257" y="0"/>
                </a:cubicBezTo>
                <a:lnTo>
                  <a:pt x="5494" y="0"/>
                </a:lnTo>
                <a:cubicBezTo>
                  <a:pt x="5344" y="1417"/>
                  <a:pt x="4885" y="2501"/>
                  <a:pt x="4314" y="2751"/>
                </a:cubicBezTo>
                <a:lnTo>
                  <a:pt x="4314" y="2756"/>
                </a:lnTo>
                <a:cubicBezTo>
                  <a:pt x="4305" y="2761"/>
                  <a:pt x="4295" y="2765"/>
                  <a:pt x="4285" y="2763"/>
                </a:cubicBezTo>
                <a:cubicBezTo>
                  <a:pt x="4230" y="2789"/>
                  <a:pt x="4174" y="2803"/>
                  <a:pt x="4116" y="2806"/>
                </a:cubicBezTo>
                <a:lnTo>
                  <a:pt x="4086" y="2813"/>
                </a:lnTo>
                <a:lnTo>
                  <a:pt x="4086" y="2811"/>
                </a:lnTo>
                <a:lnTo>
                  <a:pt x="4085" y="2811"/>
                </a:lnTo>
                <a:cubicBezTo>
                  <a:pt x="4084" y="2794"/>
                  <a:pt x="4084" y="2776"/>
                  <a:pt x="4084" y="2758"/>
                </a:cubicBezTo>
                <a:cubicBezTo>
                  <a:pt x="4084" y="2731"/>
                  <a:pt x="4084" y="2705"/>
                  <a:pt x="4087" y="2678"/>
                </a:cubicBezTo>
                <a:cubicBezTo>
                  <a:pt x="4086" y="2531"/>
                  <a:pt x="4091" y="2387"/>
                  <a:pt x="4100" y="2245"/>
                </a:cubicBezTo>
                <a:lnTo>
                  <a:pt x="4101" y="2213"/>
                </a:lnTo>
                <a:cubicBezTo>
                  <a:pt x="4101" y="2213"/>
                  <a:pt x="4101" y="2213"/>
                  <a:pt x="4102" y="2213"/>
                </a:cubicBezTo>
                <a:cubicBezTo>
                  <a:pt x="4148" y="1348"/>
                  <a:pt x="4307" y="575"/>
                  <a:pt x="4540" y="0"/>
                </a:cubicBezTo>
                <a:close/>
                <a:moveTo>
                  <a:pt x="2638" y="0"/>
                </a:moveTo>
                <a:lnTo>
                  <a:pt x="2875" y="0"/>
                </a:lnTo>
                <a:cubicBezTo>
                  <a:pt x="3013" y="1069"/>
                  <a:pt x="3361" y="1889"/>
                  <a:pt x="3794" y="2135"/>
                </a:cubicBezTo>
                <a:cubicBezTo>
                  <a:pt x="3727" y="1232"/>
                  <a:pt x="3515" y="463"/>
                  <a:pt x="3222" y="0"/>
                </a:cubicBezTo>
                <a:lnTo>
                  <a:pt x="3592" y="0"/>
                </a:lnTo>
                <a:cubicBezTo>
                  <a:pt x="3825" y="575"/>
                  <a:pt x="3984" y="1348"/>
                  <a:pt x="4030" y="2213"/>
                </a:cubicBezTo>
                <a:cubicBezTo>
                  <a:pt x="4031" y="2213"/>
                  <a:pt x="4031" y="2213"/>
                  <a:pt x="4031" y="2213"/>
                </a:cubicBezTo>
                <a:lnTo>
                  <a:pt x="4032" y="2245"/>
                </a:lnTo>
                <a:cubicBezTo>
                  <a:pt x="4041" y="2387"/>
                  <a:pt x="4045" y="2531"/>
                  <a:pt x="4045" y="2678"/>
                </a:cubicBezTo>
                <a:cubicBezTo>
                  <a:pt x="4048" y="2705"/>
                  <a:pt x="4048" y="2731"/>
                  <a:pt x="4048" y="2758"/>
                </a:cubicBezTo>
                <a:cubicBezTo>
                  <a:pt x="4048" y="2776"/>
                  <a:pt x="4048" y="2794"/>
                  <a:pt x="4047" y="2811"/>
                </a:cubicBezTo>
                <a:lnTo>
                  <a:pt x="4046" y="2811"/>
                </a:lnTo>
                <a:lnTo>
                  <a:pt x="4046" y="2813"/>
                </a:lnTo>
                <a:lnTo>
                  <a:pt x="4015" y="2806"/>
                </a:lnTo>
                <a:cubicBezTo>
                  <a:pt x="3958" y="2803"/>
                  <a:pt x="3902" y="2789"/>
                  <a:pt x="3846" y="2763"/>
                </a:cubicBezTo>
                <a:cubicBezTo>
                  <a:pt x="3836" y="2765"/>
                  <a:pt x="3827" y="2761"/>
                  <a:pt x="3818" y="2756"/>
                </a:cubicBezTo>
                <a:lnTo>
                  <a:pt x="3817" y="2751"/>
                </a:lnTo>
                <a:cubicBezTo>
                  <a:pt x="3247" y="2501"/>
                  <a:pt x="2788" y="1417"/>
                  <a:pt x="2638" y="0"/>
                </a:cubicBezTo>
                <a:close/>
                <a:moveTo>
                  <a:pt x="1542" y="0"/>
                </a:moveTo>
                <a:lnTo>
                  <a:pt x="1912" y="0"/>
                </a:lnTo>
                <a:cubicBezTo>
                  <a:pt x="1619" y="463"/>
                  <a:pt x="1407" y="1232"/>
                  <a:pt x="1340" y="2135"/>
                </a:cubicBezTo>
                <a:cubicBezTo>
                  <a:pt x="1773" y="1889"/>
                  <a:pt x="2121" y="1069"/>
                  <a:pt x="2259" y="0"/>
                </a:cubicBezTo>
                <a:lnTo>
                  <a:pt x="2496" y="0"/>
                </a:lnTo>
                <a:cubicBezTo>
                  <a:pt x="2346" y="1417"/>
                  <a:pt x="1887" y="2501"/>
                  <a:pt x="1316" y="2751"/>
                </a:cubicBezTo>
                <a:lnTo>
                  <a:pt x="1316" y="2756"/>
                </a:lnTo>
                <a:cubicBezTo>
                  <a:pt x="1307" y="2761"/>
                  <a:pt x="1297" y="2765"/>
                  <a:pt x="1288" y="2763"/>
                </a:cubicBezTo>
                <a:cubicBezTo>
                  <a:pt x="1232" y="2789"/>
                  <a:pt x="1176" y="2803"/>
                  <a:pt x="1118" y="2806"/>
                </a:cubicBezTo>
                <a:lnTo>
                  <a:pt x="1088" y="2813"/>
                </a:lnTo>
                <a:lnTo>
                  <a:pt x="1088" y="2811"/>
                </a:lnTo>
                <a:lnTo>
                  <a:pt x="1087" y="2811"/>
                </a:lnTo>
                <a:cubicBezTo>
                  <a:pt x="1086" y="2794"/>
                  <a:pt x="1086" y="2776"/>
                  <a:pt x="1086" y="2758"/>
                </a:cubicBezTo>
                <a:cubicBezTo>
                  <a:pt x="1086" y="2731"/>
                  <a:pt x="1086" y="2705"/>
                  <a:pt x="1089" y="2678"/>
                </a:cubicBezTo>
                <a:cubicBezTo>
                  <a:pt x="1089" y="2531"/>
                  <a:pt x="1093" y="2387"/>
                  <a:pt x="1102" y="2245"/>
                </a:cubicBezTo>
                <a:lnTo>
                  <a:pt x="1103" y="2213"/>
                </a:lnTo>
                <a:cubicBezTo>
                  <a:pt x="1103" y="2213"/>
                  <a:pt x="1103" y="2213"/>
                  <a:pt x="1104" y="2213"/>
                </a:cubicBezTo>
                <a:cubicBezTo>
                  <a:pt x="1150" y="1348"/>
                  <a:pt x="1309" y="575"/>
                  <a:pt x="1542" y="0"/>
                </a:cubicBezTo>
                <a:close/>
                <a:moveTo>
                  <a:pt x="224" y="0"/>
                </a:moveTo>
                <a:lnTo>
                  <a:pt x="592" y="0"/>
                </a:lnTo>
                <a:cubicBezTo>
                  <a:pt x="827" y="573"/>
                  <a:pt x="986" y="1347"/>
                  <a:pt x="1032" y="2213"/>
                </a:cubicBezTo>
                <a:cubicBezTo>
                  <a:pt x="1033" y="2213"/>
                  <a:pt x="1033" y="2213"/>
                  <a:pt x="1033" y="2213"/>
                </a:cubicBezTo>
                <a:lnTo>
                  <a:pt x="1034" y="2245"/>
                </a:lnTo>
                <a:cubicBezTo>
                  <a:pt x="1043" y="2387"/>
                  <a:pt x="1047" y="2531"/>
                  <a:pt x="1047" y="2678"/>
                </a:cubicBezTo>
                <a:cubicBezTo>
                  <a:pt x="1050" y="2705"/>
                  <a:pt x="1050" y="2731"/>
                  <a:pt x="1050" y="2758"/>
                </a:cubicBezTo>
                <a:cubicBezTo>
                  <a:pt x="1050" y="2776"/>
                  <a:pt x="1050" y="2794"/>
                  <a:pt x="1049" y="2811"/>
                </a:cubicBezTo>
                <a:lnTo>
                  <a:pt x="1048" y="2811"/>
                </a:lnTo>
                <a:lnTo>
                  <a:pt x="1048" y="2813"/>
                </a:lnTo>
                <a:lnTo>
                  <a:pt x="1018" y="2806"/>
                </a:lnTo>
                <a:cubicBezTo>
                  <a:pt x="960" y="2803"/>
                  <a:pt x="904" y="2789"/>
                  <a:pt x="848" y="2763"/>
                </a:cubicBezTo>
                <a:cubicBezTo>
                  <a:pt x="839" y="2765"/>
                  <a:pt x="829" y="2761"/>
                  <a:pt x="820" y="2756"/>
                </a:cubicBezTo>
                <a:lnTo>
                  <a:pt x="820" y="2751"/>
                </a:lnTo>
                <a:cubicBezTo>
                  <a:pt x="500" y="2611"/>
                  <a:pt x="215" y="2209"/>
                  <a:pt x="0" y="1633"/>
                </a:cubicBezTo>
                <a:lnTo>
                  <a:pt x="0" y="663"/>
                </a:lnTo>
                <a:cubicBezTo>
                  <a:pt x="173" y="1403"/>
                  <a:pt x="459" y="1943"/>
                  <a:pt x="796" y="2135"/>
                </a:cubicBezTo>
                <a:cubicBezTo>
                  <a:pt x="729" y="1232"/>
                  <a:pt x="517" y="463"/>
                  <a:pt x="224" y="0"/>
                </a:cubicBezTo>
                <a:close/>
              </a:path>
            </a:pathLst>
          </a:custGeom>
          <a:solidFill>
            <a:srgbClr val="FFFFFF"/>
          </a:solidFill>
          <a:ln w="12700">
            <a:miter lim="400000"/>
          </a:ln>
        </p:spPr>
        <p:txBody>
          <a:bodyPr lIns="45719" rIns="45719"/>
          <a:lstStyle/>
          <a:p>
            <a:endParaRPr/>
          </a:p>
        </p:txBody>
      </p:sp>
      <p:sp>
        <p:nvSpPr>
          <p:cNvPr id="105" name="Title Text"/>
          <p:cNvSpPr txBox="1">
            <a:spLocks noGrp="1"/>
          </p:cNvSpPr>
          <p:nvPr>
            <p:ph type="title"/>
          </p:nvPr>
        </p:nvSpPr>
        <p:spPr>
          <a:xfrm>
            <a:off x="457200" y="4960137"/>
            <a:ext cx="7772400" cy="1463041"/>
          </a:xfrm>
          <a:prstGeom prst="rect">
            <a:avLst/>
          </a:prstGeom>
        </p:spPr>
        <p:txBody>
          <a:bodyPr/>
          <a:lstStyle>
            <a:lvl1pPr algn="r">
              <a:defRPr spc="200"/>
            </a:lvl1pPr>
          </a:lstStyle>
          <a:p>
            <a:r>
              <a:t>Title Text</a:t>
            </a:r>
          </a:p>
        </p:txBody>
      </p:sp>
      <p:sp>
        <p:nvSpPr>
          <p:cNvPr id="106" name="Body Level One…"/>
          <p:cNvSpPr txBox="1">
            <a:spLocks noGrp="1"/>
          </p:cNvSpPr>
          <p:nvPr>
            <p:ph type="body" sz="quarter" idx="1"/>
          </p:nvPr>
        </p:nvSpPr>
        <p:spPr>
          <a:xfrm>
            <a:off x="8610600" y="4960137"/>
            <a:ext cx="3200400" cy="1463041"/>
          </a:xfrm>
          <a:prstGeom prst="rect">
            <a:avLst/>
          </a:prstGeom>
        </p:spPr>
        <p:txBody>
          <a:bodyPr anchor="ctr"/>
          <a:lstStyle>
            <a:lvl1pPr marL="0" indent="0">
              <a:lnSpc>
                <a:spcPct val="100000"/>
              </a:lnSpc>
              <a:spcBef>
                <a:spcPts val="200"/>
              </a:spcBef>
              <a:buClrTx/>
              <a:buSzTx/>
              <a:buFontTx/>
              <a:buNone/>
              <a:defRPr sz="1800">
                <a:solidFill>
                  <a:srgbClr val="0D0D0D"/>
                </a:solidFill>
              </a:defRPr>
            </a:lvl1pPr>
            <a:lvl2pPr marL="0" indent="457200">
              <a:lnSpc>
                <a:spcPct val="100000"/>
              </a:lnSpc>
              <a:spcBef>
                <a:spcPts val="200"/>
              </a:spcBef>
              <a:buClrTx/>
              <a:buSzTx/>
              <a:buFontTx/>
              <a:buNone/>
              <a:defRPr sz="1800">
                <a:solidFill>
                  <a:srgbClr val="0D0D0D"/>
                </a:solidFill>
              </a:defRPr>
            </a:lvl2pPr>
            <a:lvl3pPr marL="0" indent="914400">
              <a:lnSpc>
                <a:spcPct val="100000"/>
              </a:lnSpc>
              <a:spcBef>
                <a:spcPts val="200"/>
              </a:spcBef>
              <a:buClrTx/>
              <a:buSzTx/>
              <a:buFontTx/>
              <a:buNone/>
              <a:defRPr sz="1800">
                <a:solidFill>
                  <a:srgbClr val="0D0D0D"/>
                </a:solidFill>
              </a:defRPr>
            </a:lvl3pPr>
            <a:lvl4pPr marL="0" indent="1371600">
              <a:lnSpc>
                <a:spcPct val="100000"/>
              </a:lnSpc>
              <a:spcBef>
                <a:spcPts val="200"/>
              </a:spcBef>
              <a:buClrTx/>
              <a:buSzTx/>
              <a:buFontTx/>
              <a:buNone/>
              <a:defRPr sz="1800">
                <a:solidFill>
                  <a:srgbClr val="0D0D0D"/>
                </a:solidFill>
              </a:defRPr>
            </a:lvl4pPr>
            <a:lvl5pPr marL="0" indent="1828800">
              <a:lnSpc>
                <a:spcPct val="100000"/>
              </a:lnSpc>
              <a:spcBef>
                <a:spcPts val="200"/>
              </a:spcBef>
              <a:buClrTx/>
              <a:buSzTx/>
              <a:buFontTx/>
              <a:buNone/>
              <a:defRPr sz="1800">
                <a:solidFill>
                  <a:srgbClr val="0D0D0D"/>
                </a:solidFill>
              </a:defRPr>
            </a:lvl5pPr>
          </a:lstStyle>
          <a:p>
            <a:r>
              <a:t>Body Level One</a:t>
            </a:r>
          </a:p>
          <a:p>
            <a:pPr lvl="1"/>
            <a:r>
              <a:t>Body Level Two</a:t>
            </a:r>
          </a:p>
          <a:p>
            <a:pPr lvl="2"/>
            <a:r>
              <a:t>Body Level Three</a:t>
            </a:r>
          </a:p>
          <a:p>
            <a:pPr lvl="3"/>
            <a:r>
              <a:t>Body Level Four</a:t>
            </a:r>
          </a:p>
          <a:p>
            <a:pPr lvl="4"/>
            <a:r>
              <a:t>Body Level Five</a:t>
            </a:r>
          </a:p>
        </p:txBody>
      </p:sp>
      <p:sp>
        <p:nvSpPr>
          <p:cNvPr id="107" name="Straight Connector 7"/>
          <p:cNvSpPr/>
          <p:nvPr/>
        </p:nvSpPr>
        <p:spPr>
          <a:xfrm flipV="1">
            <a:off x="8386843" y="5264105"/>
            <a:ext cx="1" cy="914401"/>
          </a:xfrm>
          <a:prstGeom prst="line">
            <a:avLst/>
          </a:prstGeom>
          <a:ln w="19050">
            <a:solidFill>
              <a:srgbClr val="1482AC"/>
            </a:solidFill>
          </a:ln>
        </p:spPr>
        <p:txBody>
          <a:bodyPr lIns="45719" rIns="45719"/>
          <a:lstStyle/>
          <a:p>
            <a:endParaRPr/>
          </a:p>
        </p:txBody>
      </p:sp>
      <p:pic>
        <p:nvPicPr>
          <p:cNvPr id="108" name="Picture 9" descr="Picture 9"/>
          <p:cNvPicPr>
            <a:picLocks noChangeAspect="1"/>
          </p:cNvPicPr>
          <p:nvPr/>
        </p:nvPicPr>
        <p:blipFill>
          <a:blip r:embed="rId2"/>
          <a:srcRect l="754" t="15155" b="19750"/>
          <a:stretch>
            <a:fillRect/>
          </a:stretch>
        </p:blipFill>
        <p:spPr>
          <a:xfrm>
            <a:off x="0" y="-1"/>
            <a:ext cx="12191878" cy="5069712"/>
          </a:xfrm>
          <a:prstGeom prst="rect">
            <a:avLst/>
          </a:prstGeom>
          <a:ln w="12700">
            <a:miter lim="400000"/>
          </a:ln>
        </p:spPr>
      </p:pic>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10" name="Google Shape;136;p27" descr="Google Shape;136;p27"/>
          <p:cNvPicPr>
            <a:picLocks noChangeAspect="1"/>
          </p:cNvPicPr>
          <p:nvPr/>
        </p:nvPicPr>
        <p:blipFill>
          <a:blip r:embed="rId3"/>
          <a:stretch>
            <a:fillRect/>
          </a:stretch>
        </p:blipFill>
        <p:spPr>
          <a:xfrm>
            <a:off x="381000" y="6406924"/>
            <a:ext cx="918601" cy="338101"/>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117" name="Google Shape;136;p27" descr="Google Shape;136;p27"/>
          <p:cNvPicPr>
            <a:picLocks noChangeAspect="1"/>
          </p:cNvPicPr>
          <p:nvPr/>
        </p:nvPicPr>
        <p:blipFill>
          <a:blip r:embed="rId2"/>
          <a:stretch>
            <a:fillRect/>
          </a:stretch>
        </p:blipFill>
        <p:spPr>
          <a:xfrm>
            <a:off x="381000" y="6406924"/>
            <a:ext cx="918601" cy="338101"/>
          </a:xfrm>
          <a:prstGeom prst="rect">
            <a:avLst/>
          </a:prstGeom>
          <a:ln w="12700">
            <a:miter lim="400000"/>
          </a:ln>
        </p:spPr>
      </p:pic>
      <p:pic>
        <p:nvPicPr>
          <p:cNvPr id="118" name="Picture 4" descr="Picture 4"/>
          <p:cNvPicPr>
            <a:picLocks noChangeAspect="1"/>
          </p:cNvPicPr>
          <p:nvPr/>
        </p:nvPicPr>
        <p:blipFill>
          <a:blip r:embed="rId3"/>
          <a:srcRect t="5639" b="5638"/>
          <a:stretch>
            <a:fillRect/>
          </a:stretch>
        </p:blipFill>
        <p:spPr>
          <a:xfrm>
            <a:off x="0" y="0"/>
            <a:ext cx="12192000" cy="6858001"/>
          </a:xfrm>
          <a:prstGeom prst="rect">
            <a:avLst/>
          </a:prstGeom>
          <a:ln w="12700">
            <a:miter lim="400000"/>
          </a:ln>
        </p:spPr>
      </p:pic>
      <p:sp>
        <p:nvSpPr>
          <p:cNvPr id="119" name="Title Text"/>
          <p:cNvSpPr txBox="1">
            <a:spLocks noGrp="1"/>
          </p:cNvSpPr>
          <p:nvPr>
            <p:ph type="title"/>
          </p:nvPr>
        </p:nvSpPr>
        <p:spPr>
          <a:xfrm>
            <a:off x="7448763" y="2485543"/>
            <a:ext cx="4189289" cy="1499617"/>
          </a:xfrm>
          <a:prstGeom prst="rect">
            <a:avLst/>
          </a:prstGeom>
        </p:spPr>
        <p:txBody>
          <a:bodyPr/>
          <a:lstStyle>
            <a:lvl1pPr>
              <a:defRPr>
                <a:solidFill>
                  <a:srgbClr val="FFFFFF"/>
                </a:solidFill>
              </a:defRPr>
            </a:lvl1pPr>
          </a:lstStyle>
          <a:p>
            <a:r>
              <a:t>Title Text</a:t>
            </a:r>
          </a:p>
        </p:txBody>
      </p:sp>
      <p:sp>
        <p:nvSpPr>
          <p:cNvPr id="12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121" name="Google Shape;32;p4" descr="Google Shape;32;p4"/>
          <p:cNvPicPr>
            <a:picLocks noChangeAspect="1"/>
          </p:cNvPicPr>
          <p:nvPr/>
        </p:nvPicPr>
        <p:blipFill>
          <a:blip r:embed="rId4"/>
          <a:srcRect b="23040"/>
          <a:stretch>
            <a:fillRect/>
          </a:stretch>
        </p:blipFill>
        <p:spPr>
          <a:xfrm>
            <a:off x="381000" y="6393064"/>
            <a:ext cx="968167" cy="274321"/>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136;p27" descr="Google Shape;136;p27"/>
          <p:cNvPicPr>
            <a:picLocks noChangeAspect="1"/>
          </p:cNvPicPr>
          <p:nvPr/>
        </p:nvPicPr>
        <p:blipFill>
          <a:blip r:embed="rId17"/>
          <a:stretch>
            <a:fillRect/>
          </a:stretch>
        </p:blipFill>
        <p:spPr>
          <a:xfrm>
            <a:off x="381000" y="6406924"/>
            <a:ext cx="918601" cy="338101"/>
          </a:xfrm>
          <a:prstGeom prst="rect">
            <a:avLst/>
          </a:prstGeom>
          <a:ln w="12700">
            <a:miter lim="400000"/>
          </a:ln>
        </p:spPr>
      </p:pic>
      <p:sp>
        <p:nvSpPr>
          <p:cNvPr id="3" name="Slide Number"/>
          <p:cNvSpPr txBox="1">
            <a:spLocks noGrp="1"/>
          </p:cNvSpPr>
          <p:nvPr>
            <p:ph type="sldNum" sz="quarter" idx="2"/>
          </p:nvPr>
        </p:nvSpPr>
        <p:spPr>
          <a:xfrm>
            <a:off x="11508664" y="6485944"/>
            <a:ext cx="245404" cy="243841"/>
          </a:xfrm>
          <a:prstGeom prst="rect">
            <a:avLst/>
          </a:prstGeom>
          <a:ln w="12700">
            <a:miter lim="400000"/>
          </a:ln>
        </p:spPr>
        <p:txBody>
          <a:bodyPr wrap="none" lIns="45719" rIns="45719" anchor="ctr">
            <a:spAutoFit/>
          </a:bodyPr>
          <a:lstStyle>
            <a:lvl1pPr>
              <a:defRPr sz="1000">
                <a:solidFill>
                  <a:srgbClr val="0D0D0D"/>
                </a:solidFill>
                <a:latin typeface="Tw Cen MT Condensed"/>
                <a:ea typeface="Tw Cen MT Condensed"/>
                <a:cs typeface="Tw Cen MT Condensed"/>
                <a:sym typeface="Tw Cen MT Condensed"/>
              </a:defRPr>
            </a:lvl1pPr>
          </a:lstStyle>
          <a:p>
            <a:fld id="{86CB4B4D-7CA3-9044-876B-883B54F8677D}" type="slidenum">
              <a:t>‹#›</a:t>
            </a:fld>
            <a:endParaRPr/>
          </a:p>
        </p:txBody>
      </p:sp>
      <p:sp>
        <p:nvSpPr>
          <p:cNvPr id="4"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914400" rtl="0" latinLnBrk="0">
        <a:lnSpc>
          <a:spcPct val="80000"/>
        </a:lnSpc>
        <a:spcBef>
          <a:spcPts val="0"/>
        </a:spcBef>
        <a:spcAft>
          <a:spcPts val="0"/>
        </a:spcAft>
        <a:buClrTx/>
        <a:buSzTx/>
        <a:buFontTx/>
        <a:buNone/>
        <a:tabLst/>
        <a:defRPr sz="5000" b="0" i="0" u="none" strike="noStrike" cap="all" spc="100" baseline="0">
          <a:solidFill>
            <a:srgbClr val="0D0D0D"/>
          </a:solidFill>
          <a:uFillTx/>
          <a:latin typeface="Tw Cen MT Condensed"/>
          <a:ea typeface="Tw Cen MT Condensed"/>
          <a:cs typeface="Tw Cen MT Condensed"/>
          <a:sym typeface="Tw Cen MT Condensed"/>
        </a:defRPr>
      </a:lvl1pPr>
      <a:lvl2pPr marL="0" marR="0" indent="0" algn="l" defTabSz="914400" rtl="0" latinLnBrk="0">
        <a:lnSpc>
          <a:spcPct val="80000"/>
        </a:lnSpc>
        <a:spcBef>
          <a:spcPts val="0"/>
        </a:spcBef>
        <a:spcAft>
          <a:spcPts val="0"/>
        </a:spcAft>
        <a:buClrTx/>
        <a:buSzTx/>
        <a:buFontTx/>
        <a:buNone/>
        <a:tabLst/>
        <a:defRPr sz="5000" b="0" i="0" u="none" strike="noStrike" cap="all" spc="100" baseline="0">
          <a:solidFill>
            <a:srgbClr val="0D0D0D"/>
          </a:solidFill>
          <a:uFillTx/>
          <a:latin typeface="Tw Cen MT Condensed"/>
          <a:ea typeface="Tw Cen MT Condensed"/>
          <a:cs typeface="Tw Cen MT Condensed"/>
          <a:sym typeface="Tw Cen MT Condensed"/>
        </a:defRPr>
      </a:lvl2pPr>
      <a:lvl3pPr marL="0" marR="0" indent="0" algn="l" defTabSz="914400" rtl="0" latinLnBrk="0">
        <a:lnSpc>
          <a:spcPct val="80000"/>
        </a:lnSpc>
        <a:spcBef>
          <a:spcPts val="0"/>
        </a:spcBef>
        <a:spcAft>
          <a:spcPts val="0"/>
        </a:spcAft>
        <a:buClrTx/>
        <a:buSzTx/>
        <a:buFontTx/>
        <a:buNone/>
        <a:tabLst/>
        <a:defRPr sz="5000" b="0" i="0" u="none" strike="noStrike" cap="all" spc="100" baseline="0">
          <a:solidFill>
            <a:srgbClr val="0D0D0D"/>
          </a:solidFill>
          <a:uFillTx/>
          <a:latin typeface="Tw Cen MT Condensed"/>
          <a:ea typeface="Tw Cen MT Condensed"/>
          <a:cs typeface="Tw Cen MT Condensed"/>
          <a:sym typeface="Tw Cen MT Condensed"/>
        </a:defRPr>
      </a:lvl3pPr>
      <a:lvl4pPr marL="0" marR="0" indent="0" algn="l" defTabSz="914400" rtl="0" latinLnBrk="0">
        <a:lnSpc>
          <a:spcPct val="80000"/>
        </a:lnSpc>
        <a:spcBef>
          <a:spcPts val="0"/>
        </a:spcBef>
        <a:spcAft>
          <a:spcPts val="0"/>
        </a:spcAft>
        <a:buClrTx/>
        <a:buSzTx/>
        <a:buFontTx/>
        <a:buNone/>
        <a:tabLst/>
        <a:defRPr sz="5000" b="0" i="0" u="none" strike="noStrike" cap="all" spc="100" baseline="0">
          <a:solidFill>
            <a:srgbClr val="0D0D0D"/>
          </a:solidFill>
          <a:uFillTx/>
          <a:latin typeface="Tw Cen MT Condensed"/>
          <a:ea typeface="Tw Cen MT Condensed"/>
          <a:cs typeface="Tw Cen MT Condensed"/>
          <a:sym typeface="Tw Cen MT Condensed"/>
        </a:defRPr>
      </a:lvl4pPr>
      <a:lvl5pPr marL="0" marR="0" indent="0" algn="l" defTabSz="914400" rtl="0" latinLnBrk="0">
        <a:lnSpc>
          <a:spcPct val="80000"/>
        </a:lnSpc>
        <a:spcBef>
          <a:spcPts val="0"/>
        </a:spcBef>
        <a:spcAft>
          <a:spcPts val="0"/>
        </a:spcAft>
        <a:buClrTx/>
        <a:buSzTx/>
        <a:buFontTx/>
        <a:buNone/>
        <a:tabLst/>
        <a:defRPr sz="5000" b="0" i="0" u="none" strike="noStrike" cap="all" spc="100" baseline="0">
          <a:solidFill>
            <a:srgbClr val="0D0D0D"/>
          </a:solidFill>
          <a:uFillTx/>
          <a:latin typeface="Tw Cen MT Condensed"/>
          <a:ea typeface="Tw Cen MT Condensed"/>
          <a:cs typeface="Tw Cen MT Condensed"/>
          <a:sym typeface="Tw Cen MT Condensed"/>
        </a:defRPr>
      </a:lvl5pPr>
      <a:lvl6pPr marL="0" marR="0" indent="0" algn="l" defTabSz="914400" rtl="0" latinLnBrk="0">
        <a:lnSpc>
          <a:spcPct val="80000"/>
        </a:lnSpc>
        <a:spcBef>
          <a:spcPts val="0"/>
        </a:spcBef>
        <a:spcAft>
          <a:spcPts val="0"/>
        </a:spcAft>
        <a:buClrTx/>
        <a:buSzTx/>
        <a:buFontTx/>
        <a:buNone/>
        <a:tabLst/>
        <a:defRPr sz="5000" b="0" i="0" u="none" strike="noStrike" cap="all" spc="100" baseline="0">
          <a:solidFill>
            <a:srgbClr val="0D0D0D"/>
          </a:solidFill>
          <a:uFillTx/>
          <a:latin typeface="Tw Cen MT Condensed"/>
          <a:ea typeface="Tw Cen MT Condensed"/>
          <a:cs typeface="Tw Cen MT Condensed"/>
          <a:sym typeface="Tw Cen MT Condensed"/>
        </a:defRPr>
      </a:lvl6pPr>
      <a:lvl7pPr marL="0" marR="0" indent="0" algn="l" defTabSz="914400" rtl="0" latinLnBrk="0">
        <a:lnSpc>
          <a:spcPct val="80000"/>
        </a:lnSpc>
        <a:spcBef>
          <a:spcPts val="0"/>
        </a:spcBef>
        <a:spcAft>
          <a:spcPts val="0"/>
        </a:spcAft>
        <a:buClrTx/>
        <a:buSzTx/>
        <a:buFontTx/>
        <a:buNone/>
        <a:tabLst/>
        <a:defRPr sz="5000" b="0" i="0" u="none" strike="noStrike" cap="all" spc="100" baseline="0">
          <a:solidFill>
            <a:srgbClr val="0D0D0D"/>
          </a:solidFill>
          <a:uFillTx/>
          <a:latin typeface="Tw Cen MT Condensed"/>
          <a:ea typeface="Tw Cen MT Condensed"/>
          <a:cs typeface="Tw Cen MT Condensed"/>
          <a:sym typeface="Tw Cen MT Condensed"/>
        </a:defRPr>
      </a:lvl7pPr>
      <a:lvl8pPr marL="0" marR="0" indent="0" algn="l" defTabSz="914400" rtl="0" latinLnBrk="0">
        <a:lnSpc>
          <a:spcPct val="80000"/>
        </a:lnSpc>
        <a:spcBef>
          <a:spcPts val="0"/>
        </a:spcBef>
        <a:spcAft>
          <a:spcPts val="0"/>
        </a:spcAft>
        <a:buClrTx/>
        <a:buSzTx/>
        <a:buFontTx/>
        <a:buNone/>
        <a:tabLst/>
        <a:defRPr sz="5000" b="0" i="0" u="none" strike="noStrike" cap="all" spc="100" baseline="0">
          <a:solidFill>
            <a:srgbClr val="0D0D0D"/>
          </a:solidFill>
          <a:uFillTx/>
          <a:latin typeface="Tw Cen MT Condensed"/>
          <a:ea typeface="Tw Cen MT Condensed"/>
          <a:cs typeface="Tw Cen MT Condensed"/>
          <a:sym typeface="Tw Cen MT Condensed"/>
        </a:defRPr>
      </a:lvl8pPr>
      <a:lvl9pPr marL="0" marR="0" indent="0" algn="l" defTabSz="914400" rtl="0" latinLnBrk="0">
        <a:lnSpc>
          <a:spcPct val="80000"/>
        </a:lnSpc>
        <a:spcBef>
          <a:spcPts val="0"/>
        </a:spcBef>
        <a:spcAft>
          <a:spcPts val="0"/>
        </a:spcAft>
        <a:buClrTx/>
        <a:buSzTx/>
        <a:buFontTx/>
        <a:buNone/>
        <a:tabLst/>
        <a:defRPr sz="5000" b="0" i="0" u="none" strike="noStrike" cap="all" spc="100" baseline="0">
          <a:solidFill>
            <a:srgbClr val="0D0D0D"/>
          </a:solidFill>
          <a:uFillTx/>
          <a:latin typeface="Tw Cen MT Condensed"/>
          <a:ea typeface="Tw Cen MT Condensed"/>
          <a:cs typeface="Tw Cen MT Condensed"/>
          <a:sym typeface="Tw Cen MT Condensed"/>
        </a:defRPr>
      </a:lvl9pPr>
    </p:titleStyle>
    <p:bodyStyle>
      <a:lvl1pPr marL="91439" marR="0" indent="-91439" algn="l" defTabSz="914400" rtl="0" latinLnBrk="0">
        <a:lnSpc>
          <a:spcPct val="90000"/>
        </a:lnSpc>
        <a:spcBef>
          <a:spcPts val="1200"/>
        </a:spcBef>
        <a:spcAft>
          <a:spcPts val="0"/>
        </a:spcAft>
        <a:buClr>
          <a:schemeClr val="accent1"/>
        </a:buClr>
        <a:buSzPct val="100000"/>
        <a:buFont typeface="Tw Cen MT"/>
        <a:buChar char=" "/>
        <a:tabLst/>
        <a:defRPr sz="2200" b="0" i="0" u="none" strike="noStrike" cap="none" spc="0" baseline="0">
          <a:solidFill>
            <a:srgbClr val="000000"/>
          </a:solidFill>
          <a:uFillTx/>
          <a:latin typeface="Tw Cen MT"/>
          <a:ea typeface="Tw Cen MT"/>
          <a:cs typeface="Tw Cen MT"/>
          <a:sym typeface="Tw Cen MT"/>
        </a:defRPr>
      </a:lvl1pPr>
      <a:lvl2pPr marL="295655" marR="0" indent="-167639" algn="l" defTabSz="914400" rtl="0" latinLnBrk="0">
        <a:lnSpc>
          <a:spcPct val="90000"/>
        </a:lnSpc>
        <a:spcBef>
          <a:spcPts val="1200"/>
        </a:spcBef>
        <a:spcAft>
          <a:spcPts val="0"/>
        </a:spcAft>
        <a:buClr>
          <a:schemeClr val="accent1"/>
        </a:buClr>
        <a:buSzPct val="100000"/>
        <a:buFont typeface="Tw Cen MT"/>
        <a:buChar char=""/>
        <a:tabLst/>
        <a:defRPr sz="2200" b="0" i="0" u="none" strike="noStrike" cap="none" spc="0" baseline="0">
          <a:solidFill>
            <a:srgbClr val="000000"/>
          </a:solidFill>
          <a:uFillTx/>
          <a:latin typeface="Tw Cen MT"/>
          <a:ea typeface="Tw Cen MT"/>
          <a:cs typeface="Tw Cen MT"/>
          <a:sym typeface="Tw Cen MT"/>
        </a:defRPr>
      </a:lvl2pPr>
      <a:lvl3pPr marL="526433" marR="0" indent="-215537" algn="l" defTabSz="914400" rtl="0" latinLnBrk="0">
        <a:lnSpc>
          <a:spcPct val="90000"/>
        </a:lnSpc>
        <a:spcBef>
          <a:spcPts val="1200"/>
        </a:spcBef>
        <a:spcAft>
          <a:spcPts val="0"/>
        </a:spcAft>
        <a:buClr>
          <a:schemeClr val="accent1"/>
        </a:buClr>
        <a:buSzPct val="100000"/>
        <a:buFont typeface="Tw Cen MT"/>
        <a:buChar char=""/>
        <a:tabLst/>
        <a:defRPr sz="2200" b="0" i="0" u="none" strike="noStrike" cap="none" spc="0" baseline="0">
          <a:solidFill>
            <a:srgbClr val="000000"/>
          </a:solidFill>
          <a:uFillTx/>
          <a:latin typeface="Tw Cen MT"/>
          <a:ea typeface="Tw Cen MT"/>
          <a:cs typeface="Tw Cen MT"/>
          <a:sym typeface="Tw Cen MT"/>
        </a:defRPr>
      </a:lvl3pPr>
      <a:lvl4pPr marL="672737" marR="0" indent="-215537" algn="l" defTabSz="914400" rtl="0" latinLnBrk="0">
        <a:lnSpc>
          <a:spcPct val="90000"/>
        </a:lnSpc>
        <a:spcBef>
          <a:spcPts val="1200"/>
        </a:spcBef>
        <a:spcAft>
          <a:spcPts val="0"/>
        </a:spcAft>
        <a:buClr>
          <a:schemeClr val="accent1"/>
        </a:buClr>
        <a:buSzPct val="100000"/>
        <a:buFont typeface="Tw Cen MT"/>
        <a:buChar char=""/>
        <a:tabLst/>
        <a:defRPr sz="2200" b="0" i="0" u="none" strike="noStrike" cap="none" spc="0" baseline="0">
          <a:solidFill>
            <a:srgbClr val="000000"/>
          </a:solidFill>
          <a:uFillTx/>
          <a:latin typeface="Tw Cen MT"/>
          <a:ea typeface="Tw Cen MT"/>
          <a:cs typeface="Tw Cen MT"/>
          <a:sym typeface="Tw Cen MT"/>
        </a:defRPr>
      </a:lvl4pPr>
      <a:lvl5pPr marL="855617" marR="0" indent="-215537" algn="l" defTabSz="914400" rtl="0" latinLnBrk="0">
        <a:lnSpc>
          <a:spcPct val="90000"/>
        </a:lnSpc>
        <a:spcBef>
          <a:spcPts val="1200"/>
        </a:spcBef>
        <a:spcAft>
          <a:spcPts val="0"/>
        </a:spcAft>
        <a:buClr>
          <a:schemeClr val="accent1"/>
        </a:buClr>
        <a:buSzPct val="100000"/>
        <a:buFont typeface="Tw Cen MT"/>
        <a:buChar char=""/>
        <a:tabLst/>
        <a:defRPr sz="2200" b="0" i="0" u="none" strike="noStrike" cap="none" spc="0" baseline="0">
          <a:solidFill>
            <a:srgbClr val="000000"/>
          </a:solidFill>
          <a:uFillTx/>
          <a:latin typeface="Tw Cen MT"/>
          <a:ea typeface="Tw Cen MT"/>
          <a:cs typeface="Tw Cen MT"/>
          <a:sym typeface="Tw Cen MT"/>
        </a:defRPr>
      </a:lvl5pPr>
      <a:lvl6pPr marL="992777" marR="0" indent="-215537" algn="l" defTabSz="914400" rtl="0" latinLnBrk="0">
        <a:lnSpc>
          <a:spcPct val="90000"/>
        </a:lnSpc>
        <a:spcBef>
          <a:spcPts val="1200"/>
        </a:spcBef>
        <a:spcAft>
          <a:spcPts val="0"/>
        </a:spcAft>
        <a:buClr>
          <a:schemeClr val="accent1"/>
        </a:buClr>
        <a:buSzPct val="100000"/>
        <a:buFont typeface="Tw Cen MT"/>
        <a:buChar char=""/>
        <a:tabLst/>
        <a:defRPr sz="2200" b="0" i="0" u="none" strike="noStrike" cap="none" spc="0" baseline="0">
          <a:solidFill>
            <a:srgbClr val="000000"/>
          </a:solidFill>
          <a:uFillTx/>
          <a:latin typeface="Tw Cen MT"/>
          <a:ea typeface="Tw Cen MT"/>
          <a:cs typeface="Tw Cen MT"/>
          <a:sym typeface="Tw Cen MT"/>
        </a:defRPr>
      </a:lvl6pPr>
      <a:lvl7pPr marL="1139081" marR="0" indent="-215537" algn="l" defTabSz="914400" rtl="0" latinLnBrk="0">
        <a:lnSpc>
          <a:spcPct val="90000"/>
        </a:lnSpc>
        <a:spcBef>
          <a:spcPts val="1200"/>
        </a:spcBef>
        <a:spcAft>
          <a:spcPts val="0"/>
        </a:spcAft>
        <a:buClr>
          <a:schemeClr val="accent1"/>
        </a:buClr>
        <a:buSzPct val="100000"/>
        <a:buFont typeface="Tw Cen MT"/>
        <a:buChar char=""/>
        <a:tabLst/>
        <a:defRPr sz="2200" b="0" i="0" u="none" strike="noStrike" cap="none" spc="0" baseline="0">
          <a:solidFill>
            <a:srgbClr val="000000"/>
          </a:solidFill>
          <a:uFillTx/>
          <a:latin typeface="Tw Cen MT"/>
          <a:ea typeface="Tw Cen MT"/>
          <a:cs typeface="Tw Cen MT"/>
          <a:sym typeface="Tw Cen MT"/>
        </a:defRPr>
      </a:lvl7pPr>
      <a:lvl8pPr marL="1294529" marR="0" indent="-215537" algn="l" defTabSz="914400" rtl="0" latinLnBrk="0">
        <a:lnSpc>
          <a:spcPct val="90000"/>
        </a:lnSpc>
        <a:spcBef>
          <a:spcPts val="1200"/>
        </a:spcBef>
        <a:spcAft>
          <a:spcPts val="0"/>
        </a:spcAft>
        <a:buClr>
          <a:schemeClr val="accent1"/>
        </a:buClr>
        <a:buSzPct val="100000"/>
        <a:buFont typeface="Tw Cen MT"/>
        <a:buChar char=""/>
        <a:tabLst/>
        <a:defRPr sz="2200" b="0" i="0" u="none" strike="noStrike" cap="none" spc="0" baseline="0">
          <a:solidFill>
            <a:srgbClr val="000000"/>
          </a:solidFill>
          <a:uFillTx/>
          <a:latin typeface="Tw Cen MT"/>
          <a:ea typeface="Tw Cen MT"/>
          <a:cs typeface="Tw Cen MT"/>
          <a:sym typeface="Tw Cen MT"/>
        </a:defRPr>
      </a:lvl8pPr>
      <a:lvl9pPr marL="1440833" marR="0" indent="-215537" algn="l" defTabSz="914400" rtl="0" latinLnBrk="0">
        <a:lnSpc>
          <a:spcPct val="90000"/>
        </a:lnSpc>
        <a:spcBef>
          <a:spcPts val="1200"/>
        </a:spcBef>
        <a:spcAft>
          <a:spcPts val="0"/>
        </a:spcAft>
        <a:buClr>
          <a:schemeClr val="accent1"/>
        </a:buClr>
        <a:buSzPct val="100000"/>
        <a:buFont typeface="Tw Cen MT"/>
        <a:buChar char=""/>
        <a:tabLst/>
        <a:defRPr sz="2200" b="0" i="0" u="none" strike="noStrike" cap="none" spc="0" baseline="0">
          <a:solidFill>
            <a:srgbClr val="000000"/>
          </a:solidFill>
          <a:uFillTx/>
          <a:latin typeface="Tw Cen MT"/>
          <a:ea typeface="Tw Cen MT"/>
          <a:cs typeface="Tw Cen MT"/>
          <a:sym typeface="Tw Cen MT"/>
        </a:defRPr>
      </a:lvl9pPr>
    </p:bodyStyle>
    <p:otherStyle>
      <a:lvl1pPr marL="0" marR="0" indent="0" algn="l"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Condensed"/>
        </a:defRPr>
      </a:lvl1pPr>
      <a:lvl2pPr marL="0" marR="0" indent="457200" algn="l"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Condensed"/>
        </a:defRPr>
      </a:lvl2pPr>
      <a:lvl3pPr marL="0" marR="0" indent="914400" algn="l"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Condensed"/>
        </a:defRPr>
      </a:lvl3pPr>
      <a:lvl4pPr marL="0" marR="0" indent="1371600" algn="l"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Condensed"/>
        </a:defRPr>
      </a:lvl4pPr>
      <a:lvl5pPr marL="0" marR="0" indent="1828800" algn="l"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Condensed"/>
        </a:defRPr>
      </a:lvl5pPr>
      <a:lvl6pPr marL="0" marR="0" indent="2286000" algn="l"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Condensed"/>
        </a:defRPr>
      </a:lvl6pPr>
      <a:lvl7pPr marL="0" marR="0" indent="2743200" algn="l"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Condensed"/>
        </a:defRPr>
      </a:lvl7pPr>
      <a:lvl8pPr marL="0" marR="0" indent="3200400" algn="l"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Condensed"/>
        </a:defRPr>
      </a:lvl8pPr>
      <a:lvl9pPr marL="0" marR="0" indent="3657600" algn="l"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Condense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usgs.gov/about/organization/science-support/office-science-quality-and-integrity/fundamental-science-5"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hyperlink" Target="https://www.usgs.gov/survey-manual/6012-content-management-system-certification"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http://www.usgs.gov/"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ubtitle 1"/>
          <p:cNvSpPr txBox="1"/>
          <p:nvPr/>
        </p:nvSpPr>
        <p:spPr>
          <a:xfrm>
            <a:off x="7515420" y="2219074"/>
            <a:ext cx="1448158" cy="3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Tw Cen MT Condensed"/>
                <a:ea typeface="Tw Cen MT Condensed"/>
                <a:cs typeface="Tw Cen MT Condensed"/>
                <a:sym typeface="Tw Cen MT Condensed"/>
              </a:defRPr>
            </a:lvl1pPr>
          </a:lstStyle>
          <a:p>
            <a:r>
              <a:t>DrupalGovCon</a:t>
            </a:r>
          </a:p>
        </p:txBody>
      </p:sp>
      <p:sp>
        <p:nvSpPr>
          <p:cNvPr id="188" name="Title 1"/>
          <p:cNvSpPr txBox="1">
            <a:spLocks noGrp="1"/>
          </p:cNvSpPr>
          <p:nvPr>
            <p:ph type="title"/>
          </p:nvPr>
        </p:nvSpPr>
        <p:spPr>
          <a:xfrm>
            <a:off x="7448761" y="2893047"/>
            <a:ext cx="4551454" cy="1499617"/>
          </a:xfrm>
          <a:prstGeom prst="rect">
            <a:avLst/>
          </a:prstGeom>
        </p:spPr>
        <p:txBody>
          <a:bodyPr/>
          <a:lstStyle>
            <a:lvl1pPr defTabSz="630936">
              <a:defRPr sz="3105" spc="69"/>
            </a:lvl1pPr>
          </a:lstStyle>
          <a:p>
            <a:r>
              <a:t>Building a robust community of content Managers</a:t>
            </a:r>
          </a:p>
        </p:txBody>
      </p:sp>
      <p:sp>
        <p:nvSpPr>
          <p:cNvPr id="189" name="Subtitle 2"/>
          <p:cNvSpPr txBox="1">
            <a:spLocks noGrp="1"/>
          </p:cNvSpPr>
          <p:nvPr>
            <p:ph type="body" sz="quarter" idx="1"/>
          </p:nvPr>
        </p:nvSpPr>
        <p:spPr>
          <a:xfrm>
            <a:off x="7448763" y="4392662"/>
            <a:ext cx="4214151" cy="1463041"/>
          </a:xfrm>
          <a:prstGeom prst="rect">
            <a:avLst/>
          </a:prstGeom>
        </p:spPr>
        <p:txBody>
          <a:bodyPr/>
          <a:lstStyle/>
          <a:p>
            <a:r>
              <a:t>Scott Horvath</a:t>
            </a:r>
            <a:br/>
            <a:r>
              <a:t>USGS Office of Communications and Publishing (OCAP), Digital Services</a:t>
            </a:r>
          </a:p>
          <a:p>
            <a:r>
              <a:t>Nov 2023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318"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319" name="Rectangle 22">
            <a:extLst>
              <a:ext uri="{C183D7F6-B498-43B3-948B-1728B52AA6E4}">
                <adec:decorative xmlns:adec="http://schemas.microsoft.com/office/drawing/2017/decorative" val="1"/>
              </a:ext>
            </a:extLst>
          </p:cNvPr>
          <p:cNvSpPr/>
          <p:nvPr/>
        </p:nvSpPr>
        <p:spPr>
          <a:xfrm>
            <a:off x="0" y="0"/>
            <a:ext cx="5468548"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320" name="Title 1"/>
          <p:cNvSpPr txBox="1">
            <a:spLocks noGrp="1"/>
          </p:cNvSpPr>
          <p:nvPr>
            <p:ph type="title"/>
          </p:nvPr>
        </p:nvSpPr>
        <p:spPr>
          <a:xfrm>
            <a:off x="634276" y="640080"/>
            <a:ext cx="4208656" cy="3034858"/>
          </a:xfrm>
          <a:prstGeom prst="rect">
            <a:avLst/>
          </a:prstGeom>
        </p:spPr>
        <p:txBody>
          <a:bodyPr anchor="b"/>
          <a:lstStyle>
            <a:lvl1pPr>
              <a:defRPr sz="4400">
                <a:solidFill>
                  <a:srgbClr val="FFFFFF"/>
                </a:solidFill>
              </a:defRPr>
            </a:lvl1pPr>
          </a:lstStyle>
          <a:p>
            <a:r>
              <a:t>Background</a:t>
            </a:r>
          </a:p>
        </p:txBody>
      </p:sp>
      <p:sp>
        <p:nvSpPr>
          <p:cNvPr id="321" name="Straight Connector 24">
            <a:extLst>
              <a:ext uri="{C183D7F6-B498-43B3-948B-1728B52AA6E4}">
                <adec:decorative xmlns:adec="http://schemas.microsoft.com/office/drawing/2017/decorative" val="1"/>
              </a:ext>
            </a:extLst>
          </p:cNvPr>
          <p:cNvSpPr/>
          <p:nvPr/>
        </p:nvSpPr>
        <p:spPr>
          <a:xfrm>
            <a:off x="786678" y="3765313"/>
            <a:ext cx="3931922" cy="1"/>
          </a:xfrm>
          <a:prstGeom prst="line">
            <a:avLst/>
          </a:prstGeom>
          <a:ln w="19050">
            <a:solidFill>
              <a:srgbClr val="D2EFFA"/>
            </a:solidFill>
          </a:ln>
        </p:spPr>
        <p:txBody>
          <a:bodyPr lIns="45719" rIns="45719"/>
          <a:lstStyle/>
          <a:p>
            <a:endParaRPr/>
          </a:p>
        </p:txBody>
      </p:sp>
      <p:sp>
        <p:nvSpPr>
          <p:cNvPr id="322" name="Text Placeholder 6"/>
          <p:cNvSpPr txBox="1">
            <a:spLocks noGrp="1"/>
          </p:cNvSpPr>
          <p:nvPr>
            <p:ph type="body" sz="quarter" idx="1"/>
          </p:nvPr>
        </p:nvSpPr>
        <p:spPr>
          <a:xfrm>
            <a:off x="638920" y="3849539"/>
            <a:ext cx="4204013" cy="2359418"/>
          </a:xfrm>
          <a:prstGeom prst="rect">
            <a:avLst/>
          </a:prstGeom>
        </p:spPr>
        <p:txBody>
          <a:bodyPr anchor="t"/>
          <a:lstStyle>
            <a:lvl1pPr algn="r">
              <a:defRPr sz="1600">
                <a:solidFill>
                  <a:srgbClr val="FFFFFF"/>
                </a:solidFill>
              </a:defRPr>
            </a:lvl1pPr>
          </a:lstStyle>
          <a:p>
            <a:r>
              <a:t>We didn’t get here overnight!</a:t>
            </a:r>
          </a:p>
        </p:txBody>
      </p:sp>
      <p:grpSp>
        <p:nvGrpSpPr>
          <p:cNvPr id="325" name="Picture Placeholder 9" descr="Screenshot of the USGS.gov homepage"/>
          <p:cNvGrpSpPr/>
          <p:nvPr/>
        </p:nvGrpSpPr>
        <p:grpSpPr>
          <a:xfrm>
            <a:off x="5944997" y="1250522"/>
            <a:ext cx="4883692" cy="5056871"/>
            <a:chOff x="0" y="0"/>
            <a:chExt cx="4883690" cy="5056870"/>
          </a:xfrm>
        </p:grpSpPr>
        <p:sp>
          <p:nvSpPr>
            <p:cNvPr id="323" name="Rectangle"/>
            <p:cNvSpPr/>
            <p:nvPr/>
          </p:nvSpPr>
          <p:spPr>
            <a:xfrm>
              <a:off x="0" y="0"/>
              <a:ext cx="4883691" cy="5056871"/>
            </a:xfrm>
            <a:prstGeom prst="rect">
              <a:avLst/>
            </a:prstGeom>
            <a:solidFill>
              <a:srgbClr val="77CEEF"/>
            </a:solidFill>
            <a:ln w="12700" cap="flat">
              <a:noFill/>
              <a:miter lim="400000"/>
            </a:ln>
            <a:effectLst/>
          </p:spPr>
          <p:txBody>
            <a:bodyPr wrap="square" lIns="45719" tIns="45719" rIns="45719" bIns="45719" numCol="1" anchor="ctr">
              <a:noAutofit/>
            </a:bodyPr>
            <a:lstStyle/>
            <a:p>
              <a:endParaRPr/>
            </a:p>
          </p:txBody>
        </p:sp>
        <p:pic>
          <p:nvPicPr>
            <p:cNvPr id="324" name="image32.png" descr="image32.png"/>
            <p:cNvPicPr>
              <a:picLocks noChangeAspect="1"/>
            </p:cNvPicPr>
            <p:nvPr/>
          </p:nvPicPr>
          <p:blipFill>
            <a:blip r:embed="rId2"/>
            <a:srcRect l="14573" r="14572"/>
            <a:stretch>
              <a:fillRect/>
            </a:stretch>
          </p:blipFill>
          <p:spPr>
            <a:xfrm>
              <a:off x="-1" y="0"/>
              <a:ext cx="4883692" cy="5056871"/>
            </a:xfrm>
            <a:prstGeom prst="rect">
              <a:avLst/>
            </a:prstGeom>
            <a:ln w="9525" cap="flat">
              <a:solidFill>
                <a:srgbClr val="A6A6A6"/>
              </a:solidFill>
              <a:prstDash val="solid"/>
              <a:round/>
            </a:ln>
            <a:effectLst>
              <a:outerShdw blurRad="50800" dist="38100" dir="2700000" rotWithShape="0">
                <a:srgbClr val="000000">
                  <a:alpha val="40000"/>
                </a:srgbClr>
              </a:outerShdw>
            </a:effectLst>
          </p:spPr>
        </p:pic>
      </p:grpSp>
      <p:pic>
        <p:nvPicPr>
          <p:cNvPr id="326" name="Picture 7" descr="Screenshot of the USGS.gov homepage in a mobile format."/>
          <p:cNvPicPr>
            <a:picLocks noChangeAspect="1"/>
          </p:cNvPicPr>
          <p:nvPr/>
        </p:nvPicPr>
        <p:blipFill>
          <a:blip r:embed="rId3"/>
          <a:stretch>
            <a:fillRect/>
          </a:stretch>
        </p:blipFill>
        <p:spPr>
          <a:xfrm>
            <a:off x="9810116" y="148032"/>
            <a:ext cx="2201987" cy="4430119"/>
          </a:xfrm>
          <a:prstGeom prst="rect">
            <a:avLst/>
          </a:prstGeom>
          <a:ln>
            <a:solidFill>
              <a:srgbClr val="000000"/>
            </a:solidFill>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329" name="Title 1"/>
          <p:cNvSpPr txBox="1">
            <a:spLocks noGrp="1"/>
          </p:cNvSpPr>
          <p:nvPr>
            <p:ph type="title"/>
          </p:nvPr>
        </p:nvSpPr>
        <p:spPr>
          <a:xfrm>
            <a:off x="2141316" y="585216"/>
            <a:ext cx="9109276" cy="1098901"/>
          </a:xfrm>
          <a:prstGeom prst="rect">
            <a:avLst/>
          </a:prstGeom>
        </p:spPr>
        <p:txBody>
          <a:bodyPr/>
          <a:lstStyle/>
          <a:p>
            <a:r>
              <a:t>Background</a:t>
            </a:r>
          </a:p>
        </p:txBody>
      </p:sp>
      <p:sp>
        <p:nvSpPr>
          <p:cNvPr id="330"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331" name="Slide Number Placeholder 5"/>
          <p:cNvSpPr txBox="1">
            <a:spLocks noGrp="1"/>
          </p:cNvSpPr>
          <p:nvPr>
            <p:ph type="sldNum" sz="quarter" idx="2"/>
          </p:nvPr>
        </p:nvSpPr>
        <p:spPr>
          <a:xfrm>
            <a:off x="11508664" y="6485944"/>
            <a:ext cx="236040"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
        <p:nvSpPr>
          <p:cNvPr id="332" name="Content Placeholder 6"/>
          <p:cNvSpPr txBox="1"/>
          <p:nvPr/>
        </p:nvSpPr>
        <p:spPr>
          <a:xfrm>
            <a:off x="2141316" y="2609597"/>
            <a:ext cx="4479403" cy="348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91439" indent="-91439" defTabSz="914400">
              <a:lnSpc>
                <a:spcPct val="90000"/>
              </a:lnSpc>
              <a:spcBef>
                <a:spcPts val="1200"/>
              </a:spcBef>
              <a:buClr>
                <a:schemeClr val="accent1"/>
              </a:buClr>
              <a:buSzPct val="100000"/>
              <a:buChar char="▪"/>
              <a:defRPr sz="2200"/>
            </a:pPr>
            <a:r>
              <a:t>~500 subdomains</a:t>
            </a:r>
          </a:p>
          <a:p>
            <a:pPr marL="91439" indent="-91439" defTabSz="914400">
              <a:lnSpc>
                <a:spcPct val="90000"/>
              </a:lnSpc>
              <a:spcBef>
                <a:spcPts val="1200"/>
              </a:spcBef>
              <a:buClr>
                <a:schemeClr val="accent1"/>
              </a:buClr>
              <a:buSzPct val="100000"/>
              <a:buChar char="▪"/>
              <a:defRPr sz="2200"/>
            </a:pPr>
            <a:r>
              <a:t>20+ years of disconnected sites</a:t>
            </a:r>
          </a:p>
          <a:p>
            <a:pPr marL="91439" indent="-91439" defTabSz="914400">
              <a:lnSpc>
                <a:spcPct val="90000"/>
              </a:lnSpc>
              <a:spcBef>
                <a:spcPts val="1200"/>
              </a:spcBef>
              <a:buClr>
                <a:schemeClr val="accent1"/>
              </a:buClr>
              <a:buSzPct val="100000"/>
              <a:buChar char="▪"/>
              <a:defRPr sz="2200"/>
            </a:pPr>
            <a:r>
              <a:t>Lots of duplication</a:t>
            </a:r>
          </a:p>
          <a:p>
            <a:pPr marL="91439" indent="-91439" defTabSz="914400">
              <a:lnSpc>
                <a:spcPct val="90000"/>
              </a:lnSpc>
              <a:spcBef>
                <a:spcPts val="1200"/>
              </a:spcBef>
              <a:buClr>
                <a:schemeClr val="accent1"/>
              </a:buClr>
              <a:buSzPct val="100000"/>
              <a:buChar char="▪"/>
              <a:defRPr sz="2200"/>
            </a:pPr>
            <a:r>
              <a:t>Lack of web strategies</a:t>
            </a:r>
          </a:p>
          <a:p>
            <a:pPr marL="91439" indent="-91439" defTabSz="914400">
              <a:lnSpc>
                <a:spcPct val="90000"/>
              </a:lnSpc>
              <a:spcBef>
                <a:spcPts val="1200"/>
              </a:spcBef>
              <a:buClr>
                <a:schemeClr val="accent1"/>
              </a:buClr>
              <a:buSzPct val="100000"/>
              <a:buChar char="▪"/>
              <a:defRPr sz="2200"/>
            </a:pPr>
            <a:r>
              <a:t>Lack of consistent tech/tools</a:t>
            </a:r>
          </a:p>
          <a:p>
            <a:pPr marL="91439" indent="-91439" defTabSz="914400">
              <a:lnSpc>
                <a:spcPct val="90000"/>
              </a:lnSpc>
              <a:spcBef>
                <a:spcPts val="1200"/>
              </a:spcBef>
              <a:buClr>
                <a:schemeClr val="accent1"/>
              </a:buClr>
              <a:buSzPct val="100000"/>
              <a:buChar char="▪"/>
              <a:defRPr sz="2200"/>
            </a:pPr>
            <a:r>
              <a:t>Lots of position overturn</a:t>
            </a:r>
          </a:p>
        </p:txBody>
      </p:sp>
      <p:sp>
        <p:nvSpPr>
          <p:cNvPr id="333" name="Content Placeholder 7"/>
          <p:cNvSpPr txBox="1"/>
          <p:nvPr/>
        </p:nvSpPr>
        <p:spPr>
          <a:xfrm>
            <a:off x="6795509" y="2609597"/>
            <a:ext cx="4479404" cy="348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91439" indent="-91439" defTabSz="914400">
              <a:lnSpc>
                <a:spcPct val="90000"/>
              </a:lnSpc>
              <a:spcBef>
                <a:spcPts val="1200"/>
              </a:spcBef>
              <a:buClr>
                <a:schemeClr val="accent1"/>
              </a:buClr>
              <a:buSzPct val="100000"/>
              <a:buChar char="▪"/>
              <a:defRPr sz="2200"/>
            </a:pPr>
            <a:r>
              <a:t>Hard to implement policies</a:t>
            </a:r>
          </a:p>
          <a:p>
            <a:pPr marL="91439" indent="-91439" defTabSz="914400">
              <a:lnSpc>
                <a:spcPct val="90000"/>
              </a:lnSpc>
              <a:spcBef>
                <a:spcPts val="1200"/>
              </a:spcBef>
              <a:buClr>
                <a:schemeClr val="accent1"/>
              </a:buClr>
              <a:buSzPct val="100000"/>
              <a:buChar char="▪"/>
              <a:defRPr sz="2200"/>
            </a:pPr>
            <a:r>
              <a:t>Hard to enforce policies</a:t>
            </a:r>
          </a:p>
          <a:p>
            <a:pPr marL="91439" indent="-91439" defTabSz="914400">
              <a:lnSpc>
                <a:spcPct val="90000"/>
              </a:lnSpc>
              <a:spcBef>
                <a:spcPts val="1200"/>
              </a:spcBef>
              <a:buClr>
                <a:schemeClr val="accent1"/>
              </a:buClr>
              <a:buSzPct val="100000"/>
              <a:buChar char="▪"/>
              <a:defRPr sz="2200"/>
            </a:pPr>
            <a:r>
              <a:t>Disjointed user experience</a:t>
            </a:r>
          </a:p>
          <a:p>
            <a:pPr marL="91439" indent="-91439" defTabSz="914400">
              <a:lnSpc>
                <a:spcPct val="90000"/>
              </a:lnSpc>
              <a:spcBef>
                <a:spcPts val="1200"/>
              </a:spcBef>
              <a:buClr>
                <a:schemeClr val="accent1"/>
              </a:buClr>
              <a:buSzPct val="100000"/>
              <a:buChar char="▪"/>
              <a:defRPr sz="2200"/>
            </a:pPr>
            <a:r>
              <a:t>Low public satisfaction scores</a:t>
            </a:r>
          </a:p>
          <a:p>
            <a:pPr marL="91439" indent="-91439" defTabSz="914400">
              <a:lnSpc>
                <a:spcPct val="90000"/>
              </a:lnSpc>
              <a:spcBef>
                <a:spcPts val="1200"/>
              </a:spcBef>
              <a:buClr>
                <a:schemeClr val="accent1"/>
              </a:buClr>
              <a:buSzPct val="100000"/>
              <a:buChar char="▪"/>
              <a:defRPr sz="2200"/>
            </a:pPr>
            <a:r>
              <a:t>Low search scores</a:t>
            </a:r>
          </a:p>
          <a:p>
            <a:pPr marL="91439" indent="-91439" defTabSz="914400">
              <a:lnSpc>
                <a:spcPct val="90000"/>
              </a:lnSpc>
              <a:spcBef>
                <a:spcPts val="1200"/>
              </a:spcBef>
              <a:buClr>
                <a:schemeClr val="accent1"/>
              </a:buClr>
              <a:buSzPct val="100000"/>
              <a:buChar char="▪"/>
              <a:defRPr sz="2200"/>
            </a:pPr>
            <a:r>
              <a:t>Mobile support? Impossible.</a:t>
            </a:r>
          </a:p>
        </p:txBody>
      </p:sp>
      <p:pic>
        <p:nvPicPr>
          <p:cNvPr id="334" name="Picture Placeholder 9" descr="Picture Placeholder 9"/>
          <p:cNvPicPr>
            <a:picLocks noGrp="1" noChangeAspect="1"/>
          </p:cNvPicPr>
          <p:nvPr>
            <p:ph type="pic" idx="21"/>
          </p:nvPr>
        </p:nvPicPr>
        <p:blipFill>
          <a:blip r:embed="rId2"/>
          <a:srcRect l="99" r="98"/>
          <a:stretch>
            <a:fillRect/>
          </a:stretch>
        </p:blipFill>
        <p:spPr>
          <a:xfrm>
            <a:off x="237049" y="0"/>
            <a:ext cx="1574158" cy="1499617"/>
          </a:xfrm>
          <a:prstGeom prst="rect">
            <a:avLst/>
          </a:prstGeom>
        </p:spPr>
      </p:pic>
      <p:sp>
        <p:nvSpPr>
          <p:cNvPr id="335" name="TextBox 2"/>
          <p:cNvSpPr txBox="1"/>
          <p:nvPr/>
        </p:nvSpPr>
        <p:spPr>
          <a:xfrm>
            <a:off x="2187035" y="1829235"/>
            <a:ext cx="5987193"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i="1"/>
            </a:lvl1pPr>
          </a:lstStyle>
          <a:p>
            <a:r>
              <a:t>From 1994 to 2016 (before we launched our Drupal 7 site)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338" name="Title 1"/>
          <p:cNvSpPr txBox="1">
            <a:spLocks noGrp="1"/>
          </p:cNvSpPr>
          <p:nvPr>
            <p:ph type="title"/>
          </p:nvPr>
        </p:nvSpPr>
        <p:spPr>
          <a:xfrm>
            <a:off x="2141316" y="585216"/>
            <a:ext cx="9109276" cy="1098901"/>
          </a:xfrm>
          <a:prstGeom prst="rect">
            <a:avLst/>
          </a:prstGeom>
        </p:spPr>
        <p:txBody>
          <a:bodyPr/>
          <a:lstStyle>
            <a:lvl1pPr defTabSz="722376">
              <a:defRPr sz="3950" spc="79"/>
            </a:lvl1pPr>
          </a:lstStyle>
          <a:p>
            <a:r>
              <a:t>We had to do something! BUT…</a:t>
            </a:r>
          </a:p>
        </p:txBody>
      </p:sp>
      <p:sp>
        <p:nvSpPr>
          <p:cNvPr id="339"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340"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341" name="Content Placeholder 6"/>
          <p:cNvSpPr txBox="1"/>
          <p:nvPr/>
        </p:nvSpPr>
        <p:spPr>
          <a:xfrm>
            <a:off x="2141316" y="2913448"/>
            <a:ext cx="4479403" cy="2950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91439" indent="-91439" defTabSz="914400">
              <a:lnSpc>
                <a:spcPct val="90000"/>
              </a:lnSpc>
              <a:spcBef>
                <a:spcPts val="1200"/>
              </a:spcBef>
              <a:buClr>
                <a:schemeClr val="accent1"/>
              </a:buClr>
              <a:buSzPct val="100000"/>
              <a:buChar char="▪"/>
              <a:defRPr sz="2200"/>
            </a:pPr>
            <a:r>
              <a:t>Lots of opinions</a:t>
            </a:r>
          </a:p>
          <a:p>
            <a:pPr marL="91439" indent="-91439" defTabSz="914400">
              <a:lnSpc>
                <a:spcPct val="90000"/>
              </a:lnSpc>
              <a:spcBef>
                <a:spcPts val="1200"/>
              </a:spcBef>
              <a:buClr>
                <a:schemeClr val="accent1"/>
              </a:buClr>
              <a:buSzPct val="100000"/>
              <a:buChar char="▪"/>
              <a:defRPr sz="2200"/>
            </a:pPr>
            <a:r>
              <a:t>Everyone is a developer/UX/UI/strategy expert</a:t>
            </a:r>
          </a:p>
          <a:p>
            <a:pPr marL="91439" indent="-91439" defTabSz="914400">
              <a:lnSpc>
                <a:spcPct val="90000"/>
              </a:lnSpc>
              <a:spcBef>
                <a:spcPts val="1200"/>
              </a:spcBef>
              <a:buClr>
                <a:schemeClr val="accent1"/>
              </a:buClr>
              <a:buSzPct val="100000"/>
              <a:buChar char="▪"/>
              <a:defRPr sz="2200"/>
            </a:pPr>
            <a:r>
              <a:t>Lots of spin-off teams</a:t>
            </a:r>
          </a:p>
          <a:p>
            <a:pPr marL="91439" indent="-91439" defTabSz="914400">
              <a:lnSpc>
                <a:spcPct val="90000"/>
              </a:lnSpc>
              <a:spcBef>
                <a:spcPts val="1200"/>
              </a:spcBef>
              <a:buClr>
                <a:schemeClr val="accent1"/>
              </a:buClr>
              <a:buSzPct val="100000"/>
              <a:buChar char="▪"/>
              <a:defRPr sz="2200"/>
            </a:pPr>
            <a:r>
              <a:t>Lack of funding/support (everyone was volunteering time)</a:t>
            </a:r>
          </a:p>
        </p:txBody>
      </p:sp>
      <p:sp>
        <p:nvSpPr>
          <p:cNvPr id="342" name="Content Placeholder 7"/>
          <p:cNvSpPr txBox="1"/>
          <p:nvPr/>
        </p:nvSpPr>
        <p:spPr>
          <a:xfrm>
            <a:off x="6795509" y="2913448"/>
            <a:ext cx="4479404" cy="2950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91439" indent="-91439" defTabSz="914400">
              <a:lnSpc>
                <a:spcPct val="90000"/>
              </a:lnSpc>
              <a:spcBef>
                <a:spcPts val="1200"/>
              </a:spcBef>
              <a:buClr>
                <a:schemeClr val="accent1"/>
              </a:buClr>
              <a:buSzPct val="100000"/>
              <a:buChar char="▪"/>
              <a:defRPr sz="2200"/>
            </a:pPr>
            <a:r>
              <a:t>Some groups didn’t want to play</a:t>
            </a:r>
          </a:p>
          <a:p>
            <a:pPr marL="91439" indent="-91439" defTabSz="914400">
              <a:lnSpc>
                <a:spcPct val="90000"/>
              </a:lnSpc>
              <a:spcBef>
                <a:spcPts val="1200"/>
              </a:spcBef>
              <a:buClr>
                <a:schemeClr val="accent1"/>
              </a:buClr>
              <a:buSzPct val="100000"/>
              <a:buChar char="▪"/>
              <a:defRPr sz="2200"/>
            </a:pPr>
            <a:r>
              <a:t>Internal cultural issues</a:t>
            </a:r>
          </a:p>
          <a:p>
            <a:pPr marL="91439" indent="-91439" defTabSz="914400">
              <a:lnSpc>
                <a:spcPct val="90000"/>
              </a:lnSpc>
              <a:spcBef>
                <a:spcPts val="1200"/>
              </a:spcBef>
              <a:buClr>
                <a:schemeClr val="accent1"/>
              </a:buClr>
              <a:buSzPct val="100000"/>
              <a:buChar char="▪"/>
              <a:defRPr sz="2200"/>
            </a:pPr>
            <a:r>
              <a:t>Other priorities and work to do</a:t>
            </a:r>
          </a:p>
          <a:p>
            <a:pPr marL="91439" indent="-91439" defTabSz="914400">
              <a:lnSpc>
                <a:spcPct val="90000"/>
              </a:lnSpc>
              <a:spcBef>
                <a:spcPts val="1200"/>
              </a:spcBef>
              <a:buClr>
                <a:schemeClr val="accent1"/>
              </a:buClr>
              <a:buSzPct val="100000"/>
              <a:buChar char="▪"/>
              <a:defRPr sz="2200"/>
            </a:pPr>
            <a:r>
              <a:t>Knowledge gaps</a:t>
            </a:r>
          </a:p>
        </p:txBody>
      </p:sp>
      <p:sp>
        <p:nvSpPr>
          <p:cNvPr id="343" name="TextBox 2"/>
          <p:cNvSpPr txBox="1"/>
          <p:nvPr/>
        </p:nvSpPr>
        <p:spPr>
          <a:xfrm>
            <a:off x="2215738" y="2041811"/>
            <a:ext cx="9185335" cy="434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pPr>
            <a:r>
              <a:t>We started a </a:t>
            </a:r>
            <a:r>
              <a:rPr>
                <a:solidFill>
                  <a:srgbClr val="FF0000"/>
                </a:solidFill>
              </a:rPr>
              <a:t>~50-person </a:t>
            </a:r>
            <a:r>
              <a:t>team in 2012 to discuss future of the USGS web</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346" name="Title 1"/>
          <p:cNvSpPr txBox="1">
            <a:spLocks noGrp="1"/>
          </p:cNvSpPr>
          <p:nvPr>
            <p:ph type="title"/>
          </p:nvPr>
        </p:nvSpPr>
        <p:spPr>
          <a:xfrm>
            <a:off x="2141316" y="585216"/>
            <a:ext cx="9109276" cy="1098901"/>
          </a:xfrm>
          <a:prstGeom prst="rect">
            <a:avLst/>
          </a:prstGeom>
        </p:spPr>
        <p:txBody>
          <a:bodyPr/>
          <a:lstStyle>
            <a:lvl1pPr defTabSz="676655">
              <a:defRPr sz="3700" spc="74"/>
            </a:lvl1pPr>
          </a:lstStyle>
          <a:p>
            <a:r>
              <a:t>Eventually we got there (2014 - 2016)</a:t>
            </a:r>
          </a:p>
        </p:txBody>
      </p:sp>
      <p:sp>
        <p:nvSpPr>
          <p:cNvPr id="347"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348"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349" name="Content Placeholder 6"/>
          <p:cNvSpPr txBox="1"/>
          <p:nvPr/>
        </p:nvSpPr>
        <p:spPr>
          <a:xfrm>
            <a:off x="2141315" y="1840375"/>
            <a:ext cx="4479403" cy="4129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91439" indent="-91439" defTabSz="914400">
              <a:lnSpc>
                <a:spcPct val="90000"/>
              </a:lnSpc>
              <a:spcBef>
                <a:spcPts val="1200"/>
              </a:spcBef>
              <a:buClr>
                <a:schemeClr val="accent1"/>
              </a:buClr>
              <a:buSzPct val="100000"/>
              <a:buChar char="▪"/>
              <a:defRPr sz="2200"/>
            </a:pPr>
            <a:r>
              <a:t>Created a dedicated CMS team (in Comms office)</a:t>
            </a:r>
          </a:p>
          <a:p>
            <a:pPr marL="91439" indent="-91439" defTabSz="914400">
              <a:lnSpc>
                <a:spcPct val="90000"/>
              </a:lnSpc>
              <a:spcBef>
                <a:spcPts val="1200"/>
              </a:spcBef>
              <a:buClr>
                <a:schemeClr val="accent1"/>
              </a:buClr>
              <a:buSzPct val="100000"/>
              <a:buChar char="▪"/>
              <a:defRPr sz="2200"/>
            </a:pPr>
            <a:r>
              <a:t>Leadership support to run the bureau-wide CMS</a:t>
            </a:r>
          </a:p>
          <a:p>
            <a:pPr marL="91439" indent="-91439" defTabSz="914400">
              <a:lnSpc>
                <a:spcPct val="90000"/>
              </a:lnSpc>
              <a:spcBef>
                <a:spcPts val="1200"/>
              </a:spcBef>
              <a:buClr>
                <a:schemeClr val="accent1"/>
              </a:buClr>
              <a:buSzPct val="100000"/>
              <a:buChar char="▪"/>
              <a:defRPr sz="2200"/>
            </a:pPr>
            <a:r>
              <a:t>Conducted high level strategy and planning</a:t>
            </a:r>
          </a:p>
          <a:p>
            <a:pPr marL="91439" indent="-91439" defTabSz="914400">
              <a:lnSpc>
                <a:spcPct val="90000"/>
              </a:lnSpc>
              <a:spcBef>
                <a:spcPts val="1200"/>
              </a:spcBef>
              <a:buClr>
                <a:schemeClr val="accent1"/>
              </a:buClr>
              <a:buSzPct val="100000"/>
              <a:buChar char="▪"/>
              <a:defRPr sz="2200"/>
            </a:pPr>
            <a:r>
              <a:t>Researched our existing sites, used web analytics, customer feedback, etc. to develop our information architecture.</a:t>
            </a:r>
          </a:p>
          <a:p>
            <a:pPr marL="91439" indent="-91439" defTabSz="914400">
              <a:lnSpc>
                <a:spcPct val="90000"/>
              </a:lnSpc>
              <a:spcBef>
                <a:spcPts val="1200"/>
              </a:spcBef>
              <a:buClr>
                <a:schemeClr val="accent1"/>
              </a:buClr>
              <a:buSzPct val="100000"/>
              <a:buChar char="▪"/>
              <a:defRPr sz="2200"/>
            </a:pPr>
            <a:r>
              <a:t>Developed a Drupal 7 prototype</a:t>
            </a:r>
          </a:p>
        </p:txBody>
      </p:sp>
      <p:sp>
        <p:nvSpPr>
          <p:cNvPr id="350" name="Content Placeholder 7"/>
          <p:cNvSpPr txBox="1"/>
          <p:nvPr/>
        </p:nvSpPr>
        <p:spPr>
          <a:xfrm>
            <a:off x="6795507" y="1840375"/>
            <a:ext cx="4479404" cy="4129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91439" indent="-91439" defTabSz="914400">
              <a:lnSpc>
                <a:spcPct val="90000"/>
              </a:lnSpc>
              <a:spcBef>
                <a:spcPts val="1200"/>
              </a:spcBef>
              <a:buClr>
                <a:schemeClr val="accent1"/>
              </a:buClr>
              <a:buSzPct val="100000"/>
              <a:buChar char="▪"/>
              <a:defRPr sz="2200"/>
            </a:pPr>
            <a:r>
              <a:t>“Roadshow” to gather internal feedback (identified “early adopters”)</a:t>
            </a:r>
          </a:p>
          <a:p>
            <a:pPr marL="91439" indent="-91439" defTabSz="914400">
              <a:lnSpc>
                <a:spcPct val="90000"/>
              </a:lnSpc>
              <a:spcBef>
                <a:spcPts val="1200"/>
              </a:spcBef>
              <a:buClr>
                <a:schemeClr val="accent1"/>
              </a:buClr>
              <a:buSzPct val="100000"/>
              <a:buChar char="▪"/>
              <a:defRPr sz="2200"/>
            </a:pPr>
            <a:r>
              <a:t>Continued updating leadership of our movements</a:t>
            </a:r>
          </a:p>
          <a:p>
            <a:pPr marL="91439" indent="-91439" defTabSz="914400">
              <a:lnSpc>
                <a:spcPct val="90000"/>
              </a:lnSpc>
              <a:spcBef>
                <a:spcPts val="1200"/>
              </a:spcBef>
              <a:buClr>
                <a:schemeClr val="accent1"/>
              </a:buClr>
              <a:buSzPct val="100000"/>
              <a:buChar char="▪"/>
              <a:defRPr sz="2200"/>
            </a:pPr>
            <a:r>
              <a:t>Starting planning the internal D7 site.</a:t>
            </a:r>
          </a:p>
          <a:p>
            <a:pPr marL="91439" indent="-91439" defTabSz="914400">
              <a:lnSpc>
                <a:spcPct val="90000"/>
              </a:lnSpc>
              <a:spcBef>
                <a:spcPts val="1200"/>
              </a:spcBef>
              <a:buClr>
                <a:schemeClr val="accent1"/>
              </a:buClr>
              <a:buSzPct val="100000"/>
              <a:buChar char="▪"/>
              <a:defRPr sz="2200"/>
            </a:pPr>
            <a:r>
              <a:t>Secured funding to implement the CMS as </a:t>
            </a:r>
            <a:r>
              <a:rPr i="1"/>
              <a:t>the</a:t>
            </a:r>
            <a:r>
              <a:t> bureau platform for USGS websites.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353"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354" name="Rectangle 22">
            <a:extLst>
              <a:ext uri="{C183D7F6-B498-43B3-948B-1728B52AA6E4}">
                <adec:decorative xmlns:adec="http://schemas.microsoft.com/office/drawing/2017/decorative" val="1"/>
              </a:ext>
            </a:extLst>
          </p:cNvPr>
          <p:cNvSpPr/>
          <p:nvPr/>
        </p:nvSpPr>
        <p:spPr>
          <a:xfrm>
            <a:off x="0" y="0"/>
            <a:ext cx="5468548"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355" name="Title 1"/>
          <p:cNvSpPr txBox="1">
            <a:spLocks noGrp="1"/>
          </p:cNvSpPr>
          <p:nvPr>
            <p:ph type="title"/>
          </p:nvPr>
        </p:nvSpPr>
        <p:spPr>
          <a:xfrm>
            <a:off x="634276" y="640080"/>
            <a:ext cx="4208656" cy="3034858"/>
          </a:xfrm>
          <a:prstGeom prst="rect">
            <a:avLst/>
          </a:prstGeom>
        </p:spPr>
        <p:txBody>
          <a:bodyPr anchor="b"/>
          <a:lstStyle>
            <a:lvl1pPr>
              <a:defRPr sz="4400">
                <a:solidFill>
                  <a:srgbClr val="FFFFFF"/>
                </a:solidFill>
              </a:defRPr>
            </a:lvl1pPr>
          </a:lstStyle>
          <a:p>
            <a:r>
              <a:t>Training and Community</a:t>
            </a:r>
          </a:p>
        </p:txBody>
      </p:sp>
      <p:sp>
        <p:nvSpPr>
          <p:cNvPr id="356" name="Straight Connector 24">
            <a:extLst>
              <a:ext uri="{C183D7F6-B498-43B3-948B-1728B52AA6E4}">
                <adec:decorative xmlns:adec="http://schemas.microsoft.com/office/drawing/2017/decorative" val="1"/>
              </a:ext>
            </a:extLst>
          </p:cNvPr>
          <p:cNvSpPr/>
          <p:nvPr/>
        </p:nvSpPr>
        <p:spPr>
          <a:xfrm>
            <a:off x="786678" y="3765313"/>
            <a:ext cx="3931922" cy="1"/>
          </a:xfrm>
          <a:prstGeom prst="line">
            <a:avLst/>
          </a:prstGeom>
          <a:ln w="19050">
            <a:solidFill>
              <a:srgbClr val="D2EFFA"/>
            </a:solidFill>
          </a:ln>
        </p:spPr>
        <p:txBody>
          <a:bodyPr lIns="45719" rIns="45719"/>
          <a:lstStyle/>
          <a:p>
            <a:endParaRPr/>
          </a:p>
        </p:txBody>
      </p:sp>
      <p:sp>
        <p:nvSpPr>
          <p:cNvPr id="357" name="Text Placeholder 6"/>
          <p:cNvSpPr txBox="1">
            <a:spLocks noGrp="1"/>
          </p:cNvSpPr>
          <p:nvPr>
            <p:ph type="body" sz="quarter" idx="1"/>
          </p:nvPr>
        </p:nvSpPr>
        <p:spPr>
          <a:xfrm>
            <a:off x="638920" y="3849539"/>
            <a:ext cx="4204013" cy="2359418"/>
          </a:xfrm>
          <a:prstGeom prst="rect">
            <a:avLst/>
          </a:prstGeom>
        </p:spPr>
        <p:txBody>
          <a:bodyPr anchor="t"/>
          <a:lstStyle>
            <a:lvl1pPr algn="r">
              <a:defRPr sz="1600">
                <a:solidFill>
                  <a:srgbClr val="FFFFFF"/>
                </a:solidFill>
              </a:defRPr>
            </a:lvl1pPr>
          </a:lstStyle>
          <a:p>
            <a:r>
              <a:t>Strengthening the content manager community</a:t>
            </a:r>
          </a:p>
        </p:txBody>
      </p:sp>
      <p:grpSp>
        <p:nvGrpSpPr>
          <p:cNvPr id="360" name="Picture Placeholder 9" descr="Screenshot of the USGS.gov homepage"/>
          <p:cNvGrpSpPr/>
          <p:nvPr/>
        </p:nvGrpSpPr>
        <p:grpSpPr>
          <a:xfrm>
            <a:off x="5942111" y="215324"/>
            <a:ext cx="5810020" cy="6016047"/>
            <a:chOff x="0" y="0"/>
            <a:chExt cx="5810019" cy="6016046"/>
          </a:xfrm>
        </p:grpSpPr>
        <p:sp>
          <p:nvSpPr>
            <p:cNvPr id="358" name="Rectangle"/>
            <p:cNvSpPr/>
            <p:nvPr/>
          </p:nvSpPr>
          <p:spPr>
            <a:xfrm>
              <a:off x="0" y="0"/>
              <a:ext cx="5810019" cy="6016047"/>
            </a:xfrm>
            <a:prstGeom prst="rect">
              <a:avLst/>
            </a:prstGeom>
            <a:solidFill>
              <a:srgbClr val="77CEEF"/>
            </a:solidFill>
            <a:ln w="12700" cap="flat">
              <a:noFill/>
              <a:miter lim="400000"/>
            </a:ln>
            <a:effectLst/>
          </p:spPr>
          <p:txBody>
            <a:bodyPr wrap="square" lIns="45719" tIns="45719" rIns="45719" bIns="45719" numCol="1" anchor="ctr">
              <a:noAutofit/>
            </a:bodyPr>
            <a:lstStyle/>
            <a:p>
              <a:endParaRPr/>
            </a:p>
          </p:txBody>
        </p:sp>
        <p:pic>
          <p:nvPicPr>
            <p:cNvPr id="359" name="image32.png" descr="image32.png"/>
            <p:cNvPicPr>
              <a:picLocks noChangeAspect="1"/>
            </p:cNvPicPr>
            <p:nvPr/>
          </p:nvPicPr>
          <p:blipFill>
            <a:blip r:embed="rId2"/>
            <a:srcRect l="14573" r="14573"/>
            <a:stretch>
              <a:fillRect/>
            </a:stretch>
          </p:blipFill>
          <p:spPr>
            <a:xfrm>
              <a:off x="-1" y="0"/>
              <a:ext cx="5810020" cy="6016047"/>
            </a:xfrm>
            <a:prstGeom prst="rect">
              <a:avLst/>
            </a:prstGeom>
            <a:ln w="9525" cap="flat">
              <a:solidFill>
                <a:srgbClr val="A6A6A6"/>
              </a:solidFill>
              <a:prstDash val="solid"/>
              <a:round/>
            </a:ln>
            <a:effectLst>
              <a:outerShdw blurRad="50800" dist="38100" dir="2700000"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drupalcon govsummit</a:t>
            </a:r>
          </a:p>
        </p:txBody>
      </p:sp>
      <p:sp>
        <p:nvSpPr>
          <p:cNvPr id="363" name="Title 1"/>
          <p:cNvSpPr txBox="1">
            <a:spLocks noGrp="1"/>
          </p:cNvSpPr>
          <p:nvPr>
            <p:ph type="title"/>
          </p:nvPr>
        </p:nvSpPr>
        <p:spPr>
          <a:xfrm>
            <a:off x="2141316" y="585216"/>
            <a:ext cx="9109276" cy="1098901"/>
          </a:xfrm>
          <a:prstGeom prst="rect">
            <a:avLst/>
          </a:prstGeom>
        </p:spPr>
        <p:txBody>
          <a:bodyPr/>
          <a:lstStyle>
            <a:lvl1pPr defTabSz="822959">
              <a:defRPr sz="4500" spc="90"/>
            </a:lvl1pPr>
          </a:lstStyle>
          <a:p>
            <a:r>
              <a:t>Content Manager Training</a:t>
            </a:r>
          </a:p>
        </p:txBody>
      </p:sp>
      <p:sp>
        <p:nvSpPr>
          <p:cNvPr id="364"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graphicFrame>
        <p:nvGraphicFramePr>
          <p:cNvPr id="365" name="Table 12"/>
          <p:cNvGraphicFramePr/>
          <p:nvPr/>
        </p:nvGraphicFramePr>
        <p:xfrm>
          <a:off x="237066" y="1684116"/>
          <a:ext cx="11768664" cy="5073131"/>
        </p:xfrm>
        <a:graphic>
          <a:graphicData uri="http://schemas.openxmlformats.org/drawingml/2006/table">
            <a:tbl>
              <a:tblPr firstRow="1" bandRow="1">
                <a:tableStyleId>{4C3C2611-4C71-4FC5-86AE-919BDF0F9419}</a:tableStyleId>
              </a:tblPr>
              <a:tblGrid>
                <a:gridCol w="3922888">
                  <a:extLst>
                    <a:ext uri="{9D8B030D-6E8A-4147-A177-3AD203B41FA5}">
                      <a16:colId xmlns:a16="http://schemas.microsoft.com/office/drawing/2014/main" val="20000"/>
                    </a:ext>
                  </a:extLst>
                </a:gridCol>
                <a:gridCol w="3922888">
                  <a:extLst>
                    <a:ext uri="{9D8B030D-6E8A-4147-A177-3AD203B41FA5}">
                      <a16:colId xmlns:a16="http://schemas.microsoft.com/office/drawing/2014/main" val="20001"/>
                    </a:ext>
                  </a:extLst>
                </a:gridCol>
                <a:gridCol w="3922888">
                  <a:extLst>
                    <a:ext uri="{9D8B030D-6E8A-4147-A177-3AD203B41FA5}">
                      <a16:colId xmlns:a16="http://schemas.microsoft.com/office/drawing/2014/main" val="20002"/>
                    </a:ext>
                  </a:extLst>
                </a:gridCol>
              </a:tblGrid>
              <a:tr h="353537">
                <a:tc>
                  <a:txBody>
                    <a:bodyPr/>
                    <a:lstStyle/>
                    <a:p>
                      <a:pPr defTabSz="914400">
                        <a:defRPr sz="1800" b="0">
                          <a:solidFill>
                            <a:srgbClr val="000000"/>
                          </a:solidFill>
                        </a:defRPr>
                      </a:pPr>
                      <a:r>
                        <a:rPr b="1">
                          <a:solidFill>
                            <a:srgbClr val="FFFFFF"/>
                          </a:solidFill>
                          <a:sym typeface="Tw Cen MT"/>
                        </a:rPr>
                        <a:t>2015 – 2017 (In-Person/Virtual)</a:t>
                      </a:r>
                    </a:p>
                  </a:txBody>
                  <a:tcPr marL="45720" marR="45720" horzOverflow="overflow"/>
                </a:tc>
                <a:tc>
                  <a:txBody>
                    <a:bodyPr/>
                    <a:lstStyle/>
                    <a:p>
                      <a:pPr defTabSz="914400">
                        <a:defRPr sz="1800" b="0">
                          <a:solidFill>
                            <a:srgbClr val="000000"/>
                          </a:solidFill>
                        </a:defRPr>
                      </a:pPr>
                      <a:r>
                        <a:rPr b="1">
                          <a:solidFill>
                            <a:srgbClr val="FFFFFF"/>
                          </a:solidFill>
                          <a:sym typeface="Tw Cen MT"/>
                        </a:rPr>
                        <a:t>2018 – 2021 (Virtual)</a:t>
                      </a:r>
                    </a:p>
                  </a:txBody>
                  <a:tcPr marL="45720" marR="45720" horzOverflow="overflow"/>
                </a:tc>
                <a:tc>
                  <a:txBody>
                    <a:bodyPr/>
                    <a:lstStyle/>
                    <a:p>
                      <a:pPr defTabSz="914400">
                        <a:defRPr sz="1800" b="0">
                          <a:solidFill>
                            <a:srgbClr val="000000"/>
                          </a:solidFill>
                        </a:defRPr>
                      </a:pPr>
                      <a:r>
                        <a:rPr b="1">
                          <a:solidFill>
                            <a:srgbClr val="FFFFFF"/>
                          </a:solidFill>
                          <a:sym typeface="Tw Cen MT"/>
                        </a:rPr>
                        <a:t>2021 – Present (Self-Training/Virtual)</a:t>
                      </a:r>
                    </a:p>
                  </a:txBody>
                  <a:tcPr marL="45720" marR="45720" horzOverflow="overflow"/>
                </a:tc>
                <a:extLst>
                  <a:ext uri="{0D108BD9-81ED-4DB2-BD59-A6C34878D82A}">
                    <a16:rowId xmlns:a16="http://schemas.microsoft.com/office/drawing/2014/main" val="10000"/>
                  </a:ext>
                </a:extLst>
              </a:tr>
              <a:tr h="2179338">
                <a:tc>
                  <a:txBody>
                    <a:bodyPr/>
                    <a:lstStyle/>
                    <a:p>
                      <a:pPr defTabSz="914400">
                        <a:defRPr sz="1600">
                          <a:sym typeface="Tw Cen MT"/>
                        </a:defRPr>
                      </a:pPr>
                      <a:r>
                        <a:t>Traveled to offices across the country. Had some virtual students.</a:t>
                      </a:r>
                    </a:p>
                    <a:p>
                      <a:pPr defTabSz="914400">
                        <a:defRPr sz="1600">
                          <a:sym typeface="Tw Cen MT"/>
                        </a:defRPr>
                      </a:pPr>
                      <a:endParaRPr/>
                    </a:p>
                    <a:p>
                      <a:pPr defTabSz="914400">
                        <a:defRPr sz="1600">
                          <a:sym typeface="Tw Cen MT"/>
                        </a:defRPr>
                      </a:pPr>
                      <a:r>
                        <a:t>Length: 3 days, 8 hours each day</a:t>
                      </a:r>
                    </a:p>
                  </a:txBody>
                  <a:tcPr marL="45720" marR="45720" horzOverflow="overflow">
                    <a:solidFill>
                      <a:srgbClr val="DFE3E5"/>
                    </a:solidFill>
                  </a:tcPr>
                </a:tc>
                <a:tc>
                  <a:txBody>
                    <a:bodyPr/>
                    <a:lstStyle/>
                    <a:p>
                      <a:pPr defTabSz="914400">
                        <a:defRPr sz="1600">
                          <a:sym typeface="Tw Cen MT"/>
                        </a:defRPr>
                      </a:pPr>
                      <a:r>
                        <a:t>Converted to live online training. </a:t>
                      </a:r>
                    </a:p>
                    <a:p>
                      <a:pPr defTabSz="914400">
                        <a:defRPr sz="1600">
                          <a:sym typeface="Tw Cen MT"/>
                        </a:defRPr>
                      </a:pPr>
                      <a:endParaRPr/>
                    </a:p>
                    <a:p>
                      <a:pPr defTabSz="914400">
                        <a:defRPr sz="1600">
                          <a:sym typeface="Tw Cen MT"/>
                        </a:defRPr>
                      </a:pPr>
                      <a:r>
                        <a:t>Length: 3 days, 8 hours a day</a:t>
                      </a:r>
                    </a:p>
                  </a:txBody>
                  <a:tcPr marL="45720" marR="45720" horzOverflow="overflow">
                    <a:solidFill>
                      <a:srgbClr val="DFE3E5"/>
                    </a:solidFill>
                  </a:tcPr>
                </a:tc>
                <a:tc>
                  <a:txBody>
                    <a:bodyPr/>
                    <a:lstStyle/>
                    <a:p>
                      <a:pPr defTabSz="914400">
                        <a:defRPr sz="1600">
                          <a:sym typeface="Tw Cen MT"/>
                        </a:defRPr>
                      </a:pPr>
                      <a:r>
                        <a:t>Hybrid model, Confluence-based (izi module).</a:t>
                      </a:r>
                    </a:p>
                    <a:p>
                      <a:pPr defTabSz="914400">
                        <a:defRPr sz="1600">
                          <a:sym typeface="Tw Cen MT"/>
                        </a:defRPr>
                      </a:pPr>
                      <a:endParaRPr/>
                    </a:p>
                    <a:p>
                      <a:pPr defTabSz="914400">
                        <a:defRPr sz="1600">
                          <a:sym typeface="Tw Cen MT"/>
                        </a:defRPr>
                      </a:pPr>
                      <a:r>
                        <a:t>Length: 5 days</a:t>
                      </a:r>
                    </a:p>
                    <a:p>
                      <a:pPr defTabSz="914400">
                        <a:defRPr sz="1600">
                          <a:sym typeface="Tw Cen MT"/>
                        </a:defRPr>
                      </a:pPr>
                      <a:r>
                        <a:t>10 - 10:30 AM (instructor)</a:t>
                      </a:r>
                    </a:p>
                    <a:p>
                      <a:pPr defTabSz="914400">
                        <a:defRPr sz="1600">
                          <a:sym typeface="Tw Cen MT"/>
                        </a:defRPr>
                      </a:pPr>
                      <a:r>
                        <a:t>10:30 – 3:30 PM (self-training, Teams)</a:t>
                      </a:r>
                    </a:p>
                    <a:p>
                      <a:pPr defTabSz="914400">
                        <a:defRPr sz="1600">
                          <a:sym typeface="Tw Cen MT"/>
                        </a:defRPr>
                      </a:pPr>
                      <a:r>
                        <a:t>3:30 - 4 PM (instructor)</a:t>
                      </a:r>
                    </a:p>
                    <a:p>
                      <a:pPr defTabSz="914400">
                        <a:defRPr sz="1600">
                          <a:sym typeface="Tw Cen MT"/>
                        </a:defRPr>
                      </a:pPr>
                      <a:r>
                        <a:t>Lab work each day</a:t>
                      </a:r>
                    </a:p>
                  </a:txBody>
                  <a:tcPr marL="45720" marR="45720" horzOverflow="overflow">
                    <a:solidFill>
                      <a:srgbClr val="DFE3E5"/>
                    </a:solidFill>
                  </a:tcPr>
                </a:tc>
                <a:extLst>
                  <a:ext uri="{0D108BD9-81ED-4DB2-BD59-A6C34878D82A}">
                    <a16:rowId xmlns:a16="http://schemas.microsoft.com/office/drawing/2014/main" val="10001"/>
                  </a:ext>
                </a:extLst>
              </a:tr>
              <a:tr h="1394777">
                <a:tc>
                  <a:txBody>
                    <a:bodyPr/>
                    <a:lstStyle/>
                    <a:p>
                      <a:pPr defTabSz="914400">
                        <a:defRPr sz="1600" b="1">
                          <a:sym typeface="Tw Cen MT"/>
                        </a:defRPr>
                      </a:pPr>
                      <a:r>
                        <a:t>Advantages:</a:t>
                      </a:r>
                    </a:p>
                    <a:p>
                      <a:pPr defTabSz="914400">
                        <a:defRPr sz="1600">
                          <a:sym typeface="Tw Cen MT"/>
                        </a:defRPr>
                      </a:pPr>
                      <a:r>
                        <a:t>Made connections</a:t>
                      </a:r>
                    </a:p>
                    <a:p>
                      <a:pPr defTabSz="914400">
                        <a:defRPr sz="1600">
                          <a:sym typeface="Tw Cen MT"/>
                        </a:defRPr>
                      </a:pPr>
                      <a:r>
                        <a:t>Built trust</a:t>
                      </a:r>
                    </a:p>
                    <a:p>
                      <a:pPr defTabSz="914400">
                        <a:defRPr sz="1600">
                          <a:sym typeface="Tw Cen MT"/>
                        </a:defRPr>
                      </a:pPr>
                      <a:r>
                        <a:t>Socialize</a:t>
                      </a:r>
                    </a:p>
                  </a:txBody>
                  <a:tcPr marL="45720" marR="45720" horzOverflow="overflow">
                    <a:solidFill>
                      <a:srgbClr val="DFE3E5"/>
                    </a:solidFill>
                  </a:tcPr>
                </a:tc>
                <a:tc>
                  <a:txBody>
                    <a:bodyPr/>
                    <a:lstStyle/>
                    <a:p>
                      <a:pPr defTabSz="914400">
                        <a:defRPr sz="1600" b="1">
                          <a:sym typeface="Tw Cen MT"/>
                        </a:defRPr>
                      </a:pPr>
                      <a:r>
                        <a:t>Advantages:</a:t>
                      </a:r>
                    </a:p>
                    <a:p>
                      <a:pPr defTabSz="914400">
                        <a:defRPr sz="1600">
                          <a:sym typeface="Tw Cen MT"/>
                        </a:defRPr>
                      </a:pPr>
                      <a:r>
                        <a:t>Saved money! (no more traveling)</a:t>
                      </a:r>
                    </a:p>
                    <a:p>
                      <a:pPr defTabSz="914400">
                        <a:defRPr sz="1600">
                          <a:sym typeface="Tw Cen MT"/>
                        </a:defRPr>
                      </a:pPr>
                      <a:r>
                        <a:t>Support more time zones</a:t>
                      </a:r>
                    </a:p>
                    <a:p>
                      <a:pPr defTabSz="914400">
                        <a:defRPr sz="1600">
                          <a:sym typeface="Tw Cen MT"/>
                        </a:defRPr>
                      </a:pPr>
                      <a:r>
                        <a:t>Screenshare to troubleshoot</a:t>
                      </a:r>
                    </a:p>
                  </a:txBody>
                  <a:tcPr marL="45720" marR="45720" horzOverflow="overflow">
                    <a:solidFill>
                      <a:srgbClr val="DFE3E5"/>
                    </a:solidFill>
                  </a:tcPr>
                </a:tc>
                <a:tc>
                  <a:txBody>
                    <a:bodyPr/>
                    <a:lstStyle/>
                    <a:p>
                      <a:pPr defTabSz="914400">
                        <a:defRPr sz="1600" b="1">
                          <a:sym typeface="Tw Cen MT"/>
                        </a:defRPr>
                      </a:pPr>
                      <a:r>
                        <a:t>Advantages:</a:t>
                      </a:r>
                    </a:p>
                    <a:p>
                      <a:pPr defTabSz="914400">
                        <a:defRPr sz="1600">
                          <a:sym typeface="Tw Cen MT"/>
                        </a:defRPr>
                      </a:pPr>
                      <a:r>
                        <a:t>Self-paced (just complete by week’s end)</a:t>
                      </a:r>
                    </a:p>
                    <a:p>
                      <a:pPr defTabSz="914400">
                        <a:defRPr sz="1600">
                          <a:sym typeface="Tw Cen MT"/>
                        </a:defRPr>
                      </a:pPr>
                      <a:r>
                        <a:t>Mock site for training</a:t>
                      </a:r>
                    </a:p>
                    <a:p>
                      <a:pPr defTabSz="914400">
                        <a:defRPr sz="1600">
                          <a:sym typeface="Tw Cen MT"/>
                        </a:defRPr>
                      </a:pPr>
                      <a:r>
                        <a:t>Less stress on the team</a:t>
                      </a:r>
                    </a:p>
                    <a:p>
                      <a:pPr defTabSz="914400">
                        <a:defRPr sz="1600">
                          <a:sym typeface="Tw Cen MT"/>
                        </a:defRPr>
                      </a:pPr>
                      <a:r>
                        <a:t>Always up-to-date</a:t>
                      </a:r>
                    </a:p>
                  </a:txBody>
                  <a:tcPr marL="45720" marR="45720" horzOverflow="overflow">
                    <a:solidFill>
                      <a:srgbClr val="DFE3E5"/>
                    </a:solidFill>
                  </a:tcPr>
                </a:tc>
                <a:extLst>
                  <a:ext uri="{0D108BD9-81ED-4DB2-BD59-A6C34878D82A}">
                    <a16:rowId xmlns:a16="http://schemas.microsoft.com/office/drawing/2014/main" val="10002"/>
                  </a:ext>
                </a:extLst>
              </a:tr>
              <a:tr h="1133256">
                <a:tc>
                  <a:txBody>
                    <a:bodyPr/>
                    <a:lstStyle/>
                    <a:p>
                      <a:pPr defTabSz="914400">
                        <a:defRPr sz="1600" b="1">
                          <a:sym typeface="Tw Cen MT"/>
                        </a:defRPr>
                      </a:pPr>
                      <a:r>
                        <a:t>Disadvantages:</a:t>
                      </a:r>
                    </a:p>
                    <a:p>
                      <a:pPr defTabSz="914400">
                        <a:defRPr sz="1600">
                          <a:sym typeface="Tw Cen MT"/>
                        </a:defRPr>
                      </a:pPr>
                      <a:r>
                        <a:t>Costly (monthly travel, productivity loss)</a:t>
                      </a:r>
                    </a:p>
                    <a:p>
                      <a:pPr defTabSz="914400">
                        <a:defRPr sz="1600">
                          <a:sym typeface="Tw Cen MT"/>
                        </a:defRPr>
                      </a:pPr>
                      <a:r>
                        <a:t>Limited by geography</a:t>
                      </a:r>
                    </a:p>
                    <a:p>
                      <a:pPr defTabSz="914400">
                        <a:defRPr sz="1600">
                          <a:sym typeface="Tw Cen MT"/>
                        </a:defRPr>
                      </a:pPr>
                      <a:r>
                        <a:t>Mixed training (difficult)</a:t>
                      </a:r>
                    </a:p>
                  </a:txBody>
                  <a:tcPr marL="45720" marR="45720" horzOverflow="overflow">
                    <a:solidFill>
                      <a:srgbClr val="DFE3E5"/>
                    </a:solidFill>
                  </a:tcPr>
                </a:tc>
                <a:tc>
                  <a:txBody>
                    <a:bodyPr/>
                    <a:lstStyle/>
                    <a:p>
                      <a:pPr defTabSz="914400">
                        <a:defRPr sz="1600" b="1">
                          <a:sym typeface="Tw Cen MT"/>
                        </a:defRPr>
                      </a:pPr>
                      <a:r>
                        <a:t>Disadvantages:</a:t>
                      </a:r>
                    </a:p>
                    <a:p>
                      <a:pPr defTabSz="914400">
                        <a:defRPr sz="1600">
                          <a:sym typeface="Tw Cen MT"/>
                        </a:defRPr>
                      </a:pPr>
                      <a:r>
                        <a:t>Lost personal face time</a:t>
                      </a:r>
                    </a:p>
                    <a:p>
                      <a:pPr defTabSz="914400">
                        <a:defRPr sz="1600">
                          <a:sym typeface="Tw Cen MT"/>
                        </a:defRPr>
                      </a:pPr>
                      <a:r>
                        <a:t>Time consuming for trainers</a:t>
                      </a:r>
                      <a:br/>
                      <a:r>
                        <a:t>Technical issues</a:t>
                      </a:r>
                    </a:p>
                  </a:txBody>
                  <a:tcPr marL="45720" marR="45720" horzOverflow="overflow">
                    <a:solidFill>
                      <a:srgbClr val="DFE3E5"/>
                    </a:solidFill>
                  </a:tcPr>
                </a:tc>
                <a:tc>
                  <a:txBody>
                    <a:bodyPr/>
                    <a:lstStyle/>
                    <a:p>
                      <a:pPr defTabSz="914400">
                        <a:defRPr sz="1600" b="1">
                          <a:sym typeface="Tw Cen MT"/>
                        </a:defRPr>
                      </a:pPr>
                      <a:r>
                        <a:rPr dirty="0"/>
                        <a:t>Disadvantages:</a:t>
                      </a:r>
                    </a:p>
                    <a:p>
                      <a:pPr defTabSz="914400">
                        <a:defRPr sz="1600">
                          <a:sym typeface="Tw Cen MT"/>
                        </a:defRPr>
                      </a:pPr>
                      <a:r>
                        <a:rPr dirty="0"/>
                        <a:t>Some people need video to help them.</a:t>
                      </a:r>
                    </a:p>
                    <a:p>
                      <a:pPr defTabSz="914400">
                        <a:defRPr sz="1600">
                          <a:sym typeface="Tw Cen MT"/>
                        </a:defRPr>
                      </a:pPr>
                      <a:r>
                        <a:rPr dirty="0"/>
                        <a:t>Some details can get lost if not discussed during instructor sessions.</a:t>
                      </a:r>
                    </a:p>
                  </a:txBody>
                  <a:tcPr marL="45720" marR="45720" horzOverflow="overflow">
                    <a:solidFill>
                      <a:srgbClr val="DFE3E5"/>
                    </a:solidFill>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370"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368" name="Title 1"/>
          <p:cNvSpPr txBox="1">
            <a:spLocks noGrp="1"/>
          </p:cNvSpPr>
          <p:nvPr>
            <p:ph type="title"/>
          </p:nvPr>
        </p:nvSpPr>
        <p:spPr>
          <a:xfrm>
            <a:off x="2141316" y="585216"/>
            <a:ext cx="9109276" cy="1098901"/>
          </a:xfrm>
          <a:prstGeom prst="rect">
            <a:avLst/>
          </a:prstGeom>
        </p:spPr>
        <p:txBody>
          <a:bodyPr/>
          <a:lstStyle/>
          <a:p>
            <a:r>
              <a:t>Self-Training (mid 2021)</a:t>
            </a:r>
          </a:p>
        </p:txBody>
      </p:sp>
      <p:sp>
        <p:nvSpPr>
          <p:cNvPr id="369" name="Content Placeholder 3" hidden="1"/>
          <p:cNvSpPr txBox="1">
            <a:spLocks noGrp="1"/>
          </p:cNvSpPr>
          <p:nvPr>
            <p:ph type="body" sz="quarter" idx="1"/>
          </p:nvPr>
        </p:nvSpPr>
        <p:spPr>
          <a:xfrm>
            <a:off x="237049" y="1840375"/>
            <a:ext cx="1574158" cy="4023360"/>
          </a:xfrm>
          <a:prstGeom prst="rect">
            <a:avLst/>
          </a:prstGeom>
        </p:spPr>
        <p:txBody>
          <a:bodyPr/>
          <a:lstStyle/>
          <a:p>
            <a:endParaRPr/>
          </a:p>
        </p:txBody>
      </p:sp>
      <p:pic>
        <p:nvPicPr>
          <p:cNvPr id="371" name="Picture 14" descr="Employees submit a request to signup for training."/>
          <p:cNvPicPr>
            <a:picLocks noChangeAspect="1"/>
          </p:cNvPicPr>
          <p:nvPr/>
        </p:nvPicPr>
        <p:blipFill>
          <a:blip r:embed="rId2"/>
          <a:stretch>
            <a:fillRect/>
          </a:stretch>
        </p:blipFill>
        <p:spPr>
          <a:xfrm>
            <a:off x="2197482" y="1840375"/>
            <a:ext cx="3132163" cy="1048451"/>
          </a:xfrm>
          <a:prstGeom prst="rect">
            <a:avLst/>
          </a:prstGeom>
          <a:ln>
            <a:solidFill>
              <a:srgbClr val="808080"/>
            </a:solidFill>
          </a:ln>
        </p:spPr>
      </p:pic>
      <p:sp>
        <p:nvSpPr>
          <p:cNvPr id="374" name="Right Arrow 11" descr="That leads to"/>
          <p:cNvSpPr/>
          <p:nvPr/>
        </p:nvSpPr>
        <p:spPr>
          <a:xfrm rot="2792670">
            <a:off x="5296549" y="2955470"/>
            <a:ext cx="581737" cy="406883"/>
          </a:xfrm>
          <a:prstGeom prst="rightArrow">
            <a:avLst>
              <a:gd name="adj1" fmla="val 50000"/>
              <a:gd name="adj2" fmla="val 50000"/>
            </a:avLst>
          </a:prstGeom>
          <a:gradFill>
            <a:gsLst>
              <a:gs pos="0">
                <a:srgbClr val="3A7E4D"/>
              </a:gs>
              <a:gs pos="100000">
                <a:srgbClr val="5CA56D"/>
              </a:gs>
            </a:gsLst>
            <a:path path="circle">
              <a:fillToRect l="37721" t="-19636" r="62278" b="119636"/>
            </a:path>
          </a:gradFill>
          <a:ln>
            <a:solidFill>
              <a:schemeClr val="accent5"/>
            </a:solidFill>
          </a:ln>
          <a:effectLst>
            <a:outerShdw blurRad="50800" dist="12700" dir="5400000" rotWithShape="0">
              <a:srgbClr val="000000">
                <a:alpha val="50000"/>
              </a:srgbClr>
            </a:outerShdw>
          </a:effectLst>
        </p:spPr>
        <p:txBody>
          <a:bodyPr lIns="45719" rIns="45719" anchor="ctr"/>
          <a:lstStyle/>
          <a:p>
            <a:pPr algn="ctr">
              <a:defRPr>
                <a:solidFill>
                  <a:srgbClr val="FFFFFF"/>
                </a:solidFill>
              </a:defRPr>
            </a:pPr>
            <a:endParaRPr/>
          </a:p>
        </p:txBody>
      </p:sp>
      <p:pic>
        <p:nvPicPr>
          <p:cNvPr id="372" name="Picture 15" descr="Their ticket request submitted to our team."/>
          <p:cNvPicPr>
            <a:picLocks noChangeAspect="1"/>
          </p:cNvPicPr>
          <p:nvPr/>
        </p:nvPicPr>
        <p:blipFill>
          <a:blip r:embed="rId3"/>
          <a:stretch>
            <a:fillRect/>
          </a:stretch>
        </p:blipFill>
        <p:spPr>
          <a:xfrm>
            <a:off x="2484808" y="3429000"/>
            <a:ext cx="4414065" cy="2971588"/>
          </a:xfrm>
          <a:prstGeom prst="rect">
            <a:avLst/>
          </a:prstGeom>
          <a:ln>
            <a:solidFill>
              <a:srgbClr val="808080"/>
            </a:solidFill>
          </a:ln>
        </p:spPr>
      </p:pic>
      <p:sp>
        <p:nvSpPr>
          <p:cNvPr id="375" name="Right Arrow 13" descr="And on our end"/>
          <p:cNvSpPr/>
          <p:nvPr/>
        </p:nvSpPr>
        <p:spPr>
          <a:xfrm>
            <a:off x="7003774" y="3484743"/>
            <a:ext cx="463799" cy="406883"/>
          </a:xfrm>
          <a:prstGeom prst="rightArrow">
            <a:avLst>
              <a:gd name="adj1" fmla="val 50000"/>
              <a:gd name="adj2" fmla="val 50000"/>
            </a:avLst>
          </a:prstGeom>
          <a:gradFill>
            <a:gsLst>
              <a:gs pos="0">
                <a:srgbClr val="3A7E4D"/>
              </a:gs>
              <a:gs pos="100000">
                <a:srgbClr val="5CA56D"/>
              </a:gs>
            </a:gsLst>
            <a:path path="circle">
              <a:fillToRect l="37721" t="-19636" r="62278" b="119636"/>
            </a:path>
          </a:gradFill>
          <a:ln>
            <a:solidFill>
              <a:schemeClr val="accent5"/>
            </a:solidFill>
          </a:ln>
          <a:effectLst>
            <a:outerShdw blurRad="50800" dist="12700" dir="5400000" rotWithShape="0">
              <a:srgbClr val="000000">
                <a:alpha val="50000"/>
              </a:srgbClr>
            </a:outerShdw>
          </a:effectLst>
        </p:spPr>
        <p:txBody>
          <a:bodyPr lIns="45719" rIns="45719" anchor="ctr"/>
          <a:lstStyle/>
          <a:p>
            <a:pPr algn="ctr">
              <a:defRPr>
                <a:solidFill>
                  <a:srgbClr val="FFFFFF"/>
                </a:solidFill>
              </a:defRPr>
            </a:pPr>
            <a:endParaRPr/>
          </a:p>
        </p:txBody>
      </p:sp>
      <p:pic>
        <p:nvPicPr>
          <p:cNvPr id="373" name="Picture 16" descr="We get a full view of their ticket. The ticket is used for tracking their record of learning for our training course. We can respond to them, provide input and feedback, etc."/>
          <p:cNvPicPr>
            <a:picLocks noChangeAspect="1"/>
          </p:cNvPicPr>
          <p:nvPr/>
        </p:nvPicPr>
        <p:blipFill>
          <a:blip r:embed="rId4"/>
          <a:stretch>
            <a:fillRect/>
          </a:stretch>
        </p:blipFill>
        <p:spPr>
          <a:xfrm>
            <a:off x="7572474" y="1739233"/>
            <a:ext cx="4277859" cy="4304786"/>
          </a:xfrm>
          <a:prstGeom prst="rect">
            <a:avLst/>
          </a:prstGeom>
          <a:ln>
            <a:solidFill>
              <a:srgbClr val="808080"/>
            </a:solidFill>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378" name="Title 1"/>
          <p:cNvSpPr txBox="1">
            <a:spLocks noGrp="1"/>
          </p:cNvSpPr>
          <p:nvPr>
            <p:ph type="title"/>
          </p:nvPr>
        </p:nvSpPr>
        <p:spPr>
          <a:xfrm>
            <a:off x="2141316" y="585216"/>
            <a:ext cx="9109276" cy="1098901"/>
          </a:xfrm>
          <a:prstGeom prst="rect">
            <a:avLst/>
          </a:prstGeom>
        </p:spPr>
        <p:txBody>
          <a:bodyPr/>
          <a:lstStyle>
            <a:lvl1pPr defTabSz="877823">
              <a:defRPr sz="4800" spc="96"/>
            </a:lvl1pPr>
          </a:lstStyle>
          <a:p>
            <a:r>
              <a:t>Cost Savings on Training</a:t>
            </a:r>
          </a:p>
        </p:txBody>
      </p:sp>
      <p:sp>
        <p:nvSpPr>
          <p:cNvPr id="379"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380"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
        <p:nvSpPr>
          <p:cNvPr id="381" name="Content Placeholder 9"/>
          <p:cNvSpPr txBox="1"/>
          <p:nvPr/>
        </p:nvSpPr>
        <p:spPr>
          <a:xfrm>
            <a:off x="2141314" y="1840376"/>
            <a:ext cx="9274410" cy="1615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lnSpc>
                <a:spcPct val="90000"/>
              </a:lnSpc>
              <a:defRPr sz="2200" b="1"/>
            </a:pPr>
            <a:r>
              <a:rPr dirty="0"/>
              <a:t>Drupal 7 Training (for WWW) – In Person</a:t>
            </a:r>
          </a:p>
          <a:p>
            <a:pPr marL="379475" lvl="1" indent="-342900" defTabSz="914400">
              <a:lnSpc>
                <a:spcPct val="90000"/>
              </a:lnSpc>
              <a:buClr>
                <a:schemeClr val="accent1"/>
              </a:buClr>
              <a:buSzPct val="100000"/>
              <a:buFont typeface="Wingdings" pitchFamily="2" charset="2"/>
              <a:buChar char="§"/>
              <a:defRPr sz="2200"/>
            </a:pPr>
            <a:r>
              <a:rPr dirty="0"/>
              <a:t>1200 hours per year (4 FTE)</a:t>
            </a:r>
            <a:br>
              <a:rPr dirty="0"/>
            </a:br>
            <a:endParaRPr dirty="0"/>
          </a:p>
          <a:p>
            <a:pPr defTabSz="914400">
              <a:lnSpc>
                <a:spcPct val="90000"/>
              </a:lnSpc>
              <a:defRPr sz="2200" b="1"/>
            </a:pPr>
            <a:r>
              <a:rPr dirty="0"/>
              <a:t>Drupal 9 Training (for WWW) – Self-Training</a:t>
            </a:r>
          </a:p>
          <a:p>
            <a:pPr marL="379475" lvl="1" indent="-342900" defTabSz="914400">
              <a:lnSpc>
                <a:spcPct val="90000"/>
              </a:lnSpc>
              <a:buClr>
                <a:schemeClr val="accent1"/>
              </a:buClr>
              <a:buSzPct val="100000"/>
              <a:buFont typeface="Wingdings" pitchFamily="2" charset="2"/>
              <a:buChar char="§"/>
              <a:defRPr sz="2200"/>
            </a:pPr>
            <a:r>
              <a:rPr dirty="0"/>
              <a:t>148 hours per year (5FTE)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384" name="Title 1"/>
          <p:cNvSpPr txBox="1">
            <a:spLocks noGrp="1"/>
          </p:cNvSpPr>
          <p:nvPr>
            <p:ph type="title"/>
          </p:nvPr>
        </p:nvSpPr>
        <p:spPr>
          <a:xfrm>
            <a:off x="2141316" y="585216"/>
            <a:ext cx="9109276" cy="1098901"/>
          </a:xfrm>
          <a:prstGeom prst="rect">
            <a:avLst/>
          </a:prstGeom>
        </p:spPr>
        <p:txBody>
          <a:bodyPr/>
          <a:lstStyle>
            <a:lvl1pPr defTabSz="722376">
              <a:defRPr sz="3950" spc="79"/>
            </a:lvl1pPr>
          </a:lstStyle>
          <a:p>
            <a:r>
              <a:t>Strengthening the community</a:t>
            </a:r>
          </a:p>
        </p:txBody>
      </p:sp>
      <p:sp>
        <p:nvSpPr>
          <p:cNvPr id="385"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386"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sp>
        <p:nvSpPr>
          <p:cNvPr id="387" name="Content Placeholder 9"/>
          <p:cNvSpPr txBox="1"/>
          <p:nvPr/>
        </p:nvSpPr>
        <p:spPr>
          <a:xfrm>
            <a:off x="2141314" y="1840376"/>
            <a:ext cx="9274410" cy="4272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91439" indent="-91439" defTabSz="914400">
              <a:lnSpc>
                <a:spcPct val="90000"/>
              </a:lnSpc>
              <a:spcBef>
                <a:spcPts val="1200"/>
              </a:spcBef>
              <a:buClr>
                <a:schemeClr val="accent1"/>
              </a:buClr>
              <a:buSzPct val="100000"/>
              <a:buChar char="▪"/>
              <a:defRPr sz="2000"/>
            </a:pPr>
            <a:r>
              <a:rPr dirty="0"/>
              <a:t>Chose ”early adopters” to create their Center sites in our working prototype</a:t>
            </a:r>
            <a:endParaRPr sz="2200" dirty="0"/>
          </a:p>
          <a:p>
            <a:pPr marL="470915" lvl="1" indent="-342900" defTabSz="914400">
              <a:lnSpc>
                <a:spcPct val="90000"/>
              </a:lnSpc>
              <a:spcBef>
                <a:spcPts val="400"/>
              </a:spcBef>
              <a:buClr>
                <a:schemeClr val="accent1"/>
              </a:buClr>
              <a:buSzPct val="100000"/>
              <a:buFont typeface="Wingdings" pitchFamily="2" charset="2"/>
              <a:buChar char="§"/>
              <a:defRPr sz="2000"/>
            </a:pPr>
            <a:r>
              <a:rPr dirty="0"/>
              <a:t>They provided vital feedback on actual use cases—improved the CMS</a:t>
            </a:r>
            <a:endParaRPr sz="2200" dirty="0"/>
          </a:p>
          <a:p>
            <a:pPr marL="91439" indent="-91439" defTabSz="914400">
              <a:lnSpc>
                <a:spcPct val="90000"/>
              </a:lnSpc>
              <a:spcBef>
                <a:spcPts val="1200"/>
              </a:spcBef>
              <a:buClr>
                <a:schemeClr val="accent1"/>
              </a:buClr>
              <a:buSzPct val="100000"/>
              <a:buChar char="▪"/>
              <a:defRPr sz="2000"/>
            </a:pPr>
            <a:r>
              <a:rPr dirty="0"/>
              <a:t>Started monthly community meetings in June 2015 for content managers</a:t>
            </a:r>
            <a:endParaRPr sz="2200" dirty="0"/>
          </a:p>
          <a:p>
            <a:pPr marL="470915" lvl="1" indent="-342900" defTabSz="914400">
              <a:lnSpc>
                <a:spcPct val="90000"/>
              </a:lnSpc>
              <a:spcBef>
                <a:spcPts val="400"/>
              </a:spcBef>
              <a:buClr>
                <a:schemeClr val="accent1"/>
              </a:buClr>
              <a:buSzPct val="100000"/>
              <a:buFont typeface="Wingdings" pitchFamily="2" charset="2"/>
              <a:buChar char="§"/>
              <a:defRPr sz="2000"/>
            </a:pPr>
            <a:r>
              <a:rPr dirty="0"/>
              <a:t>Hosted spin-off meetings on other topics as needed.</a:t>
            </a:r>
            <a:endParaRPr sz="2200" dirty="0"/>
          </a:p>
          <a:p>
            <a:pPr marL="91439" indent="-91439" defTabSz="914400">
              <a:lnSpc>
                <a:spcPct val="90000"/>
              </a:lnSpc>
              <a:spcBef>
                <a:spcPts val="1200"/>
              </a:spcBef>
              <a:buClr>
                <a:schemeClr val="accent1"/>
              </a:buClr>
              <a:buSzPct val="100000"/>
              <a:buChar char="▪"/>
              <a:defRPr sz="2000"/>
            </a:pPr>
            <a:r>
              <a:rPr dirty="0"/>
              <a:t>Created internal site to post slides, meetings, documentation.</a:t>
            </a:r>
            <a:endParaRPr sz="2200" dirty="0"/>
          </a:p>
          <a:p>
            <a:pPr marL="91439" indent="-91439" defTabSz="914400">
              <a:lnSpc>
                <a:spcPct val="90000"/>
              </a:lnSpc>
              <a:spcBef>
                <a:spcPts val="1200"/>
              </a:spcBef>
              <a:buClr>
                <a:schemeClr val="accent1"/>
              </a:buClr>
              <a:buSzPct val="100000"/>
              <a:buChar char="▪"/>
              <a:defRPr sz="2000"/>
            </a:pPr>
            <a:r>
              <a:rPr dirty="0"/>
              <a:t>Started yearly web workshops to talk Drupal, web, future plan.</a:t>
            </a:r>
            <a:endParaRPr sz="2200" dirty="0"/>
          </a:p>
          <a:p>
            <a:pPr marL="91439" indent="-91439" defTabSz="914400">
              <a:lnSpc>
                <a:spcPct val="90000"/>
              </a:lnSpc>
              <a:spcBef>
                <a:spcPts val="1200"/>
              </a:spcBef>
              <a:buClr>
                <a:schemeClr val="accent1"/>
              </a:buClr>
              <a:buSzPct val="100000"/>
              <a:buChar char="▪"/>
              <a:defRPr sz="2000"/>
            </a:pPr>
            <a:r>
              <a:rPr dirty="0"/>
              <a:t>Provided internal chat for content managers (questions, learn from each other)</a:t>
            </a:r>
            <a:endParaRPr sz="2200" dirty="0"/>
          </a:p>
          <a:p>
            <a:pPr marL="470915" lvl="1" indent="-342900" defTabSz="914400">
              <a:lnSpc>
                <a:spcPct val="90000"/>
              </a:lnSpc>
              <a:spcBef>
                <a:spcPts val="400"/>
              </a:spcBef>
              <a:buClr>
                <a:schemeClr val="accent1"/>
              </a:buClr>
              <a:buSzPct val="100000"/>
              <a:buFont typeface="Wingdings" pitchFamily="2" charset="2"/>
              <a:buChar char="§"/>
              <a:defRPr sz="2000"/>
            </a:pPr>
            <a:r>
              <a:rPr dirty="0"/>
              <a:t>Post announcements in groups chat/Teams, etc.</a:t>
            </a:r>
            <a:endParaRPr sz="2200" dirty="0"/>
          </a:p>
          <a:p>
            <a:pPr marL="91439" indent="-91439" defTabSz="914400">
              <a:lnSpc>
                <a:spcPct val="90000"/>
              </a:lnSpc>
              <a:spcBef>
                <a:spcPts val="1200"/>
              </a:spcBef>
              <a:buClr>
                <a:schemeClr val="accent1"/>
              </a:buClr>
              <a:buSzPct val="100000"/>
              <a:buChar char="▪"/>
              <a:defRPr sz="2000"/>
            </a:pPr>
            <a:r>
              <a:rPr dirty="0"/>
              <a:t>After D7 launch (April 2016) we started mandatory migration of all sites.</a:t>
            </a:r>
            <a:endParaRPr sz="2200" dirty="0"/>
          </a:p>
          <a:p>
            <a:pPr marL="91439" indent="-91439" defTabSz="914400">
              <a:lnSpc>
                <a:spcPct val="90000"/>
              </a:lnSpc>
              <a:spcBef>
                <a:spcPts val="1200"/>
              </a:spcBef>
              <a:buClr>
                <a:schemeClr val="accent1"/>
              </a:buClr>
              <a:buSzPct val="100000"/>
              <a:buChar char="▪"/>
              <a:defRPr sz="2000"/>
            </a:pPr>
            <a:r>
              <a:rPr dirty="0"/>
              <a:t>Reporting to leadership on migration efforts (who’s moved, who hasn’t).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390" name="Title 1"/>
          <p:cNvSpPr txBox="1">
            <a:spLocks noGrp="1"/>
          </p:cNvSpPr>
          <p:nvPr>
            <p:ph type="title"/>
          </p:nvPr>
        </p:nvSpPr>
        <p:spPr>
          <a:xfrm>
            <a:off x="2141316" y="585216"/>
            <a:ext cx="9109276" cy="1098901"/>
          </a:xfrm>
          <a:prstGeom prst="rect">
            <a:avLst/>
          </a:prstGeom>
        </p:spPr>
        <p:txBody>
          <a:bodyPr/>
          <a:lstStyle>
            <a:lvl1pPr defTabSz="722376">
              <a:defRPr sz="3950" spc="79"/>
            </a:lvl1pPr>
          </a:lstStyle>
          <a:p>
            <a:r>
              <a:t>Strengthening the community</a:t>
            </a:r>
          </a:p>
        </p:txBody>
      </p:sp>
      <p:sp>
        <p:nvSpPr>
          <p:cNvPr id="391"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392"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sp>
        <p:nvSpPr>
          <p:cNvPr id="393" name="Content Placeholder 9"/>
          <p:cNvSpPr txBox="1"/>
          <p:nvPr/>
        </p:nvSpPr>
        <p:spPr>
          <a:xfrm>
            <a:off x="2141314" y="1840376"/>
            <a:ext cx="9274410" cy="3206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91439" indent="-91439" defTabSz="914400">
              <a:lnSpc>
                <a:spcPct val="90000"/>
              </a:lnSpc>
              <a:spcBef>
                <a:spcPts val="1200"/>
              </a:spcBef>
              <a:buClr>
                <a:schemeClr val="accent1"/>
              </a:buClr>
              <a:buSzPct val="100000"/>
              <a:buChar char="▪"/>
              <a:defRPr sz="2000"/>
            </a:pPr>
            <a:r>
              <a:t>Sent out monthly newsletters recapping everything.</a:t>
            </a:r>
            <a:endParaRPr sz="2200"/>
          </a:p>
          <a:p>
            <a:pPr marL="91439" indent="-91439" defTabSz="914400">
              <a:lnSpc>
                <a:spcPct val="90000"/>
              </a:lnSpc>
              <a:spcBef>
                <a:spcPts val="1200"/>
              </a:spcBef>
              <a:buClr>
                <a:schemeClr val="accent1"/>
              </a:buClr>
              <a:buSzPct val="100000"/>
              <a:buChar char="▪"/>
              <a:defRPr sz="2000"/>
            </a:pPr>
            <a:r>
              <a:t>Brought on a detailees from other Centers to see the sausage making.</a:t>
            </a:r>
            <a:br/>
            <a:r>
              <a:t>(two of them became full-time teammates).</a:t>
            </a:r>
            <a:endParaRPr sz="2200"/>
          </a:p>
          <a:p>
            <a:pPr marL="91439" indent="-91439" defTabSz="914400">
              <a:lnSpc>
                <a:spcPct val="90000"/>
              </a:lnSpc>
              <a:spcBef>
                <a:spcPts val="1200"/>
              </a:spcBef>
              <a:buClr>
                <a:schemeClr val="accent1"/>
              </a:buClr>
              <a:buSzPct val="100000"/>
              <a:buChar char="▪"/>
              <a:defRPr sz="2000"/>
            </a:pPr>
            <a:r>
              <a:t>In 2019 we began planning our move toward self-service options (our Service Center).</a:t>
            </a:r>
            <a:endParaRPr sz="2200"/>
          </a:p>
          <a:p>
            <a:pPr marL="91439" indent="-91439" defTabSz="914400">
              <a:lnSpc>
                <a:spcPct val="90000"/>
              </a:lnSpc>
              <a:spcBef>
                <a:spcPts val="1200"/>
              </a:spcBef>
              <a:buClr>
                <a:schemeClr val="accent1"/>
              </a:buClr>
              <a:buSzPct val="100000"/>
              <a:buChar char="▪"/>
              <a:defRPr sz="2400"/>
            </a:pPr>
            <a:endParaRPr sz="2200"/>
          </a:p>
          <a:p>
            <a:pPr algn="ctr" defTabSz="914400">
              <a:lnSpc>
                <a:spcPct val="90000"/>
              </a:lnSpc>
              <a:spcBef>
                <a:spcPts val="1200"/>
              </a:spcBef>
              <a:defRPr sz="3200" b="1"/>
            </a:pPr>
            <a:r>
              <a:t>Communicate!</a:t>
            </a:r>
            <a:endParaRPr sz="2200"/>
          </a:p>
          <a:p>
            <a:pPr algn="ctr" defTabSz="914400">
              <a:lnSpc>
                <a:spcPct val="90000"/>
              </a:lnSpc>
              <a:spcBef>
                <a:spcPts val="1200"/>
              </a:spcBef>
              <a:defRPr sz="2400"/>
            </a:pPr>
            <a:r>
              <a:t>When you’re done communicating…you’ve only just started.</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194" name="Slide Number Placeholder 5"/>
          <p:cNvSpPr txBox="1">
            <a:spLocks noGrp="1"/>
          </p:cNvSpPr>
          <p:nvPr>
            <p:ph type="sldNum" sz="quarter" idx="2"/>
          </p:nvPr>
        </p:nvSpPr>
        <p:spPr>
          <a:xfrm>
            <a:off x="11508664" y="6485944"/>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195" name="Title 1"/>
          <p:cNvSpPr txBox="1">
            <a:spLocks noGrp="1"/>
          </p:cNvSpPr>
          <p:nvPr>
            <p:ph type="title"/>
          </p:nvPr>
        </p:nvSpPr>
        <p:spPr>
          <a:xfrm>
            <a:off x="2141316" y="585216"/>
            <a:ext cx="9109276" cy="1098901"/>
          </a:xfrm>
          <a:prstGeom prst="rect">
            <a:avLst/>
          </a:prstGeom>
        </p:spPr>
        <p:txBody>
          <a:bodyPr/>
          <a:lstStyle/>
          <a:p>
            <a:r>
              <a:t>Disclaimer</a:t>
            </a:r>
          </a:p>
        </p:txBody>
      </p:sp>
      <p:pic>
        <p:nvPicPr>
          <p:cNvPr id="196" name="Picture Placeholder 9" descr="Picture Placeholder 9"/>
          <p:cNvPicPr>
            <a:picLocks noGrp="1" noChangeAspect="1"/>
          </p:cNvPicPr>
          <p:nvPr>
            <p:ph type="pic" idx="21"/>
          </p:nvPr>
        </p:nvPicPr>
        <p:blipFill>
          <a:blip r:embed="rId3"/>
          <a:srcRect l="100" r="100"/>
          <a:stretch>
            <a:fillRect/>
          </a:stretch>
        </p:blipFill>
        <p:spPr>
          <a:xfrm>
            <a:off x="237050" y="0"/>
            <a:ext cx="1574156" cy="1499617"/>
          </a:xfrm>
          <a:prstGeom prst="rect">
            <a:avLst/>
          </a:prstGeom>
        </p:spPr>
      </p:pic>
      <p:sp>
        <p:nvSpPr>
          <p:cNvPr id="197" name="Content Placeholder 7"/>
          <p:cNvSpPr txBox="1">
            <a:spLocks noGrp="1"/>
          </p:cNvSpPr>
          <p:nvPr>
            <p:ph type="body" idx="1"/>
          </p:nvPr>
        </p:nvSpPr>
        <p:spPr>
          <a:xfrm>
            <a:off x="2141315" y="1840375"/>
            <a:ext cx="9047869" cy="4103226"/>
          </a:xfrm>
          <a:prstGeom prst="rect">
            <a:avLst/>
          </a:prstGeom>
        </p:spPr>
        <p:txBody>
          <a:bodyPr>
            <a:normAutofit fontScale="77500" lnSpcReduction="20000"/>
          </a:bodyPr>
          <a:lstStyle/>
          <a:p>
            <a:pPr marL="0" indent="0">
              <a:lnSpc>
                <a:spcPct val="100000"/>
              </a:lnSpc>
              <a:spcBef>
                <a:spcPts val="800"/>
              </a:spcBef>
              <a:buSzTx/>
              <a:buNone/>
              <a:defRPr sz="2000" i="1">
                <a:solidFill>
                  <a:srgbClr val="171717"/>
                </a:solidFill>
                <a:latin typeface="Merriweather Web"/>
                <a:ea typeface="Merriweather Web"/>
                <a:cs typeface="Merriweather Web"/>
                <a:sym typeface="Merriweather Web"/>
              </a:defRPr>
            </a:pPr>
            <a:r>
              <a:t>Any use of trade, firm, or product names is for descriptive purposes only and does not imply endorsement by the U.S. Government. </a:t>
            </a:r>
            <a:endParaRPr sz="2200">
              <a:solidFill>
                <a:srgbClr val="000000"/>
              </a:solidFill>
            </a:endParaRPr>
          </a:p>
          <a:p>
            <a:pPr marL="0" indent="0">
              <a:lnSpc>
                <a:spcPct val="100000"/>
              </a:lnSpc>
              <a:spcBef>
                <a:spcPts val="800"/>
              </a:spcBef>
              <a:buSzTx/>
              <a:buNone/>
              <a:defRPr i="1">
                <a:solidFill>
                  <a:srgbClr val="171717"/>
                </a:solidFill>
                <a:latin typeface="Merriweather Web"/>
                <a:ea typeface="Merriweather Web"/>
                <a:cs typeface="Merriweather Web"/>
                <a:sym typeface="Merriweather Web"/>
              </a:defRPr>
            </a:pPr>
            <a:endParaRPr sz="2200">
              <a:solidFill>
                <a:srgbClr val="000000"/>
              </a:solidFill>
            </a:endParaRPr>
          </a:p>
          <a:p>
            <a:pPr marL="0" indent="0">
              <a:lnSpc>
                <a:spcPct val="100000"/>
              </a:lnSpc>
              <a:spcBef>
                <a:spcPts val="800"/>
              </a:spcBef>
              <a:buSzTx/>
              <a:buNone/>
              <a:defRPr i="1">
                <a:solidFill>
                  <a:srgbClr val="171717"/>
                </a:solidFill>
                <a:latin typeface="Merriweather Web"/>
                <a:ea typeface="Merriweather Web"/>
                <a:cs typeface="Merriweather Web"/>
                <a:sym typeface="Merriweather Web"/>
              </a:defRPr>
            </a:pPr>
            <a:endParaRPr sz="2200">
              <a:solidFill>
                <a:srgbClr val="000000"/>
              </a:solidFill>
            </a:endParaRPr>
          </a:p>
          <a:p>
            <a:pPr marL="0" indent="0">
              <a:lnSpc>
                <a:spcPct val="100000"/>
              </a:lnSpc>
              <a:spcBef>
                <a:spcPts val="800"/>
              </a:spcBef>
              <a:buSzTx/>
              <a:buNone/>
              <a:defRPr i="1">
                <a:solidFill>
                  <a:srgbClr val="171717"/>
                </a:solidFill>
                <a:latin typeface="Merriweather Web"/>
                <a:ea typeface="Merriweather Web"/>
                <a:cs typeface="Merriweather Web"/>
                <a:sym typeface="Merriweather Web"/>
              </a:defRPr>
            </a:pPr>
            <a:endParaRPr sz="2200">
              <a:solidFill>
                <a:srgbClr val="000000"/>
              </a:solidFill>
            </a:endParaRPr>
          </a:p>
          <a:p>
            <a:pPr marL="0" indent="0">
              <a:lnSpc>
                <a:spcPct val="100000"/>
              </a:lnSpc>
              <a:spcBef>
                <a:spcPts val="800"/>
              </a:spcBef>
              <a:buSzTx/>
              <a:buNone/>
              <a:defRPr i="1">
                <a:solidFill>
                  <a:srgbClr val="171717"/>
                </a:solidFill>
                <a:latin typeface="Merriweather Web"/>
                <a:ea typeface="Merriweather Web"/>
                <a:cs typeface="Merriweather Web"/>
                <a:sym typeface="Merriweather Web"/>
              </a:defRPr>
            </a:pPr>
            <a:endParaRPr sz="2200">
              <a:solidFill>
                <a:srgbClr val="000000"/>
              </a:solidFill>
            </a:endParaRPr>
          </a:p>
          <a:p>
            <a:pPr marL="0" indent="0">
              <a:lnSpc>
                <a:spcPct val="100000"/>
              </a:lnSpc>
              <a:spcBef>
                <a:spcPts val="800"/>
              </a:spcBef>
              <a:buSzTx/>
              <a:buNone/>
              <a:defRPr i="1">
                <a:solidFill>
                  <a:srgbClr val="171717"/>
                </a:solidFill>
                <a:latin typeface="Merriweather Web"/>
                <a:ea typeface="Merriweather Web"/>
                <a:cs typeface="Merriweather Web"/>
                <a:sym typeface="Merriweather Web"/>
              </a:defRPr>
            </a:pPr>
            <a:endParaRPr sz="2200">
              <a:solidFill>
                <a:srgbClr val="000000"/>
              </a:solidFill>
            </a:endParaRPr>
          </a:p>
          <a:p>
            <a:pPr marL="0" indent="0">
              <a:lnSpc>
                <a:spcPct val="100000"/>
              </a:lnSpc>
              <a:spcBef>
                <a:spcPts val="800"/>
              </a:spcBef>
              <a:buSzTx/>
              <a:buNone/>
              <a:defRPr i="1">
                <a:solidFill>
                  <a:srgbClr val="171717"/>
                </a:solidFill>
                <a:latin typeface="Merriweather Web"/>
                <a:ea typeface="Merriweather Web"/>
                <a:cs typeface="Merriweather Web"/>
                <a:sym typeface="Merriweather Web"/>
              </a:defRPr>
            </a:pPr>
            <a:endParaRPr sz="2200">
              <a:solidFill>
                <a:srgbClr val="000000"/>
              </a:solidFill>
            </a:endParaRPr>
          </a:p>
          <a:p>
            <a:pPr marL="0" indent="0">
              <a:lnSpc>
                <a:spcPct val="100000"/>
              </a:lnSpc>
              <a:spcBef>
                <a:spcPts val="800"/>
              </a:spcBef>
              <a:buSzTx/>
              <a:buNone/>
              <a:defRPr i="1">
                <a:solidFill>
                  <a:srgbClr val="171717"/>
                </a:solidFill>
                <a:latin typeface="Merriweather Web"/>
                <a:ea typeface="Merriweather Web"/>
                <a:cs typeface="Merriweather Web"/>
                <a:sym typeface="Merriweather Web"/>
              </a:defRPr>
            </a:pPr>
            <a:endParaRPr sz="2200">
              <a:solidFill>
                <a:srgbClr val="000000"/>
              </a:solidFill>
            </a:endParaRPr>
          </a:p>
          <a:p>
            <a:pPr marL="0" indent="0">
              <a:lnSpc>
                <a:spcPct val="100000"/>
              </a:lnSpc>
              <a:spcBef>
                <a:spcPts val="800"/>
              </a:spcBef>
              <a:buSzTx/>
              <a:buNone/>
              <a:defRPr i="1">
                <a:solidFill>
                  <a:srgbClr val="171717"/>
                </a:solidFill>
                <a:latin typeface="Merriweather Web"/>
                <a:ea typeface="Merriweather Web"/>
                <a:cs typeface="Merriweather Web"/>
                <a:sym typeface="Merriweather Web"/>
              </a:defRPr>
            </a:pPr>
            <a:endParaRPr sz="2200">
              <a:solidFill>
                <a:srgbClr val="000000"/>
              </a:solidFill>
            </a:endParaRPr>
          </a:p>
          <a:p>
            <a:pPr marL="0" indent="0">
              <a:lnSpc>
                <a:spcPct val="100000"/>
              </a:lnSpc>
              <a:spcBef>
                <a:spcPts val="800"/>
              </a:spcBef>
              <a:buSzTx/>
              <a:buNone/>
              <a:defRPr i="1">
                <a:solidFill>
                  <a:srgbClr val="171717"/>
                </a:solidFill>
                <a:latin typeface="Merriweather Web"/>
                <a:ea typeface="Merriweather Web"/>
                <a:cs typeface="Merriweather Web"/>
                <a:sym typeface="Merriweather Web"/>
              </a:defRPr>
            </a:pPr>
            <a:endParaRPr sz="2200">
              <a:solidFill>
                <a:srgbClr val="000000"/>
              </a:solidFill>
            </a:endParaRPr>
          </a:p>
          <a:p>
            <a:pPr marL="0" indent="0">
              <a:lnSpc>
                <a:spcPct val="100000"/>
              </a:lnSpc>
              <a:spcBef>
                <a:spcPts val="800"/>
              </a:spcBef>
              <a:buSzTx/>
              <a:buNone/>
              <a:defRPr i="1">
                <a:solidFill>
                  <a:srgbClr val="171717"/>
                </a:solidFill>
                <a:latin typeface="Merriweather Web"/>
                <a:ea typeface="Merriweather Web"/>
                <a:cs typeface="Merriweather Web"/>
                <a:sym typeface="Merriweather Web"/>
              </a:defRPr>
            </a:pPr>
            <a:endParaRPr sz="2200">
              <a:solidFill>
                <a:srgbClr val="000000"/>
              </a:solidFill>
            </a:endParaRPr>
          </a:p>
          <a:p>
            <a:pPr marL="0" indent="0">
              <a:lnSpc>
                <a:spcPct val="100000"/>
              </a:lnSpc>
              <a:spcBef>
                <a:spcPts val="800"/>
              </a:spcBef>
              <a:buSzTx/>
              <a:buNone/>
              <a:defRPr i="1">
                <a:solidFill>
                  <a:srgbClr val="171717"/>
                </a:solidFill>
                <a:latin typeface="Merriweather Web"/>
                <a:ea typeface="Merriweather Web"/>
                <a:cs typeface="Merriweather Web"/>
                <a:sym typeface="Merriweather Web"/>
              </a:defRPr>
            </a:pPr>
            <a:endParaRPr sz="2200">
              <a:solidFill>
                <a:srgbClr val="000000"/>
              </a:solidFill>
            </a:endParaRPr>
          </a:p>
          <a:p>
            <a:pPr marL="0" indent="0">
              <a:lnSpc>
                <a:spcPct val="100000"/>
              </a:lnSpc>
              <a:spcBef>
                <a:spcPts val="800"/>
              </a:spcBef>
              <a:buSzTx/>
              <a:buNone/>
              <a:defRPr i="1">
                <a:solidFill>
                  <a:srgbClr val="171717"/>
                </a:solidFill>
                <a:latin typeface="Merriweather Web"/>
                <a:ea typeface="Merriweather Web"/>
                <a:cs typeface="Merriweather Web"/>
                <a:sym typeface="Merriweather Web"/>
              </a:defRPr>
            </a:pPr>
            <a:r>
              <a:rPr u="sng">
                <a:solidFill>
                  <a:srgbClr val="6B9F25"/>
                </a:solidFill>
                <a:uFill>
                  <a:solidFill>
                    <a:srgbClr val="6B9F25"/>
                  </a:solidFill>
                </a:uFill>
                <a:hlinkClick r:id="rId4"/>
              </a:rPr>
              <a:t>USGS Fundamental Science Practices</a:t>
            </a:r>
          </a:p>
        </p:txBody>
      </p:sp>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396"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
        <p:nvSpPr>
          <p:cNvPr id="397" name="Rectangle 22">
            <a:extLst>
              <a:ext uri="{C183D7F6-B498-43B3-948B-1728B52AA6E4}">
                <adec:decorative xmlns:adec="http://schemas.microsoft.com/office/drawing/2017/decorative" val="1"/>
              </a:ext>
            </a:extLst>
          </p:cNvPr>
          <p:cNvSpPr/>
          <p:nvPr/>
        </p:nvSpPr>
        <p:spPr>
          <a:xfrm>
            <a:off x="0" y="0"/>
            <a:ext cx="5468548"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398" name="Title 1"/>
          <p:cNvSpPr txBox="1">
            <a:spLocks noGrp="1"/>
          </p:cNvSpPr>
          <p:nvPr>
            <p:ph type="title"/>
          </p:nvPr>
        </p:nvSpPr>
        <p:spPr>
          <a:xfrm>
            <a:off x="634276" y="640080"/>
            <a:ext cx="4208656" cy="3034858"/>
          </a:xfrm>
          <a:prstGeom prst="rect">
            <a:avLst/>
          </a:prstGeom>
        </p:spPr>
        <p:txBody>
          <a:bodyPr anchor="b"/>
          <a:lstStyle/>
          <a:p>
            <a:pPr>
              <a:defRPr sz="4400">
                <a:solidFill>
                  <a:srgbClr val="FFFFFF"/>
                </a:solidFill>
              </a:defRPr>
            </a:pPr>
            <a:r>
              <a:t>The </a:t>
            </a:r>
            <a:br/>
            <a:r>
              <a:t>Service Center</a:t>
            </a:r>
          </a:p>
        </p:txBody>
      </p:sp>
      <p:sp>
        <p:nvSpPr>
          <p:cNvPr id="399" name="Straight Connector 24">
            <a:extLst>
              <a:ext uri="{C183D7F6-B498-43B3-948B-1728B52AA6E4}">
                <adec:decorative xmlns:adec="http://schemas.microsoft.com/office/drawing/2017/decorative" val="1"/>
              </a:ext>
            </a:extLst>
          </p:cNvPr>
          <p:cNvSpPr/>
          <p:nvPr/>
        </p:nvSpPr>
        <p:spPr>
          <a:xfrm>
            <a:off x="786678" y="3765313"/>
            <a:ext cx="3931922" cy="1"/>
          </a:xfrm>
          <a:prstGeom prst="line">
            <a:avLst/>
          </a:prstGeom>
          <a:ln w="19050">
            <a:solidFill>
              <a:srgbClr val="D2EFFA"/>
            </a:solidFill>
          </a:ln>
        </p:spPr>
        <p:txBody>
          <a:bodyPr lIns="45719" rIns="45719"/>
          <a:lstStyle/>
          <a:p>
            <a:endParaRPr/>
          </a:p>
        </p:txBody>
      </p:sp>
      <p:sp>
        <p:nvSpPr>
          <p:cNvPr id="400" name="Text Placeholder 6"/>
          <p:cNvSpPr txBox="1">
            <a:spLocks noGrp="1"/>
          </p:cNvSpPr>
          <p:nvPr>
            <p:ph type="body" sz="quarter" idx="1"/>
          </p:nvPr>
        </p:nvSpPr>
        <p:spPr>
          <a:xfrm>
            <a:off x="638920" y="3849539"/>
            <a:ext cx="4204013" cy="2359418"/>
          </a:xfrm>
          <a:prstGeom prst="rect">
            <a:avLst/>
          </a:prstGeom>
        </p:spPr>
        <p:txBody>
          <a:bodyPr anchor="t"/>
          <a:lstStyle>
            <a:lvl1pPr algn="r">
              <a:defRPr sz="1600">
                <a:solidFill>
                  <a:srgbClr val="FFFFFF"/>
                </a:solidFill>
              </a:defRPr>
            </a:lvl1pPr>
          </a:lstStyle>
          <a:p>
            <a:r>
              <a:t>Empowering the content manager community</a:t>
            </a:r>
          </a:p>
        </p:txBody>
      </p:sp>
      <p:grpSp>
        <p:nvGrpSpPr>
          <p:cNvPr id="403" name="Picture Placeholder 9" descr="Screenshot of our DS Service Center where content managers can look up help, FAQs, how-to documents, check system updates, and submit tickets for additional support from our team."/>
          <p:cNvGrpSpPr/>
          <p:nvPr/>
        </p:nvGrpSpPr>
        <p:grpSpPr>
          <a:xfrm>
            <a:off x="6084530" y="640080"/>
            <a:ext cx="5468549" cy="5531478"/>
            <a:chOff x="0" y="0"/>
            <a:chExt cx="5468548" cy="5531477"/>
          </a:xfrm>
        </p:grpSpPr>
        <p:sp>
          <p:nvSpPr>
            <p:cNvPr id="401" name="Rectangle"/>
            <p:cNvSpPr/>
            <p:nvPr/>
          </p:nvSpPr>
          <p:spPr>
            <a:xfrm>
              <a:off x="0" y="0"/>
              <a:ext cx="5468548" cy="5531478"/>
            </a:xfrm>
            <a:prstGeom prst="rect">
              <a:avLst/>
            </a:prstGeom>
            <a:solidFill>
              <a:srgbClr val="77CEEF"/>
            </a:solidFill>
            <a:ln w="12700" cap="flat">
              <a:noFill/>
              <a:miter lim="400000"/>
            </a:ln>
            <a:effectLst/>
          </p:spPr>
          <p:txBody>
            <a:bodyPr wrap="square" lIns="45719" tIns="45719" rIns="45719" bIns="45719" numCol="1" anchor="ctr">
              <a:noAutofit/>
            </a:bodyPr>
            <a:lstStyle/>
            <a:p>
              <a:endParaRPr/>
            </a:p>
          </p:txBody>
        </p:sp>
        <p:pic>
          <p:nvPicPr>
            <p:cNvPr id="402" name="image37.png" descr="image37.png"/>
            <p:cNvPicPr>
              <a:picLocks noChangeAspect="1"/>
            </p:cNvPicPr>
            <p:nvPr/>
          </p:nvPicPr>
          <p:blipFill>
            <a:blip r:embed="rId2"/>
            <a:srcRect l="9911" r="9910"/>
            <a:stretch>
              <a:fillRect/>
            </a:stretch>
          </p:blipFill>
          <p:spPr>
            <a:xfrm>
              <a:off x="0" y="0"/>
              <a:ext cx="5468549" cy="5531478"/>
            </a:xfrm>
            <a:prstGeom prst="rect">
              <a:avLst/>
            </a:prstGeom>
            <a:ln w="9525" cap="flat">
              <a:solidFill>
                <a:srgbClr val="A6A6A6"/>
              </a:solidFill>
              <a:prstDash val="solid"/>
              <a:round/>
            </a:ln>
            <a:effectLst>
              <a:outerShdw blurRad="50800" dist="38100" dir="2700000"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406" name="Title 1"/>
          <p:cNvSpPr txBox="1">
            <a:spLocks noGrp="1"/>
          </p:cNvSpPr>
          <p:nvPr>
            <p:ph type="title"/>
          </p:nvPr>
        </p:nvSpPr>
        <p:spPr>
          <a:xfrm>
            <a:off x="2141316" y="585216"/>
            <a:ext cx="9109276" cy="1098901"/>
          </a:xfrm>
          <a:prstGeom prst="rect">
            <a:avLst/>
          </a:prstGeom>
        </p:spPr>
        <p:txBody>
          <a:bodyPr/>
          <a:lstStyle/>
          <a:p>
            <a:r>
              <a:t>DS Service Center</a:t>
            </a:r>
          </a:p>
        </p:txBody>
      </p:sp>
      <p:pic>
        <p:nvPicPr>
          <p:cNvPr id="407" name="Picture Placeholder 14" descr="Picture Placeholder 14"/>
          <p:cNvPicPr>
            <a:picLocks noGrp="1" noChangeAspect="1"/>
          </p:cNvPicPr>
          <p:nvPr>
            <p:ph type="pic" idx="21"/>
          </p:nvPr>
        </p:nvPicPr>
        <p:blipFill>
          <a:blip r:embed="rId2"/>
          <a:srcRect l="6425" r="6425"/>
          <a:stretch>
            <a:fillRect/>
          </a:stretch>
        </p:blipFill>
        <p:spPr>
          <a:xfrm>
            <a:off x="8430935" y="1019671"/>
            <a:ext cx="2886100" cy="2749438"/>
          </a:xfrm>
          <a:prstGeom prst="rect">
            <a:avLst/>
          </a:prstGeom>
        </p:spPr>
      </p:pic>
      <p:sp>
        <p:nvSpPr>
          <p:cNvPr id="408"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409"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sp>
        <p:nvSpPr>
          <p:cNvPr id="410" name="Content Placeholder 9"/>
          <p:cNvSpPr txBox="1"/>
          <p:nvPr/>
        </p:nvSpPr>
        <p:spPr>
          <a:xfrm>
            <a:off x="2141315" y="1840376"/>
            <a:ext cx="6289622" cy="3857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lnSpc>
                <a:spcPct val="90000"/>
              </a:lnSpc>
              <a:spcBef>
                <a:spcPts val="1200"/>
              </a:spcBef>
              <a:defRPr sz="2000"/>
            </a:pPr>
            <a:r>
              <a:t>Late 2019:</a:t>
            </a:r>
            <a:endParaRPr sz="2200"/>
          </a:p>
          <a:p>
            <a:pPr marL="91439" indent="-91439" defTabSz="914400">
              <a:lnSpc>
                <a:spcPct val="90000"/>
              </a:lnSpc>
              <a:spcBef>
                <a:spcPts val="1200"/>
              </a:spcBef>
              <a:buClr>
                <a:schemeClr val="accent1"/>
              </a:buClr>
              <a:buSzPct val="100000"/>
              <a:buChar char="▪"/>
              <a:defRPr sz="2000"/>
            </a:pPr>
            <a:r>
              <a:t>We started migrating our Drupal CMS documentation to a Confluence space (”DS Knowledge Base”). </a:t>
            </a:r>
            <a:endParaRPr sz="2200"/>
          </a:p>
          <a:p>
            <a:pPr marL="91439" indent="-91439" defTabSz="914400">
              <a:lnSpc>
                <a:spcPct val="90000"/>
              </a:lnSpc>
              <a:spcBef>
                <a:spcPts val="1200"/>
              </a:spcBef>
              <a:buClr>
                <a:schemeClr val="accent1"/>
              </a:buClr>
              <a:buSzPct val="100000"/>
              <a:buChar char="▪"/>
              <a:defRPr sz="2000"/>
            </a:pPr>
            <a:r>
              <a:t>We added a Jira Service Desk (“DS Service Center”) and tied that to our DS Knowledge Base.</a:t>
            </a:r>
            <a:endParaRPr sz="2200"/>
          </a:p>
          <a:p>
            <a:pPr defTabSz="914400">
              <a:lnSpc>
                <a:spcPct val="90000"/>
              </a:lnSpc>
              <a:spcBef>
                <a:spcPts val="1200"/>
              </a:spcBef>
              <a:defRPr sz="2000"/>
            </a:pPr>
            <a:r>
              <a:t>In May 2020:</a:t>
            </a:r>
            <a:endParaRPr sz="2200"/>
          </a:p>
          <a:p>
            <a:pPr marL="91439" indent="-91439" defTabSz="914400">
              <a:lnSpc>
                <a:spcPct val="90000"/>
              </a:lnSpc>
              <a:spcBef>
                <a:spcPts val="1200"/>
              </a:spcBef>
              <a:buClr>
                <a:schemeClr val="accent1"/>
              </a:buClr>
              <a:buSzPct val="100000"/>
              <a:buChar char="▪"/>
              <a:defRPr sz="2000"/>
            </a:pPr>
            <a:r>
              <a:t>We launched our DS Service Center for content managers allowing self-service support, submitting requests for various services (e.g., general help, permissions issues, microsite creation, audio/video upload, vanity URLs, HQ content updates, etc), general announcements, sprint updates, etc.</a:t>
            </a:r>
          </a:p>
        </p:txBody>
      </p:sp>
      <p:pic>
        <p:nvPicPr>
          <p:cNvPr id="411" name="Picture 15" descr="Picture 15"/>
          <p:cNvPicPr>
            <a:picLocks noChangeAspect="1"/>
          </p:cNvPicPr>
          <p:nvPr/>
        </p:nvPicPr>
        <p:blipFill>
          <a:blip r:embed="rId3"/>
          <a:stretch>
            <a:fillRect/>
          </a:stretch>
        </p:blipFill>
        <p:spPr>
          <a:xfrm>
            <a:off x="8839279" y="2837339"/>
            <a:ext cx="2868440" cy="2938403"/>
          </a:xfrm>
          <a:prstGeom prst="rect">
            <a:avLst/>
          </a:prstGeom>
          <a:ln>
            <a:solidFill>
              <a:srgbClr val="262626"/>
            </a:solidFill>
          </a:ln>
          <a:effectLst>
            <a:outerShdw blurRad="50800" dist="38100" dir="2700000" rotWithShape="0">
              <a:srgbClr val="000000">
                <a:alpha val="40000"/>
              </a:srgbClr>
            </a:outerShdw>
          </a:effec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414" name="Title 1"/>
          <p:cNvSpPr txBox="1">
            <a:spLocks noGrp="1"/>
          </p:cNvSpPr>
          <p:nvPr>
            <p:ph type="title"/>
          </p:nvPr>
        </p:nvSpPr>
        <p:spPr>
          <a:xfrm>
            <a:off x="2141316" y="585216"/>
            <a:ext cx="9109276" cy="1098901"/>
          </a:xfrm>
          <a:prstGeom prst="rect">
            <a:avLst/>
          </a:prstGeom>
        </p:spPr>
        <p:txBody>
          <a:bodyPr/>
          <a:lstStyle>
            <a:lvl1pPr defTabSz="841247">
              <a:defRPr sz="4600" spc="91"/>
            </a:lvl1pPr>
          </a:lstStyle>
          <a:p>
            <a:r>
              <a:t>Why use Jira/Confluence?</a:t>
            </a:r>
          </a:p>
        </p:txBody>
      </p:sp>
      <p:sp>
        <p:nvSpPr>
          <p:cNvPr id="415"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416"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sp>
        <p:nvSpPr>
          <p:cNvPr id="417" name="Content Placeholder 9"/>
          <p:cNvSpPr txBox="1"/>
          <p:nvPr/>
        </p:nvSpPr>
        <p:spPr>
          <a:xfrm>
            <a:off x="2141314" y="1840376"/>
            <a:ext cx="9274410" cy="4521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91439" indent="-91439" defTabSz="914400">
              <a:lnSpc>
                <a:spcPct val="90000"/>
              </a:lnSpc>
              <a:spcBef>
                <a:spcPts val="1200"/>
              </a:spcBef>
              <a:buClr>
                <a:schemeClr val="accent1"/>
              </a:buClr>
              <a:buSzPct val="100000"/>
              <a:buChar char="▪"/>
              <a:defRPr sz="2200"/>
            </a:pPr>
            <a:r>
              <a:t>Already worked in Jira with our developers.</a:t>
            </a:r>
          </a:p>
          <a:p>
            <a:pPr marL="91439" indent="-91439" defTabSz="914400">
              <a:lnSpc>
                <a:spcPct val="90000"/>
              </a:lnSpc>
              <a:spcBef>
                <a:spcPts val="1200"/>
              </a:spcBef>
              <a:buClr>
                <a:schemeClr val="accent1"/>
              </a:buClr>
              <a:buSzPct val="100000"/>
              <a:buChar char="▪"/>
              <a:defRPr sz="2200"/>
            </a:pPr>
            <a:r>
              <a:t>Already worked in Confluence to document CMS requirements.</a:t>
            </a:r>
          </a:p>
          <a:p>
            <a:pPr marL="91439" indent="-91439" defTabSz="914400">
              <a:lnSpc>
                <a:spcPct val="90000"/>
              </a:lnSpc>
              <a:spcBef>
                <a:spcPts val="1200"/>
              </a:spcBef>
              <a:buClr>
                <a:schemeClr val="accent1"/>
              </a:buClr>
              <a:buSzPct val="100000"/>
              <a:buChar char="▪"/>
              <a:defRPr sz="2200"/>
            </a:pPr>
            <a:r>
              <a:t>We </a:t>
            </a:r>
            <a:r>
              <a:rPr i="1"/>
              <a:t>wanted</a:t>
            </a:r>
            <a:r>
              <a:t> to empower the community to troubleshoot their own issues.</a:t>
            </a:r>
          </a:p>
          <a:p>
            <a:pPr marL="91439" indent="-91439" defTabSz="914400">
              <a:lnSpc>
                <a:spcPct val="90000"/>
              </a:lnSpc>
              <a:spcBef>
                <a:spcPts val="1200"/>
              </a:spcBef>
              <a:buClr>
                <a:schemeClr val="accent1"/>
              </a:buClr>
              <a:buSzPct val="100000"/>
              <a:buChar char="▪"/>
              <a:defRPr sz="2200"/>
            </a:pPr>
            <a:endParaRPr/>
          </a:p>
          <a:p>
            <a:pPr marL="91439" indent="-91439" defTabSz="914400">
              <a:lnSpc>
                <a:spcPct val="90000"/>
              </a:lnSpc>
              <a:spcBef>
                <a:spcPts val="1200"/>
              </a:spcBef>
              <a:buClr>
                <a:schemeClr val="accent1"/>
              </a:buClr>
              <a:buSzPct val="100000"/>
              <a:buChar char="▪"/>
              <a:defRPr sz="2200"/>
            </a:pPr>
            <a:r>
              <a:t>We </a:t>
            </a:r>
            <a:r>
              <a:rPr i="1"/>
              <a:t>needed</a:t>
            </a:r>
            <a:r>
              <a:t> to get out of email submissions (hard to track &amp; analyze, cumbersome, repeated questions, etc). (Yes, we use Jira, not email)</a:t>
            </a:r>
          </a:p>
          <a:p>
            <a:pPr marL="91439" indent="-91439" defTabSz="914400">
              <a:lnSpc>
                <a:spcPct val="90000"/>
              </a:lnSpc>
              <a:spcBef>
                <a:spcPts val="1200"/>
              </a:spcBef>
              <a:buClr>
                <a:schemeClr val="accent1"/>
              </a:buClr>
              <a:buSzPct val="100000"/>
              <a:buChar char="▪"/>
              <a:defRPr sz="2200"/>
            </a:pPr>
            <a:r>
              <a:t>We </a:t>
            </a:r>
            <a:r>
              <a:rPr i="1"/>
              <a:t>needed</a:t>
            </a:r>
            <a:r>
              <a:t> more time to do product management and less answering the same questions over and over.</a:t>
            </a:r>
          </a:p>
          <a:p>
            <a:pPr marL="91439" indent="-91439" defTabSz="914400">
              <a:lnSpc>
                <a:spcPct val="90000"/>
              </a:lnSpc>
              <a:spcBef>
                <a:spcPts val="1200"/>
              </a:spcBef>
              <a:buClr>
                <a:schemeClr val="accent1"/>
              </a:buClr>
              <a:buSzPct val="100000"/>
              <a:buChar char="▪"/>
              <a:defRPr sz="2200"/>
            </a:pPr>
            <a:r>
              <a:t>We </a:t>
            </a:r>
            <a:r>
              <a:rPr i="1"/>
              <a:t>needed</a:t>
            </a:r>
            <a:r>
              <a:t> to track analytics on our customer support (how many tickets, how many people, tracking group usage, pick up time, resolution time, how many tickets were bugs vs. user error, etc.)</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420" name="Title 1"/>
          <p:cNvSpPr txBox="1">
            <a:spLocks noGrp="1"/>
          </p:cNvSpPr>
          <p:nvPr>
            <p:ph type="title"/>
          </p:nvPr>
        </p:nvSpPr>
        <p:spPr>
          <a:xfrm>
            <a:off x="2141316" y="585216"/>
            <a:ext cx="9109276" cy="1098901"/>
          </a:xfrm>
          <a:prstGeom prst="rect">
            <a:avLst/>
          </a:prstGeom>
        </p:spPr>
        <p:txBody>
          <a:bodyPr/>
          <a:lstStyle/>
          <a:p>
            <a:r>
              <a:t>Analytics</a:t>
            </a:r>
          </a:p>
        </p:txBody>
      </p:sp>
      <p:pic>
        <p:nvPicPr>
          <p:cNvPr id="421" name="Content Placeholder 7" descr="Content Placeholder 7"/>
          <p:cNvPicPr>
            <a:picLocks noChangeAspect="1"/>
          </p:cNvPicPr>
          <p:nvPr/>
        </p:nvPicPr>
        <p:blipFill>
          <a:blip r:embed="rId2"/>
          <a:stretch>
            <a:fillRect/>
          </a:stretch>
        </p:blipFill>
        <p:spPr>
          <a:xfrm>
            <a:off x="5092755" y="48037"/>
            <a:ext cx="5832469" cy="4612111"/>
          </a:xfrm>
          <a:prstGeom prst="rect">
            <a:avLst/>
          </a:prstGeom>
          <a:ln>
            <a:solidFill>
              <a:srgbClr val="808080"/>
            </a:solidFill>
          </a:ln>
          <a:effectLst>
            <a:outerShdw blurRad="50800" dist="38100" dir="2700000" rotWithShape="0">
              <a:srgbClr val="000000">
                <a:alpha val="40000"/>
              </a:srgbClr>
            </a:outerShdw>
          </a:effectLst>
        </p:spPr>
      </p:pic>
      <p:sp>
        <p:nvSpPr>
          <p:cNvPr id="422"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p:sp>
        <p:nvSpPr>
          <p:cNvPr id="423" name="Content Placeholder 9"/>
          <p:cNvSpPr txBox="1">
            <a:spLocks noGrp="1"/>
          </p:cNvSpPr>
          <p:nvPr>
            <p:ph type="body" sz="half" idx="1"/>
          </p:nvPr>
        </p:nvSpPr>
        <p:spPr>
          <a:xfrm>
            <a:off x="233002" y="1693778"/>
            <a:ext cx="4030886" cy="4338625"/>
          </a:xfrm>
          <a:prstGeom prst="rect">
            <a:avLst/>
          </a:prstGeom>
        </p:spPr>
        <p:txBody>
          <a:bodyPr/>
          <a:lstStyle/>
          <a:p>
            <a:pPr>
              <a:buFontTx/>
              <a:buChar char="▪"/>
              <a:defRPr sz="2200">
                <a:solidFill>
                  <a:srgbClr val="000000"/>
                </a:solidFill>
              </a:defRPr>
            </a:pPr>
            <a:r>
              <a:rPr dirty="0"/>
              <a:t>Every ticket type has an SLA (Service Level Agreement) with our customers</a:t>
            </a:r>
          </a:p>
          <a:p>
            <a:pPr lvl="1">
              <a:spcBef>
                <a:spcPts val="400"/>
              </a:spcBef>
              <a:buFont typeface="Wingdings" pitchFamily="2" charset="2"/>
              <a:buChar char="§"/>
              <a:defRPr sz="2200">
                <a:solidFill>
                  <a:srgbClr val="000000"/>
                </a:solidFill>
              </a:defRPr>
            </a:pPr>
            <a:r>
              <a:rPr dirty="0"/>
              <a:t>Ticket pickup time</a:t>
            </a:r>
          </a:p>
          <a:p>
            <a:pPr lvl="1">
              <a:spcBef>
                <a:spcPts val="400"/>
              </a:spcBef>
              <a:buFont typeface="Wingdings" pitchFamily="2" charset="2"/>
              <a:buChar char="§"/>
              <a:defRPr sz="2200">
                <a:solidFill>
                  <a:srgbClr val="000000"/>
                </a:solidFill>
              </a:defRPr>
            </a:pPr>
            <a:r>
              <a:rPr dirty="0"/>
              <a:t>Resolution time from pickup</a:t>
            </a:r>
          </a:p>
          <a:p>
            <a:pPr lvl="1">
              <a:spcBef>
                <a:spcPts val="400"/>
              </a:spcBef>
              <a:buFont typeface="Wingdings" pitchFamily="2" charset="2"/>
              <a:buChar char="§"/>
              <a:defRPr sz="2200">
                <a:solidFill>
                  <a:srgbClr val="000000"/>
                </a:solidFill>
              </a:defRPr>
            </a:pPr>
            <a:r>
              <a:rPr dirty="0"/>
              <a:t>Ticket statuses (e.g., In Progress, Done, Cancelled, On Hold, Submitted for Bug, </a:t>
            </a:r>
            <a:r>
              <a:rPr dirty="0" err="1"/>
              <a:t>etc</a:t>
            </a:r>
            <a:r>
              <a:rPr dirty="0"/>
              <a:t>)</a:t>
            </a:r>
          </a:p>
          <a:p>
            <a:pPr>
              <a:buFontTx/>
              <a:buChar char="▪"/>
              <a:defRPr sz="2200">
                <a:solidFill>
                  <a:srgbClr val="000000"/>
                </a:solidFill>
              </a:defRPr>
            </a:pPr>
            <a:r>
              <a:rPr dirty="0"/>
              <a:t>Our Confluence articles have thumb up/down</a:t>
            </a:r>
          </a:p>
          <a:p>
            <a:pPr>
              <a:buFontTx/>
              <a:buChar char="▪"/>
              <a:defRPr sz="2200">
                <a:solidFill>
                  <a:srgbClr val="000000"/>
                </a:solidFill>
              </a:defRPr>
            </a:pPr>
            <a:r>
              <a:rPr dirty="0"/>
              <a:t>We use tickets analytics to help with our EPAPs as well. </a:t>
            </a:r>
          </a:p>
        </p:txBody>
      </p:sp>
      <p:pic>
        <p:nvPicPr>
          <p:cNvPr id="424" name="Picture 10" descr="Picture 10"/>
          <p:cNvPicPr>
            <a:picLocks noChangeAspect="1"/>
          </p:cNvPicPr>
          <p:nvPr/>
        </p:nvPicPr>
        <p:blipFill>
          <a:blip r:embed="rId3"/>
          <a:stretch>
            <a:fillRect/>
          </a:stretch>
        </p:blipFill>
        <p:spPr>
          <a:xfrm>
            <a:off x="8555604" y="3750378"/>
            <a:ext cx="3462314" cy="2512102"/>
          </a:xfrm>
          <a:prstGeom prst="rect">
            <a:avLst/>
          </a:prstGeom>
          <a:ln>
            <a:solidFill>
              <a:srgbClr val="808080"/>
            </a:solidFill>
          </a:ln>
          <a:effectLst>
            <a:outerShdw blurRad="50800" dist="38100" dir="2700000" rotWithShape="0">
              <a:srgbClr val="000000">
                <a:alpha val="40000"/>
              </a:srgbClr>
            </a:outerShdw>
          </a:effectLst>
        </p:spPr>
      </p:pic>
      <p:pic>
        <p:nvPicPr>
          <p:cNvPr id="425" name="Picture 12" descr="Picture 12"/>
          <p:cNvPicPr>
            <a:picLocks noChangeAspect="1"/>
          </p:cNvPicPr>
          <p:nvPr/>
        </p:nvPicPr>
        <p:blipFill>
          <a:blip r:embed="rId4"/>
          <a:stretch>
            <a:fillRect/>
          </a:stretch>
        </p:blipFill>
        <p:spPr>
          <a:xfrm>
            <a:off x="4119796" y="4799371"/>
            <a:ext cx="3570818" cy="1671334"/>
          </a:xfrm>
          <a:prstGeom prst="rect">
            <a:avLst/>
          </a:prstGeom>
          <a:ln>
            <a:solidFill>
              <a:srgbClr val="808080"/>
            </a:solidFill>
          </a:ln>
          <a:effectLst>
            <a:outerShdw blurRad="50800" dist="38100" dir="2700000" rotWithShape="0">
              <a:srgbClr val="000000">
                <a:alpha val="40000"/>
              </a:srgbClr>
            </a:outerShdw>
          </a:effec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428" name="Title 1"/>
          <p:cNvSpPr txBox="1">
            <a:spLocks noGrp="1"/>
          </p:cNvSpPr>
          <p:nvPr>
            <p:ph type="title"/>
          </p:nvPr>
        </p:nvSpPr>
        <p:spPr>
          <a:xfrm>
            <a:off x="2141316" y="585216"/>
            <a:ext cx="9109276" cy="1098901"/>
          </a:xfrm>
          <a:prstGeom prst="rect">
            <a:avLst/>
          </a:prstGeom>
        </p:spPr>
        <p:txBody>
          <a:bodyPr/>
          <a:lstStyle/>
          <a:p>
            <a:r>
              <a:t>Analytics</a:t>
            </a:r>
          </a:p>
        </p:txBody>
      </p:sp>
      <p:sp>
        <p:nvSpPr>
          <p:cNvPr id="429"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430"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a:p>
        </p:txBody>
      </p:sp>
      <p:sp>
        <p:nvSpPr>
          <p:cNvPr id="431" name="Content Placeholder 9"/>
          <p:cNvSpPr txBox="1"/>
          <p:nvPr/>
        </p:nvSpPr>
        <p:spPr>
          <a:xfrm>
            <a:off x="2141316" y="1840376"/>
            <a:ext cx="1762774" cy="1311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lvl1pPr marL="91439" indent="-91439" defTabSz="914400">
              <a:lnSpc>
                <a:spcPct val="90000"/>
              </a:lnSpc>
              <a:spcBef>
                <a:spcPts val="1200"/>
              </a:spcBef>
              <a:buClr>
                <a:schemeClr val="accent1"/>
              </a:buClr>
              <a:buSzPct val="100000"/>
              <a:buChar char="▪"/>
              <a:defRPr sz="2200"/>
            </a:lvl1pPr>
          </a:lstStyle>
          <a:p>
            <a:r>
              <a:t>We use ticket analytics to help with our EPAPs. </a:t>
            </a:r>
          </a:p>
        </p:txBody>
      </p:sp>
      <p:pic>
        <p:nvPicPr>
          <p:cNvPr id="432" name="Picture 6" descr="Picture 6"/>
          <p:cNvPicPr>
            <a:picLocks noChangeAspect="1"/>
          </p:cNvPicPr>
          <p:nvPr/>
        </p:nvPicPr>
        <p:blipFill>
          <a:blip r:embed="rId2"/>
          <a:stretch>
            <a:fillRect/>
          </a:stretch>
        </p:blipFill>
        <p:spPr>
          <a:xfrm>
            <a:off x="4821813" y="1129083"/>
            <a:ext cx="6932198" cy="4880887"/>
          </a:xfrm>
          <a:prstGeom prst="rect">
            <a:avLst/>
          </a:prstGeom>
          <a:ln w="12700">
            <a:miter lim="400000"/>
          </a:ln>
        </p:spPr>
      </p:pic>
      <p:pic>
        <p:nvPicPr>
          <p:cNvPr id="433" name="Ink 7" descr="Ink 7"/>
          <p:cNvPicPr>
            <a:picLocks noChangeAspect="1"/>
          </p:cNvPicPr>
          <p:nvPr/>
        </p:nvPicPr>
        <p:blipFill>
          <a:blip r:embed="rId3"/>
          <a:stretch>
            <a:fillRect/>
          </a:stretch>
        </p:blipFill>
        <p:spPr>
          <a:xfrm>
            <a:off x="7042601" y="1155537"/>
            <a:ext cx="1524961" cy="1002961"/>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436"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sp>
        <p:nvSpPr>
          <p:cNvPr id="437" name="Rectangle 22">
            <a:extLst>
              <a:ext uri="{C183D7F6-B498-43B3-948B-1728B52AA6E4}">
                <adec:decorative xmlns:adec="http://schemas.microsoft.com/office/drawing/2017/decorative" val="1"/>
              </a:ext>
            </a:extLst>
          </p:cNvPr>
          <p:cNvSpPr/>
          <p:nvPr/>
        </p:nvSpPr>
        <p:spPr>
          <a:xfrm>
            <a:off x="0" y="0"/>
            <a:ext cx="5468548"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438" name="Title 1"/>
          <p:cNvSpPr txBox="1">
            <a:spLocks noGrp="1"/>
          </p:cNvSpPr>
          <p:nvPr>
            <p:ph type="title"/>
          </p:nvPr>
        </p:nvSpPr>
        <p:spPr>
          <a:xfrm>
            <a:off x="634276" y="640080"/>
            <a:ext cx="4208656" cy="3034858"/>
          </a:xfrm>
          <a:prstGeom prst="rect">
            <a:avLst/>
          </a:prstGeom>
        </p:spPr>
        <p:txBody>
          <a:bodyPr anchor="b"/>
          <a:lstStyle>
            <a:lvl1pPr>
              <a:defRPr sz="4400">
                <a:solidFill>
                  <a:srgbClr val="FFFFFF"/>
                </a:solidFill>
              </a:defRPr>
            </a:lvl1pPr>
          </a:lstStyle>
          <a:p>
            <a:r>
              <a:t>CMS Certification Course</a:t>
            </a:r>
          </a:p>
        </p:txBody>
      </p:sp>
      <p:sp>
        <p:nvSpPr>
          <p:cNvPr id="439" name="Straight Connector 24">
            <a:extLst>
              <a:ext uri="{C183D7F6-B498-43B3-948B-1728B52AA6E4}">
                <adec:decorative xmlns:adec="http://schemas.microsoft.com/office/drawing/2017/decorative" val="1"/>
              </a:ext>
            </a:extLst>
          </p:cNvPr>
          <p:cNvSpPr/>
          <p:nvPr/>
        </p:nvSpPr>
        <p:spPr>
          <a:xfrm>
            <a:off x="786678" y="3765313"/>
            <a:ext cx="3931922" cy="1"/>
          </a:xfrm>
          <a:prstGeom prst="line">
            <a:avLst/>
          </a:prstGeom>
          <a:ln w="19050">
            <a:solidFill>
              <a:srgbClr val="D2EFFA"/>
            </a:solidFill>
          </a:ln>
        </p:spPr>
        <p:txBody>
          <a:bodyPr lIns="45719" rIns="45719"/>
          <a:lstStyle/>
          <a:p>
            <a:endParaRPr/>
          </a:p>
        </p:txBody>
      </p:sp>
      <p:sp>
        <p:nvSpPr>
          <p:cNvPr id="440" name="Text Placeholder 6"/>
          <p:cNvSpPr txBox="1">
            <a:spLocks noGrp="1"/>
          </p:cNvSpPr>
          <p:nvPr>
            <p:ph type="body" sz="quarter" idx="1"/>
          </p:nvPr>
        </p:nvSpPr>
        <p:spPr>
          <a:xfrm>
            <a:off x="638920" y="3849539"/>
            <a:ext cx="4204013" cy="2359418"/>
          </a:xfrm>
          <a:prstGeom prst="rect">
            <a:avLst/>
          </a:prstGeom>
        </p:spPr>
        <p:txBody>
          <a:bodyPr anchor="t"/>
          <a:lstStyle>
            <a:lvl1pPr algn="r">
              <a:defRPr sz="1600">
                <a:solidFill>
                  <a:srgbClr val="FFFFFF"/>
                </a:solidFill>
              </a:defRPr>
            </a:lvl1pPr>
          </a:lstStyle>
          <a:p>
            <a:r>
              <a:t>Improving policy knowledge of the content manager community.</a:t>
            </a:r>
          </a:p>
        </p:txBody>
      </p:sp>
      <p:grpSp>
        <p:nvGrpSpPr>
          <p:cNvPr id="444" name="Picture Placeholder 9">
            <a:extLst>
              <a:ext uri="{C183D7F6-B498-43B3-948B-1728B52AA6E4}">
                <adec:decorative xmlns:adec="http://schemas.microsoft.com/office/drawing/2017/decorative" val="1"/>
              </a:ext>
            </a:extLst>
          </p:cNvPr>
          <p:cNvGrpSpPr/>
          <p:nvPr/>
        </p:nvGrpSpPr>
        <p:grpSpPr>
          <a:xfrm>
            <a:off x="6079768" y="635317"/>
            <a:ext cx="5478074" cy="5541003"/>
            <a:chOff x="0" y="0"/>
            <a:chExt cx="5478072" cy="5541002"/>
          </a:xfrm>
        </p:grpSpPr>
        <p:sp>
          <p:nvSpPr>
            <p:cNvPr id="441" name="Rectangle"/>
            <p:cNvSpPr/>
            <p:nvPr/>
          </p:nvSpPr>
          <p:spPr>
            <a:xfrm>
              <a:off x="4762" y="4762"/>
              <a:ext cx="5468549" cy="5531478"/>
            </a:xfrm>
            <a:prstGeom prst="rect">
              <a:avLst/>
            </a:prstGeom>
            <a:solidFill>
              <a:srgbClr val="77CEEF"/>
            </a:solidFill>
            <a:ln w="12700" cap="flat">
              <a:noFill/>
              <a:miter lim="400000"/>
            </a:ln>
            <a:effectLst/>
          </p:spPr>
          <p:txBody>
            <a:bodyPr wrap="square" lIns="45719" tIns="45719" rIns="45719" bIns="45719" numCol="1" anchor="ctr">
              <a:noAutofit/>
            </a:bodyPr>
            <a:lstStyle/>
            <a:p>
              <a:endParaRPr/>
            </a:p>
          </p:txBody>
        </p:sp>
        <p:pic>
          <p:nvPicPr>
            <p:cNvPr id="442" name="image43.png" descr="image43.png"/>
            <p:cNvPicPr>
              <a:picLocks noChangeAspect="1"/>
            </p:cNvPicPr>
            <p:nvPr/>
          </p:nvPicPr>
          <p:blipFill>
            <a:blip r:embed="rId2"/>
            <a:srcRect l="3386" r="6189"/>
            <a:stretch>
              <a:fillRect/>
            </a:stretch>
          </p:blipFill>
          <p:spPr>
            <a:xfrm>
              <a:off x="4762" y="1084073"/>
              <a:ext cx="5468549" cy="3419221"/>
            </a:xfrm>
            <a:prstGeom prst="rect">
              <a:avLst/>
            </a:prstGeom>
            <a:ln w="12700" cap="flat">
              <a:noFill/>
              <a:miter lim="400000"/>
            </a:ln>
            <a:effectLst>
              <a:outerShdw blurRad="50800" dist="38100" dir="2700000" rotWithShape="0">
                <a:srgbClr val="000000">
                  <a:alpha val="40000"/>
                </a:srgbClr>
              </a:outerShdw>
            </a:effectLst>
          </p:spPr>
        </p:pic>
        <p:sp>
          <p:nvSpPr>
            <p:cNvPr id="443" name="Rectangle"/>
            <p:cNvSpPr/>
            <p:nvPr/>
          </p:nvSpPr>
          <p:spPr>
            <a:xfrm>
              <a:off x="0" y="0"/>
              <a:ext cx="5478073" cy="5541003"/>
            </a:xfrm>
            <a:prstGeom prst="rect">
              <a:avLst/>
            </a:prstGeom>
            <a:noFill/>
            <a:ln w="9525" cap="flat">
              <a:solidFill>
                <a:srgbClr val="A6A6A6"/>
              </a:solidFill>
              <a:prstDash val="solid"/>
              <a:round/>
            </a:ln>
            <a:effectLst/>
          </p:spPr>
          <p:txBody>
            <a:bodyPr wrap="square" lIns="45719" tIns="45719" rIns="45719" bIns="45719" numCol="1" anchor="ctr">
              <a:noAutofit/>
            </a:bodyPr>
            <a:lstStyle/>
            <a:p>
              <a:endParaRPr/>
            </a:p>
          </p:txBody>
        </p:sp>
      </p:grpSp>
      <p:pic>
        <p:nvPicPr>
          <p:cNvPr id="445" name="Ink 2" descr="Ink 2"/>
          <p:cNvPicPr>
            <a:picLocks noChangeAspect="1"/>
          </p:cNvPicPr>
          <p:nvPr/>
        </p:nvPicPr>
        <p:blipFill>
          <a:blip r:embed="rId3"/>
          <a:stretch>
            <a:fillRect/>
          </a:stretch>
        </p:blipFill>
        <p:spPr>
          <a:xfrm>
            <a:off x="10128160" y="4182400"/>
            <a:ext cx="524881" cy="123841"/>
          </a:xfrm>
          <a:prstGeom prst="rect">
            <a:avLst/>
          </a:prstGeom>
          <a:ln w="12700">
            <a:miter lim="400000"/>
          </a:ln>
        </p:spPr>
      </p:pic>
      <p:pic>
        <p:nvPicPr>
          <p:cNvPr id="446" name="Ink 3" descr="Ink 3"/>
          <p:cNvPicPr>
            <a:picLocks noChangeAspect="1"/>
          </p:cNvPicPr>
          <p:nvPr/>
        </p:nvPicPr>
        <p:blipFill>
          <a:blip r:embed="rId4"/>
          <a:stretch>
            <a:fillRect/>
          </a:stretch>
        </p:blipFill>
        <p:spPr>
          <a:xfrm>
            <a:off x="9567280" y="4169080"/>
            <a:ext cx="643321" cy="11484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449" name="Title 1"/>
          <p:cNvSpPr txBox="1">
            <a:spLocks noGrp="1"/>
          </p:cNvSpPr>
          <p:nvPr>
            <p:ph type="title"/>
          </p:nvPr>
        </p:nvSpPr>
        <p:spPr>
          <a:xfrm>
            <a:off x="2141316" y="585216"/>
            <a:ext cx="9109276" cy="1098901"/>
          </a:xfrm>
          <a:prstGeom prst="rect">
            <a:avLst/>
          </a:prstGeom>
        </p:spPr>
        <p:txBody>
          <a:bodyPr/>
          <a:lstStyle>
            <a:lvl1pPr defTabSz="676655">
              <a:defRPr sz="3700" spc="74"/>
            </a:lvl1pPr>
          </a:lstStyle>
          <a:p>
            <a:r>
              <a:t>CMS Certification Course - Policy</a:t>
            </a:r>
          </a:p>
        </p:txBody>
      </p:sp>
      <p:sp>
        <p:nvSpPr>
          <p:cNvPr id="450"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451"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a:p>
        </p:txBody>
      </p:sp>
      <p:sp>
        <p:nvSpPr>
          <p:cNvPr id="452" name="Content Placeholder 9"/>
          <p:cNvSpPr txBox="1"/>
          <p:nvPr/>
        </p:nvSpPr>
        <p:spPr>
          <a:xfrm>
            <a:off x="2141315" y="3309661"/>
            <a:ext cx="9133597" cy="2292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457200" indent="-457200" defTabSz="914400">
              <a:lnSpc>
                <a:spcPct val="90000"/>
              </a:lnSpc>
              <a:spcBef>
                <a:spcPts val="1200"/>
              </a:spcBef>
              <a:buClr>
                <a:schemeClr val="accent1"/>
              </a:buClr>
              <a:buSzPct val="100000"/>
              <a:buAutoNum type="arabicPeriod"/>
              <a:defRPr sz="2400"/>
            </a:pPr>
            <a:endParaRPr/>
          </a:p>
          <a:p>
            <a:pPr marL="457200" indent="-457200" defTabSz="914400">
              <a:lnSpc>
                <a:spcPct val="90000"/>
              </a:lnSpc>
              <a:spcBef>
                <a:spcPts val="1200"/>
              </a:spcBef>
              <a:buClr>
                <a:schemeClr val="accent1"/>
              </a:buClr>
              <a:buSzPct val="100000"/>
              <a:buAutoNum type="arabicPeriod"/>
              <a:defRPr sz="2400"/>
            </a:pPr>
            <a:r>
              <a:t>Requires any person needing CMS access must take the CMS Certification Course.</a:t>
            </a:r>
            <a:endParaRPr sz="2200"/>
          </a:p>
          <a:p>
            <a:pPr marL="457200" indent="-457200" defTabSz="914400">
              <a:lnSpc>
                <a:spcPct val="90000"/>
              </a:lnSpc>
              <a:spcBef>
                <a:spcPts val="1200"/>
              </a:spcBef>
              <a:buClr>
                <a:schemeClr val="accent1"/>
              </a:buClr>
              <a:buSzPct val="100000"/>
              <a:buAutoNum type="arabicPeriod"/>
              <a:defRPr sz="2400"/>
            </a:pPr>
            <a:r>
              <a:t>Requires the course be taken, yearly, to retain that access.</a:t>
            </a:r>
            <a:endParaRPr sz="2200"/>
          </a:p>
          <a:p>
            <a:pPr marL="457200" indent="-457200" defTabSz="914400">
              <a:lnSpc>
                <a:spcPct val="90000"/>
              </a:lnSpc>
              <a:spcBef>
                <a:spcPts val="1200"/>
              </a:spcBef>
              <a:buClr>
                <a:schemeClr val="accent1"/>
              </a:buClr>
              <a:buSzPct val="100000"/>
              <a:buAutoNum type="arabicPeriod"/>
              <a:defRPr sz="2400"/>
            </a:pPr>
            <a:r>
              <a:t>Provides enforcement for removing access.</a:t>
            </a:r>
          </a:p>
        </p:txBody>
      </p:sp>
      <p:sp>
        <p:nvSpPr>
          <p:cNvPr id="453" name="TextBox 6"/>
          <p:cNvSpPr txBox="1"/>
          <p:nvPr/>
        </p:nvSpPr>
        <p:spPr>
          <a:xfrm>
            <a:off x="2187035" y="1840375"/>
            <a:ext cx="9042156" cy="1488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pPr>
            <a:r>
              <a:t>Implemented USGS policy requiring CMS Certifications Course in order to gain access to the CMS. </a:t>
            </a:r>
          </a:p>
          <a:p>
            <a:pPr>
              <a:defRPr sz="2000"/>
            </a:pPr>
            <a:endParaRPr/>
          </a:p>
          <a:p>
            <a:pPr>
              <a:defRPr sz="2000"/>
            </a:pPr>
            <a:r>
              <a:rPr u="sng">
                <a:solidFill>
                  <a:srgbClr val="6B9F25"/>
                </a:solidFill>
                <a:uFill>
                  <a:solidFill>
                    <a:srgbClr val="6B9F25"/>
                  </a:solidFill>
                </a:uFill>
                <a:hlinkClick r:id="rId2"/>
              </a:rPr>
              <a:t>Survey Manual Chapter 601.2 – Content Management System Certification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456" name="Title 1"/>
          <p:cNvSpPr txBox="1">
            <a:spLocks noGrp="1"/>
          </p:cNvSpPr>
          <p:nvPr>
            <p:ph type="title"/>
          </p:nvPr>
        </p:nvSpPr>
        <p:spPr>
          <a:xfrm>
            <a:off x="2141316" y="585216"/>
            <a:ext cx="9109276" cy="1098901"/>
          </a:xfrm>
          <a:prstGeom prst="rect">
            <a:avLst/>
          </a:prstGeom>
        </p:spPr>
        <p:txBody>
          <a:bodyPr/>
          <a:lstStyle>
            <a:lvl1pPr defTabSz="676655">
              <a:defRPr sz="3700" spc="74"/>
            </a:lvl1pPr>
          </a:lstStyle>
          <a:p>
            <a:r>
              <a:t>CMS Certification Course – Why?</a:t>
            </a:r>
          </a:p>
        </p:txBody>
      </p:sp>
      <p:sp>
        <p:nvSpPr>
          <p:cNvPr id="457"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458"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sp>
        <p:nvSpPr>
          <p:cNvPr id="459" name="TextBox 6"/>
          <p:cNvSpPr txBox="1"/>
          <p:nvPr/>
        </p:nvSpPr>
        <p:spPr>
          <a:xfrm>
            <a:off x="2187035" y="1840375"/>
            <a:ext cx="9358112" cy="317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buSzPct val="100000"/>
              <a:buFont typeface="Arial"/>
              <a:buChar char="•"/>
              <a:defRPr sz="2400"/>
            </a:pPr>
            <a:r>
              <a:t>Ensure awareness of Federal, Agency, Bureau, CMS requirements.</a:t>
            </a:r>
            <a:br/>
            <a:endParaRPr/>
          </a:p>
          <a:p>
            <a:pPr marL="342900" indent="-342900">
              <a:buSzPct val="100000"/>
              <a:buFont typeface="Arial"/>
              <a:buChar char="•"/>
              <a:defRPr sz="2400"/>
            </a:pPr>
            <a:r>
              <a:t>Introduces new requirements yearly, at minimum.</a:t>
            </a:r>
            <a:br/>
            <a:endParaRPr/>
          </a:p>
          <a:p>
            <a:pPr marL="342900" indent="-342900">
              <a:buSzPct val="100000"/>
              <a:buFont typeface="Arial"/>
              <a:buChar char="•"/>
              <a:defRPr sz="2400"/>
            </a:pPr>
            <a:r>
              <a:t>Restricts access by policy (those who need it will take it).</a:t>
            </a:r>
            <a:br/>
            <a:endParaRPr/>
          </a:p>
          <a:p>
            <a:pPr marL="342900" indent="-342900">
              <a:buSzPct val="100000"/>
              <a:buFont typeface="Arial"/>
              <a:buChar char="•"/>
              <a:defRPr sz="2400"/>
            </a:pPr>
            <a:r>
              <a:t>Improves security by reducing unnecessary accounts.</a:t>
            </a:r>
            <a:br/>
            <a:endParaRPr/>
          </a:p>
          <a:p>
            <a:pPr marL="342900" indent="-342900">
              <a:buSzPct val="100000"/>
              <a:buFont typeface="Arial"/>
              <a:buChar char="•"/>
              <a:defRPr sz="2400"/>
            </a:pPr>
            <a:r>
              <a:t>Helps address A&amp;A requirements (AC – Access Control).</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462" name="Title 1"/>
          <p:cNvSpPr txBox="1">
            <a:spLocks noGrp="1"/>
          </p:cNvSpPr>
          <p:nvPr>
            <p:ph type="title"/>
          </p:nvPr>
        </p:nvSpPr>
        <p:spPr>
          <a:xfrm>
            <a:off x="2141316" y="585216"/>
            <a:ext cx="9109276" cy="1098901"/>
          </a:xfrm>
          <a:prstGeom prst="rect">
            <a:avLst/>
          </a:prstGeom>
        </p:spPr>
        <p:txBody>
          <a:bodyPr/>
          <a:lstStyle>
            <a:lvl1pPr defTabSz="859536">
              <a:defRPr sz="4700" spc="94"/>
            </a:lvl1pPr>
          </a:lstStyle>
          <a:p>
            <a:r>
              <a:t>CMS Certification Course</a:t>
            </a:r>
          </a:p>
        </p:txBody>
      </p:sp>
      <p:sp>
        <p:nvSpPr>
          <p:cNvPr id="463"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464"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sp>
        <p:nvSpPr>
          <p:cNvPr id="465" name="TextBox 6"/>
          <p:cNvSpPr txBox="1"/>
          <p:nvPr/>
        </p:nvSpPr>
        <p:spPr>
          <a:xfrm>
            <a:off x="2187035" y="1840375"/>
            <a:ext cx="9042156" cy="3228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solidFill>
                  <a:srgbClr val="333333"/>
                </a:solidFill>
              </a:defRPr>
            </a:pPr>
            <a:r>
              <a:t>In January of each year, we start communication about that year's course.</a:t>
            </a:r>
          </a:p>
          <a:p>
            <a:pPr marL="285750" indent="-285750">
              <a:buSzPct val="100000"/>
              <a:buFont typeface="Arial"/>
              <a:buChar char="•"/>
              <a:defRPr>
                <a:solidFill>
                  <a:srgbClr val="333333"/>
                </a:solidFill>
              </a:defRPr>
            </a:pPr>
            <a:r>
              <a:t>Existing accounts: To keep access to the CMS, complete the course between May and July.</a:t>
            </a:r>
          </a:p>
          <a:p>
            <a:pPr marL="285750" indent="-285750">
              <a:buSzPct val="100000"/>
              <a:buFont typeface="Arial"/>
              <a:buChar char="•"/>
              <a:defRPr>
                <a:solidFill>
                  <a:srgbClr val="333333"/>
                </a:solidFill>
              </a:defRPr>
            </a:pPr>
            <a:r>
              <a:t>New accounts: Take CMS course </a:t>
            </a:r>
            <a:r>
              <a:rPr i="1"/>
              <a:t>and </a:t>
            </a:r>
            <a:r>
              <a:t>take Drupal training (role dependent)</a:t>
            </a:r>
          </a:p>
          <a:p>
            <a:pPr marL="285750" indent="-285750">
              <a:buSzPct val="100000"/>
              <a:buFont typeface="Arial"/>
              <a:buChar char="•"/>
              <a:defRPr>
                <a:solidFill>
                  <a:srgbClr val="333333"/>
                </a:solidFill>
              </a:defRPr>
            </a:pPr>
            <a:r>
              <a:t>On August 1</a:t>
            </a:r>
            <a:r>
              <a:rPr baseline="30000"/>
              <a:t>st</a:t>
            </a:r>
            <a:r>
              <a:t>,  any person that does not complete the CMS Course has their account blocked.</a:t>
            </a:r>
          </a:p>
          <a:p>
            <a:pPr marL="285750" indent="-285750">
              <a:buSzPct val="100000"/>
              <a:buFont typeface="Arial"/>
              <a:buChar char="•"/>
              <a:defRPr>
                <a:solidFill>
                  <a:srgbClr val="333333"/>
                </a:solidFill>
              </a:defRPr>
            </a:pPr>
            <a:r>
              <a:t>We communicate through meetings, newsletter, trainings, Service Center, internal site, etc.</a:t>
            </a:r>
            <a:br/>
            <a:endParaRPr/>
          </a:p>
          <a:p>
            <a:pPr>
              <a:defRPr b="1">
                <a:solidFill>
                  <a:srgbClr val="333333"/>
                </a:solidFill>
              </a:defRPr>
            </a:pPr>
            <a:r>
              <a:t>In May, we open the CMS Certification Course </a:t>
            </a:r>
            <a:endParaRPr>
              <a:solidFill>
                <a:srgbClr val="172B4D"/>
              </a:solidFill>
            </a:endParaRPr>
          </a:p>
          <a:p>
            <a:pPr marL="285750" indent="-285750">
              <a:buSzPct val="100000"/>
              <a:buFont typeface="Arial"/>
              <a:buChar char="•"/>
              <a:defRPr>
                <a:solidFill>
                  <a:srgbClr val="333333"/>
                </a:solidFill>
              </a:defRPr>
            </a:pPr>
            <a:r>
              <a:t>Enrollment through DOI Talent</a:t>
            </a:r>
          </a:p>
          <a:p>
            <a:pPr marL="285750" indent="-285750">
              <a:buSzPct val="100000"/>
              <a:buFont typeface="Arial"/>
              <a:buChar char="•"/>
              <a:defRPr>
                <a:solidFill>
                  <a:srgbClr val="333333"/>
                </a:solidFill>
              </a:defRPr>
            </a:pPr>
            <a:r>
              <a:t>Download and review the materials (Federal, DOI, USGS, and CMS policies and requirements)</a:t>
            </a:r>
          </a:p>
          <a:p>
            <a:pPr marL="285750" indent="-285750">
              <a:buSzPct val="100000"/>
              <a:buFont typeface="Arial"/>
              <a:buChar char="•"/>
              <a:defRPr>
                <a:solidFill>
                  <a:srgbClr val="333333"/>
                </a:solidFill>
              </a:defRPr>
            </a:pPr>
            <a:r>
              <a:t>Get 100% on quiz</a:t>
            </a:r>
          </a:p>
          <a:p>
            <a:pPr marL="285750" indent="-285750">
              <a:buSzPct val="100000"/>
              <a:buFont typeface="Arial"/>
              <a:buChar char="•"/>
              <a:defRPr>
                <a:solidFill>
                  <a:srgbClr val="333333"/>
                </a:solidFill>
              </a:defRPr>
            </a:pPr>
            <a:r>
              <a:t>You’re set until next May</a:t>
            </a:r>
          </a:p>
          <a:p>
            <a:pPr marL="285750" indent="-285750">
              <a:buSzPct val="100000"/>
              <a:buFont typeface="Arial"/>
              <a:buChar char="•"/>
              <a:defRPr>
                <a:solidFill>
                  <a:srgbClr val="333333"/>
                </a:solidFill>
              </a:defRPr>
            </a:pPr>
            <a:endParaRPr/>
          </a:p>
          <a:p>
            <a:pPr marL="285750" indent="-285750">
              <a:buSzPct val="100000"/>
              <a:buFont typeface="Arial"/>
              <a:buChar char="•"/>
              <a:defRPr>
                <a:solidFill>
                  <a:srgbClr val="333333"/>
                </a:solidFill>
              </a:defRPr>
            </a:pPr>
            <a:r>
              <a:t>Previous course in 2022 was hosted in our Confluence LMS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468" name="Title 1"/>
          <p:cNvSpPr txBox="1">
            <a:spLocks noGrp="1"/>
          </p:cNvSpPr>
          <p:nvPr>
            <p:ph type="title"/>
          </p:nvPr>
        </p:nvSpPr>
        <p:spPr>
          <a:xfrm>
            <a:off x="2141316" y="585216"/>
            <a:ext cx="9109276" cy="1098901"/>
          </a:xfrm>
          <a:prstGeom prst="rect">
            <a:avLst/>
          </a:prstGeom>
        </p:spPr>
        <p:txBody>
          <a:bodyPr/>
          <a:lstStyle>
            <a:lvl1pPr defTabSz="676655">
              <a:defRPr sz="3700" spc="74"/>
            </a:lvl1pPr>
          </a:lstStyle>
          <a:p>
            <a:r>
              <a:t>CMS Certification Course – 2022 Results</a:t>
            </a:r>
          </a:p>
        </p:txBody>
      </p:sp>
      <p:sp>
        <p:nvSpPr>
          <p:cNvPr id="469"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470"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sp>
        <p:nvSpPr>
          <p:cNvPr id="471" name="TextBox 6"/>
          <p:cNvSpPr txBox="1"/>
          <p:nvPr/>
        </p:nvSpPr>
        <p:spPr>
          <a:xfrm>
            <a:off x="2187035" y="3105413"/>
            <a:ext cx="9042156" cy="204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333333"/>
                </a:solidFill>
              </a:defRPr>
            </a:pPr>
            <a:r>
              <a:t>We blocked 2443 accounts as a result. Huge security win!</a:t>
            </a:r>
          </a:p>
          <a:p>
            <a:pPr marL="742950" lvl="1" indent="-285750">
              <a:buSzPct val="100000"/>
              <a:buFont typeface="Arial"/>
              <a:buChar char="•"/>
              <a:defRPr sz="2000">
                <a:solidFill>
                  <a:srgbClr val="172B4D"/>
                </a:solidFill>
              </a:defRPr>
            </a:pPr>
            <a:r>
              <a:t>Having a deadline helped to identify accounts that should be blocked from the CMS</a:t>
            </a:r>
          </a:p>
          <a:p>
            <a:pPr marL="285750" indent="-285750">
              <a:buSzPct val="100000"/>
              <a:buFont typeface="Arial"/>
              <a:buChar char="•"/>
              <a:defRPr sz="2000">
                <a:solidFill>
                  <a:srgbClr val="172B4D"/>
                </a:solidFill>
              </a:defRPr>
            </a:pPr>
            <a:r>
              <a:t>We captured course feedback to help to build the 2023 course.</a:t>
            </a:r>
          </a:p>
          <a:p>
            <a:pPr marL="285750" indent="-285750">
              <a:buSzPct val="100000"/>
              <a:buFont typeface="Arial"/>
              <a:buChar char="•"/>
              <a:defRPr sz="2000">
                <a:solidFill>
                  <a:srgbClr val="172B4D"/>
                </a:solidFill>
              </a:defRPr>
            </a:pPr>
            <a:endParaRPr/>
          </a:p>
          <a:p>
            <a:pPr>
              <a:defRPr sz="2000">
                <a:solidFill>
                  <a:srgbClr val="172B4D"/>
                </a:solidFill>
              </a:defRPr>
            </a:pPr>
            <a:r>
              <a:t>Our 2023 version just ended in July. New people can still take the course, and anyone can repeat the course if they want to.</a:t>
            </a:r>
          </a:p>
        </p:txBody>
      </p:sp>
      <p:sp>
        <p:nvSpPr>
          <p:cNvPr id="472" name="TextBox 2"/>
          <p:cNvSpPr txBox="1"/>
          <p:nvPr/>
        </p:nvSpPr>
        <p:spPr>
          <a:xfrm>
            <a:off x="2187035" y="1742600"/>
            <a:ext cx="8709384" cy="1120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pPr>
            <a:r>
              <a:t>Accounts prior to Certification: 		2,765</a:t>
            </a:r>
          </a:p>
          <a:p>
            <a:pPr>
              <a:defRPr sz="2400"/>
            </a:pPr>
            <a:r>
              <a:t>Accounts after Certification: 			322 = 86% reduction in accounts</a:t>
            </a:r>
            <a:endParaRPr>
              <a:solidFill>
                <a:srgbClr val="333333"/>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202" name="Title 1"/>
          <p:cNvSpPr txBox="1">
            <a:spLocks noGrp="1"/>
          </p:cNvSpPr>
          <p:nvPr>
            <p:ph type="title"/>
          </p:nvPr>
        </p:nvSpPr>
        <p:spPr>
          <a:xfrm>
            <a:off x="2141316" y="585216"/>
            <a:ext cx="9109276" cy="1098901"/>
          </a:xfrm>
          <a:prstGeom prst="rect">
            <a:avLst/>
          </a:prstGeom>
        </p:spPr>
        <p:txBody>
          <a:bodyPr/>
          <a:lstStyle/>
          <a:p>
            <a:r>
              <a:t>Agenda</a:t>
            </a:r>
          </a:p>
        </p:txBody>
      </p:sp>
      <p:sp>
        <p:nvSpPr>
          <p:cNvPr id="203"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204" name="Slide Number Placeholder 5"/>
          <p:cNvSpPr txBox="1">
            <a:spLocks noGrp="1"/>
          </p:cNvSpPr>
          <p:nvPr>
            <p:ph type="sldNum" sz="quarter" idx="2"/>
          </p:nvPr>
        </p:nvSpPr>
        <p:spPr>
          <a:xfrm>
            <a:off x="11508664" y="6485944"/>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
        <p:nvSpPr>
          <p:cNvPr id="205" name="Content Placeholder 6"/>
          <p:cNvSpPr txBox="1"/>
          <p:nvPr/>
        </p:nvSpPr>
        <p:spPr>
          <a:xfrm>
            <a:off x="2141315" y="1840375"/>
            <a:ext cx="7369886" cy="4129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91439" indent="-91439" defTabSz="914400">
              <a:lnSpc>
                <a:spcPct val="90000"/>
              </a:lnSpc>
              <a:spcBef>
                <a:spcPts val="1200"/>
              </a:spcBef>
              <a:buClr>
                <a:schemeClr val="accent1"/>
              </a:buClr>
              <a:buSzPct val="100000"/>
              <a:buChar char="▪"/>
              <a:defRPr sz="2200"/>
            </a:pPr>
            <a:r>
              <a:t>Who we are</a:t>
            </a:r>
          </a:p>
          <a:p>
            <a:pPr marL="91439" indent="-91439" defTabSz="914400">
              <a:lnSpc>
                <a:spcPct val="90000"/>
              </a:lnSpc>
              <a:spcBef>
                <a:spcPts val="1200"/>
              </a:spcBef>
              <a:buClr>
                <a:schemeClr val="accent1"/>
              </a:buClr>
              <a:buSzPct val="100000"/>
              <a:buChar char="▪"/>
              <a:defRPr sz="2200"/>
            </a:pPr>
            <a:r>
              <a:t>Current state</a:t>
            </a:r>
          </a:p>
          <a:p>
            <a:pPr marL="91439" indent="-91439" defTabSz="914400">
              <a:lnSpc>
                <a:spcPct val="90000"/>
              </a:lnSpc>
              <a:spcBef>
                <a:spcPts val="1200"/>
              </a:spcBef>
              <a:buClr>
                <a:schemeClr val="accent1"/>
              </a:buClr>
              <a:buSzPct val="100000"/>
              <a:buChar char="▪"/>
              <a:defRPr sz="2200"/>
            </a:pPr>
            <a:r>
              <a:t>Background</a:t>
            </a:r>
          </a:p>
          <a:p>
            <a:pPr marL="91439" indent="-91439" defTabSz="914400">
              <a:lnSpc>
                <a:spcPct val="90000"/>
              </a:lnSpc>
              <a:spcBef>
                <a:spcPts val="1200"/>
              </a:spcBef>
              <a:buClr>
                <a:schemeClr val="accent1"/>
              </a:buClr>
              <a:buSzPct val="100000"/>
              <a:buChar char="▪"/>
              <a:defRPr sz="2200"/>
            </a:pPr>
            <a:r>
              <a:t>Training and Community</a:t>
            </a:r>
          </a:p>
          <a:p>
            <a:pPr marL="91439" indent="-91439" defTabSz="914400">
              <a:lnSpc>
                <a:spcPct val="90000"/>
              </a:lnSpc>
              <a:spcBef>
                <a:spcPts val="1200"/>
              </a:spcBef>
              <a:buClr>
                <a:schemeClr val="accent1"/>
              </a:buClr>
              <a:buSzPct val="100000"/>
              <a:buChar char="▪"/>
              <a:defRPr sz="2200"/>
            </a:pPr>
            <a:r>
              <a:t>The Service Center/Ticketing (Jira) and Knowledge Base (Confluence)</a:t>
            </a:r>
          </a:p>
          <a:p>
            <a:pPr marL="91439" indent="-91439" defTabSz="914400">
              <a:lnSpc>
                <a:spcPct val="90000"/>
              </a:lnSpc>
              <a:spcBef>
                <a:spcPts val="1200"/>
              </a:spcBef>
              <a:buClr>
                <a:schemeClr val="accent1"/>
              </a:buClr>
              <a:buSzPct val="100000"/>
              <a:buChar char="▪"/>
              <a:defRPr sz="2200"/>
            </a:pPr>
            <a:r>
              <a:t>CMS Certification</a:t>
            </a:r>
          </a:p>
        </p:txBody>
      </p:sp>
      <p:pic>
        <p:nvPicPr>
          <p:cNvPr id="206" name="Picture Placeholder 9" descr="Picture Placeholder 9"/>
          <p:cNvPicPr>
            <a:picLocks noGrp="1" noChangeAspect="1"/>
          </p:cNvPicPr>
          <p:nvPr>
            <p:ph type="pic" idx="21"/>
          </p:nvPr>
        </p:nvPicPr>
        <p:blipFill>
          <a:blip r:embed="rId2"/>
          <a:srcRect l="99" r="98"/>
          <a:stretch>
            <a:fillRect/>
          </a:stretch>
        </p:blipFill>
        <p:spPr>
          <a:xfrm>
            <a:off x="237049" y="0"/>
            <a:ext cx="1574158" cy="1499617"/>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475"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30</a:t>
            </a:fld>
            <a:endParaRPr/>
          </a:p>
        </p:txBody>
      </p:sp>
      <p:sp>
        <p:nvSpPr>
          <p:cNvPr id="476" name="Rectangle 22">
            <a:extLst>
              <a:ext uri="{C183D7F6-B498-43B3-948B-1728B52AA6E4}">
                <adec:decorative xmlns:adec="http://schemas.microsoft.com/office/drawing/2017/decorative" val="1"/>
              </a:ext>
            </a:extLst>
          </p:cNvPr>
          <p:cNvSpPr/>
          <p:nvPr/>
        </p:nvSpPr>
        <p:spPr>
          <a:xfrm>
            <a:off x="0" y="0"/>
            <a:ext cx="5468548"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477" name="Title 1"/>
          <p:cNvSpPr txBox="1">
            <a:spLocks noGrp="1"/>
          </p:cNvSpPr>
          <p:nvPr>
            <p:ph type="title"/>
          </p:nvPr>
        </p:nvSpPr>
        <p:spPr>
          <a:xfrm>
            <a:off x="634276" y="640080"/>
            <a:ext cx="4208656" cy="3034858"/>
          </a:xfrm>
          <a:prstGeom prst="rect">
            <a:avLst/>
          </a:prstGeom>
        </p:spPr>
        <p:txBody>
          <a:bodyPr anchor="b"/>
          <a:lstStyle>
            <a:lvl1pPr>
              <a:defRPr sz="4400">
                <a:solidFill>
                  <a:srgbClr val="FFFFFF"/>
                </a:solidFill>
              </a:defRPr>
            </a:lvl1pPr>
          </a:lstStyle>
          <a:p>
            <a:r>
              <a:t>repeating the model</a:t>
            </a:r>
          </a:p>
        </p:txBody>
      </p:sp>
      <p:sp>
        <p:nvSpPr>
          <p:cNvPr id="478" name="Straight Connector 24">
            <a:extLst>
              <a:ext uri="{C183D7F6-B498-43B3-948B-1728B52AA6E4}">
                <adec:decorative xmlns:adec="http://schemas.microsoft.com/office/drawing/2017/decorative" val="1"/>
              </a:ext>
            </a:extLst>
          </p:cNvPr>
          <p:cNvSpPr/>
          <p:nvPr/>
        </p:nvSpPr>
        <p:spPr>
          <a:xfrm>
            <a:off x="786678" y="3765313"/>
            <a:ext cx="3931922" cy="1"/>
          </a:xfrm>
          <a:prstGeom prst="line">
            <a:avLst/>
          </a:prstGeom>
          <a:ln w="19050">
            <a:solidFill>
              <a:srgbClr val="D2EFFA"/>
            </a:solidFill>
          </a:ln>
        </p:spPr>
        <p:txBody>
          <a:bodyPr lIns="45719" rIns="45719"/>
          <a:lstStyle/>
          <a:p>
            <a:endParaRPr/>
          </a:p>
        </p:txBody>
      </p:sp>
      <p:sp>
        <p:nvSpPr>
          <p:cNvPr id="479" name="Text Placeholder 6"/>
          <p:cNvSpPr txBox="1">
            <a:spLocks noGrp="1"/>
          </p:cNvSpPr>
          <p:nvPr>
            <p:ph type="body" sz="quarter" idx="1"/>
          </p:nvPr>
        </p:nvSpPr>
        <p:spPr>
          <a:xfrm>
            <a:off x="638920" y="3849539"/>
            <a:ext cx="4204013" cy="2359418"/>
          </a:xfrm>
          <a:prstGeom prst="rect">
            <a:avLst/>
          </a:prstGeom>
        </p:spPr>
        <p:txBody>
          <a:bodyPr anchor="t"/>
          <a:lstStyle>
            <a:lvl1pPr algn="r">
              <a:defRPr sz="1600">
                <a:solidFill>
                  <a:srgbClr val="FFFFFF"/>
                </a:solidFill>
              </a:defRPr>
            </a:lvl1pPr>
          </a:lstStyle>
          <a:p>
            <a:r>
              <a:t>Expanding this model to other lines of business</a:t>
            </a:r>
          </a:p>
        </p:txBody>
      </p:sp>
      <p:grpSp>
        <p:nvGrpSpPr>
          <p:cNvPr id="482" name="Picture Placeholder 9">
            <a:extLst>
              <a:ext uri="{C183D7F6-B498-43B3-948B-1728B52AA6E4}">
                <adec:decorative xmlns:adec="http://schemas.microsoft.com/office/drawing/2017/decorative" val="1"/>
              </a:ext>
            </a:extLst>
          </p:cNvPr>
          <p:cNvGrpSpPr/>
          <p:nvPr/>
        </p:nvGrpSpPr>
        <p:grpSpPr>
          <a:xfrm>
            <a:off x="6084530" y="640080"/>
            <a:ext cx="5468549" cy="5531478"/>
            <a:chOff x="0" y="0"/>
            <a:chExt cx="5468548" cy="5531477"/>
          </a:xfrm>
        </p:grpSpPr>
        <p:sp>
          <p:nvSpPr>
            <p:cNvPr id="480" name="Rectangle"/>
            <p:cNvSpPr/>
            <p:nvPr/>
          </p:nvSpPr>
          <p:spPr>
            <a:xfrm>
              <a:off x="0" y="0"/>
              <a:ext cx="5468548" cy="5531478"/>
            </a:xfrm>
            <a:prstGeom prst="rect">
              <a:avLst/>
            </a:prstGeom>
            <a:solidFill>
              <a:srgbClr val="77CEEF"/>
            </a:solidFill>
            <a:ln w="12700" cap="flat">
              <a:noFill/>
              <a:miter lim="400000"/>
            </a:ln>
            <a:effectLst/>
          </p:spPr>
          <p:txBody>
            <a:bodyPr wrap="square" lIns="45719" tIns="45719" rIns="45719" bIns="45719" numCol="1" anchor="ctr">
              <a:noAutofit/>
            </a:bodyPr>
            <a:lstStyle/>
            <a:p>
              <a:endParaRPr/>
            </a:p>
          </p:txBody>
        </p:sp>
        <p:pic>
          <p:nvPicPr>
            <p:cNvPr id="481" name="image37.png" descr="image37.png"/>
            <p:cNvPicPr>
              <a:picLocks noChangeAspect="1"/>
            </p:cNvPicPr>
            <p:nvPr/>
          </p:nvPicPr>
          <p:blipFill>
            <a:blip r:embed="rId2"/>
            <a:srcRect l="9911" r="9910"/>
            <a:stretch>
              <a:fillRect/>
            </a:stretch>
          </p:blipFill>
          <p:spPr>
            <a:xfrm>
              <a:off x="0" y="0"/>
              <a:ext cx="5468549" cy="5531478"/>
            </a:xfrm>
            <a:prstGeom prst="rect">
              <a:avLst/>
            </a:prstGeom>
            <a:ln w="9525" cap="flat">
              <a:solidFill>
                <a:srgbClr val="A6A6A6"/>
              </a:solidFill>
              <a:prstDash val="solid"/>
              <a:round/>
            </a:ln>
            <a:effectLst>
              <a:outerShdw blurRad="50800" dist="38100" dir="2700000"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Footer Placeholder 4"/>
          <p:cNvSpPr txBox="1"/>
          <p:nvPr/>
        </p:nvSpPr>
        <p:spPr>
          <a:xfrm>
            <a:off x="5559984" y="6470703"/>
            <a:ext cx="5810020" cy="274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r">
              <a:spcBef>
                <a:spcPts val="600"/>
              </a:spcBef>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485" name="Title 1"/>
          <p:cNvSpPr txBox="1">
            <a:spLocks noGrp="1"/>
          </p:cNvSpPr>
          <p:nvPr>
            <p:ph type="title"/>
          </p:nvPr>
        </p:nvSpPr>
        <p:spPr>
          <a:xfrm>
            <a:off x="1024128" y="585216"/>
            <a:ext cx="9720072" cy="1499617"/>
          </a:xfrm>
          <a:prstGeom prst="rect">
            <a:avLst/>
          </a:prstGeom>
        </p:spPr>
        <p:txBody>
          <a:bodyPr/>
          <a:lstStyle/>
          <a:p>
            <a:r>
              <a:rPr dirty="0"/>
              <a:t>Repeating the model</a:t>
            </a:r>
          </a:p>
        </p:txBody>
      </p:sp>
      <p:sp>
        <p:nvSpPr>
          <p:cNvPr id="486" name="TextBox 6"/>
          <p:cNvSpPr txBox="1"/>
          <p:nvPr/>
        </p:nvSpPr>
        <p:spPr>
          <a:xfrm>
            <a:off x="1024127" y="1715728"/>
            <a:ext cx="5229528" cy="4557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85750" indent="-285750" defTabSz="914400">
              <a:lnSpc>
                <a:spcPct val="90000"/>
              </a:lnSpc>
              <a:spcBef>
                <a:spcPts val="600"/>
              </a:spcBef>
              <a:buClr>
                <a:schemeClr val="accent1"/>
              </a:buClr>
              <a:buSzPct val="100000"/>
              <a:buFont typeface="Arial"/>
              <a:buChar char="•"/>
              <a:defRPr sz="1400"/>
            </a:pPr>
            <a:r>
              <a:rPr sz="1600" dirty="0"/>
              <a:t>We have a Service Center/Confluence/LMS space for:</a:t>
            </a:r>
          </a:p>
          <a:p>
            <a:pPr marL="742950" lvl="1" indent="-285750" defTabSz="914400">
              <a:lnSpc>
                <a:spcPct val="90000"/>
              </a:lnSpc>
              <a:spcBef>
                <a:spcPts val="600"/>
              </a:spcBef>
              <a:buClr>
                <a:schemeClr val="accent1"/>
              </a:buClr>
              <a:buSzPct val="100000"/>
              <a:buFont typeface="Arial"/>
              <a:buChar char="•"/>
              <a:defRPr sz="1400"/>
            </a:pPr>
            <a:r>
              <a:rPr sz="1600" dirty="0"/>
              <a:t>Internal Drupal CMS</a:t>
            </a:r>
          </a:p>
          <a:p>
            <a:pPr marL="742950" lvl="1" indent="-285750" defTabSz="914400">
              <a:lnSpc>
                <a:spcPct val="90000"/>
              </a:lnSpc>
              <a:spcBef>
                <a:spcPts val="600"/>
              </a:spcBef>
              <a:buClr>
                <a:schemeClr val="accent1"/>
              </a:buClr>
              <a:buSzPct val="100000"/>
              <a:buFont typeface="Arial"/>
              <a:buChar char="•"/>
              <a:defRPr sz="1400"/>
            </a:pPr>
            <a:r>
              <a:rPr sz="1600" dirty="0"/>
              <a:t>Bureau Social Media team</a:t>
            </a:r>
          </a:p>
          <a:p>
            <a:pPr marL="742950" lvl="1" indent="-285750" defTabSz="914400">
              <a:lnSpc>
                <a:spcPct val="90000"/>
              </a:lnSpc>
              <a:spcBef>
                <a:spcPts val="600"/>
              </a:spcBef>
              <a:buClr>
                <a:schemeClr val="accent1"/>
              </a:buClr>
              <a:buSzPct val="100000"/>
              <a:buFont typeface="Arial"/>
              <a:buChar char="•"/>
              <a:defRPr sz="1400"/>
            </a:pPr>
            <a:r>
              <a:rPr sz="1600" dirty="0"/>
              <a:t>Public Affairs, Internal, Budget, and others</a:t>
            </a:r>
            <a:br>
              <a:rPr sz="1600" dirty="0"/>
            </a:br>
            <a:endParaRPr sz="1600" dirty="0"/>
          </a:p>
          <a:p>
            <a:pPr marL="285750" indent="-285750" defTabSz="914400">
              <a:lnSpc>
                <a:spcPct val="90000"/>
              </a:lnSpc>
              <a:spcBef>
                <a:spcPts val="600"/>
              </a:spcBef>
              <a:buClr>
                <a:schemeClr val="accent1"/>
              </a:buClr>
              <a:buSzPct val="100000"/>
              <a:buFont typeface="Arial"/>
              <a:buChar char="•"/>
              <a:defRPr sz="1400"/>
            </a:pPr>
            <a:r>
              <a:rPr sz="1600" dirty="0"/>
              <a:t>Each member of our Digital Services Team has their own Jira project</a:t>
            </a:r>
          </a:p>
          <a:p>
            <a:pPr marL="742950" lvl="1" indent="-285750" defTabSz="914400">
              <a:lnSpc>
                <a:spcPct val="90000"/>
              </a:lnSpc>
              <a:spcBef>
                <a:spcPts val="600"/>
              </a:spcBef>
              <a:buClr>
                <a:schemeClr val="accent1"/>
              </a:buClr>
              <a:buSzPct val="100000"/>
              <a:buFont typeface="Arial"/>
              <a:buChar char="•"/>
              <a:defRPr sz="1400"/>
            </a:pPr>
            <a:r>
              <a:rPr sz="1600" dirty="0"/>
              <a:t>Enter and track our own tasks/works/special projects</a:t>
            </a:r>
          </a:p>
          <a:p>
            <a:pPr marL="742950" lvl="1" indent="-285750" defTabSz="914400">
              <a:lnSpc>
                <a:spcPct val="90000"/>
              </a:lnSpc>
              <a:spcBef>
                <a:spcPts val="600"/>
              </a:spcBef>
              <a:buClr>
                <a:schemeClr val="accent1"/>
              </a:buClr>
              <a:buSzPct val="100000"/>
              <a:buFont typeface="Arial"/>
              <a:buChar char="•"/>
              <a:defRPr sz="1400"/>
            </a:pPr>
            <a:r>
              <a:rPr sz="1600" dirty="0"/>
              <a:t>Kanban boards</a:t>
            </a:r>
          </a:p>
          <a:p>
            <a:pPr marL="742950" lvl="1" indent="-285750" defTabSz="914400">
              <a:lnSpc>
                <a:spcPct val="90000"/>
              </a:lnSpc>
              <a:spcBef>
                <a:spcPts val="600"/>
              </a:spcBef>
              <a:buClr>
                <a:schemeClr val="accent1"/>
              </a:buClr>
              <a:buSzPct val="100000"/>
              <a:buFont typeface="Arial"/>
              <a:buChar char="•"/>
              <a:defRPr sz="1400"/>
            </a:pPr>
            <a:r>
              <a:rPr sz="1600" dirty="0"/>
              <a:t>Gantt charts for special projects and tasks throughout the year</a:t>
            </a:r>
          </a:p>
          <a:p>
            <a:pPr marL="742950" lvl="1" indent="-285750" defTabSz="914400">
              <a:lnSpc>
                <a:spcPct val="90000"/>
              </a:lnSpc>
              <a:spcBef>
                <a:spcPts val="600"/>
              </a:spcBef>
              <a:buClr>
                <a:schemeClr val="accent1"/>
              </a:buClr>
              <a:buSzPct val="100000"/>
              <a:buFont typeface="Arial"/>
              <a:buChar char="•"/>
              <a:defRPr sz="1400"/>
            </a:pPr>
            <a:r>
              <a:rPr sz="1600" dirty="0"/>
              <a:t>We use this for our own EPAPs!</a:t>
            </a:r>
          </a:p>
          <a:p>
            <a:pPr marL="1200150" lvl="2" indent="-285750" defTabSz="914400">
              <a:lnSpc>
                <a:spcPct val="90000"/>
              </a:lnSpc>
              <a:spcBef>
                <a:spcPts val="600"/>
              </a:spcBef>
              <a:buClr>
                <a:schemeClr val="accent1"/>
              </a:buClr>
              <a:buSzPct val="100000"/>
              <a:buFont typeface="Arial"/>
              <a:buChar char="•"/>
              <a:defRPr sz="1400"/>
            </a:pPr>
            <a:r>
              <a:rPr sz="1600" dirty="0"/>
              <a:t>Each performance element = Epic</a:t>
            </a:r>
          </a:p>
          <a:p>
            <a:pPr marL="1200150" lvl="2" indent="-285750" defTabSz="914400">
              <a:lnSpc>
                <a:spcPct val="90000"/>
              </a:lnSpc>
              <a:spcBef>
                <a:spcPts val="600"/>
              </a:spcBef>
              <a:buClr>
                <a:schemeClr val="accent1"/>
              </a:buClr>
              <a:buSzPct val="100000"/>
              <a:buFont typeface="Arial"/>
              <a:buChar char="•"/>
              <a:defRPr sz="1400"/>
            </a:pPr>
            <a:r>
              <a:rPr sz="1600" dirty="0"/>
              <a:t>Add your stories and tasks to each epic</a:t>
            </a:r>
          </a:p>
          <a:p>
            <a:pPr marL="1200150" lvl="2" indent="-285750" defTabSz="914400">
              <a:lnSpc>
                <a:spcPct val="90000"/>
              </a:lnSpc>
              <a:spcBef>
                <a:spcPts val="600"/>
              </a:spcBef>
              <a:buClr>
                <a:schemeClr val="accent1"/>
              </a:buClr>
              <a:buSzPct val="100000"/>
              <a:buFont typeface="Arial"/>
              <a:buChar char="•"/>
              <a:defRPr sz="1400"/>
            </a:pPr>
            <a:r>
              <a:rPr sz="1600" dirty="0"/>
              <a:t>Track updates, analytics, export all work for mid-year and final review.</a:t>
            </a:r>
          </a:p>
        </p:txBody>
      </p:sp>
      <p:pic>
        <p:nvPicPr>
          <p:cNvPr id="487" name="Picture 7" descr="Picture 7"/>
          <p:cNvPicPr>
            <a:picLocks noChangeAspect="1"/>
          </p:cNvPicPr>
          <p:nvPr/>
        </p:nvPicPr>
        <p:blipFill>
          <a:blip r:embed="rId2"/>
          <a:srcRect t="872" r="18148"/>
          <a:stretch>
            <a:fillRect/>
          </a:stretch>
        </p:blipFill>
        <p:spPr>
          <a:xfrm>
            <a:off x="6524044" y="1553121"/>
            <a:ext cx="5524025" cy="4348484"/>
          </a:xfrm>
          <a:prstGeom prst="rect">
            <a:avLst/>
          </a:prstGeom>
          <a:ln w="12700">
            <a:miter lim="400000"/>
          </a:ln>
        </p:spPr>
      </p:pic>
      <p:sp>
        <p:nvSpPr>
          <p:cNvPr id="488" name="Slide Number Placeholder 5"/>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spcBef>
                <a:spcPts val="600"/>
              </a:spcBef>
            </a:lvl1pPr>
          </a:lstStyle>
          <a:p>
            <a:fld id="{86CB4B4D-7CA3-9044-876B-883B54F8677D}" type="slidenum">
              <a:rPr/>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Footer Placeholder 5"/>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FFFFFF"/>
                </a:solidFill>
                <a:latin typeface="Tw Cen MT Condensed"/>
                <a:ea typeface="Tw Cen MT Condensed"/>
                <a:cs typeface="Tw Cen MT Condensed"/>
                <a:sym typeface="Tw Cen MT Condensed"/>
              </a:defRPr>
            </a:lvl1pPr>
          </a:lstStyle>
          <a:p>
            <a:r>
              <a:t>drupalGovcon govsummit</a:t>
            </a:r>
          </a:p>
        </p:txBody>
      </p:sp>
      <p:sp>
        <p:nvSpPr>
          <p:cNvPr id="491" name="Slide Number Placeholder 3"/>
          <p:cNvSpPr txBox="1">
            <a:spLocks noGrp="1"/>
          </p:cNvSpPr>
          <p:nvPr>
            <p:ph type="sldNum" sz="quarter" idx="2"/>
          </p:nvPr>
        </p:nvSpPr>
        <p:spPr>
          <a:xfrm>
            <a:off x="11508664" y="6485944"/>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spcBef>
                <a:spcPts val="600"/>
              </a:spcBef>
            </a:lvl1pPr>
          </a:lstStyle>
          <a:p>
            <a:fld id="{86CB4B4D-7CA3-9044-876B-883B54F8677D}" type="slidenum">
              <a:rPr/>
              <a:t>32</a:t>
            </a:fld>
            <a:endParaRPr/>
          </a:p>
        </p:txBody>
      </p:sp>
      <p:sp>
        <p:nvSpPr>
          <p:cNvPr id="493" name="Title 1"/>
          <p:cNvSpPr txBox="1">
            <a:spLocks noGrp="1"/>
          </p:cNvSpPr>
          <p:nvPr>
            <p:ph type="title"/>
          </p:nvPr>
        </p:nvSpPr>
        <p:spPr>
          <a:prstGeom prst="rect">
            <a:avLst/>
          </a:prstGeom>
        </p:spPr>
        <p:txBody>
          <a:bodyPr anchor="b"/>
          <a:lstStyle>
            <a:lvl1pPr>
              <a:defRPr sz="4400"/>
            </a:lvl1pPr>
          </a:lstStyle>
          <a:p>
            <a:r>
              <a:t>Questions?</a:t>
            </a:r>
          </a:p>
        </p:txBody>
      </p:sp>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itle 1"/>
          <p:cNvSpPr txBox="1">
            <a:spLocks noGrp="1"/>
          </p:cNvSpPr>
          <p:nvPr>
            <p:ph type="title"/>
          </p:nvPr>
        </p:nvSpPr>
        <p:spPr>
          <a:xfrm>
            <a:off x="970599" y="1183167"/>
            <a:ext cx="11221402" cy="2219601"/>
          </a:xfrm>
          <a:prstGeom prst="rect">
            <a:avLst/>
          </a:prstGeom>
        </p:spPr>
        <p:txBody>
          <a:bodyPr/>
          <a:lstStyle>
            <a:lvl1pPr>
              <a:defRPr b="0">
                <a:latin typeface="Tw Cen MT Condensed"/>
                <a:ea typeface="Tw Cen MT Condensed"/>
                <a:cs typeface="Tw Cen MT Condensed"/>
                <a:sym typeface="Tw Cen MT Condensed"/>
              </a:defRPr>
            </a:lvl1pPr>
          </a:lstStyle>
          <a:p>
            <a:r>
              <a:t>U.S. Geological Survey (USGS)</a:t>
            </a:r>
          </a:p>
        </p:txBody>
      </p:sp>
      <p:sp>
        <p:nvSpPr>
          <p:cNvPr id="209" name="Subtitle 4"/>
          <p:cNvSpPr txBox="1">
            <a:spLocks noGrp="1"/>
          </p:cNvSpPr>
          <p:nvPr>
            <p:ph type="body" sz="half" idx="1"/>
          </p:nvPr>
        </p:nvSpPr>
        <p:spPr>
          <a:xfrm>
            <a:off x="970600" y="3234969"/>
            <a:ext cx="10250800" cy="2014152"/>
          </a:xfrm>
          <a:prstGeom prst="rect">
            <a:avLst/>
          </a:prstGeom>
        </p:spPr>
        <p:txBody>
          <a:bodyPr/>
          <a:lstStyle/>
          <a:p>
            <a:pPr marL="0" indent="0">
              <a:defRPr>
                <a:latin typeface="Tw Cen MT"/>
                <a:ea typeface="Tw Cen MT"/>
                <a:cs typeface="Tw Cen MT"/>
                <a:sym typeface="Tw Cen MT"/>
              </a:defRPr>
            </a:pPr>
            <a:r>
              <a:t>Created by an act of Congress in 1879, the USGS provides science for a changing world, which reflects and responds to society’s continuously evolving needs.</a:t>
            </a:r>
            <a:br/>
            <a:r>
              <a:t>As the science arm of the Department of the Interior, the USGS brings an array </a:t>
            </a:r>
            <a:br/>
            <a:r>
              <a:t>of earth, water, biological, and mapping data and expertise to bear in support </a:t>
            </a:r>
            <a:br/>
            <a:r>
              <a:t>of decision-making on environmental, resource, and public safety issues.</a:t>
            </a:r>
          </a:p>
        </p:txBody>
      </p:sp>
      <p:sp>
        <p:nvSpPr>
          <p:cNvPr id="210" name="Slide Number Placeholder 3"/>
          <p:cNvSpPr txBox="1">
            <a:spLocks noGrp="1"/>
          </p:cNvSpPr>
          <p:nvPr>
            <p:ph type="sldNum" sz="quarter" idx="2"/>
          </p:nvPr>
        </p:nvSpPr>
        <p:spPr>
          <a:xfrm>
            <a:off x="11381736" y="6427910"/>
            <a:ext cx="266182" cy="3352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Footer Placeholder 5"/>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213" name="Title 1"/>
          <p:cNvSpPr txBox="1">
            <a:spLocks noGrp="1"/>
          </p:cNvSpPr>
          <p:nvPr>
            <p:ph type="title"/>
          </p:nvPr>
        </p:nvSpPr>
        <p:spPr>
          <a:prstGeom prst="rect">
            <a:avLst/>
          </a:prstGeom>
        </p:spPr>
        <p:txBody>
          <a:bodyPr/>
          <a:lstStyle>
            <a:lvl1pPr defTabSz="777240">
              <a:defRPr sz="4250" spc="85"/>
            </a:lvl1pPr>
          </a:lstStyle>
          <a:p>
            <a:r>
              <a:t>OcAP Digital Services Team</a:t>
            </a:r>
          </a:p>
        </p:txBody>
      </p:sp>
      <p:sp>
        <p:nvSpPr>
          <p:cNvPr id="214" name="Content Placeholder 2"/>
          <p:cNvSpPr txBox="1">
            <a:spLocks noGrp="1"/>
          </p:cNvSpPr>
          <p:nvPr>
            <p:ph type="body" idx="1"/>
          </p:nvPr>
        </p:nvSpPr>
        <p:spPr>
          <a:prstGeom prst="rect">
            <a:avLst/>
          </a:prstGeom>
        </p:spPr>
        <p:txBody>
          <a:bodyPr/>
          <a:lstStyle/>
          <a:p>
            <a:pPr marL="128015" indent="0">
              <a:buNone/>
            </a:pPr>
            <a:r>
              <a:rPr dirty="0"/>
              <a:t>We manage:</a:t>
            </a:r>
          </a:p>
          <a:p>
            <a:pPr marL="516636" lvl="1" indent="-342900">
              <a:buFont typeface="Wingdings" pitchFamily="2" charset="2"/>
              <a:buChar char="§"/>
            </a:pPr>
            <a:r>
              <a:rPr dirty="0"/>
              <a:t>USGS.gov (www) site</a:t>
            </a:r>
          </a:p>
          <a:p>
            <a:pPr marL="516636" lvl="1" indent="-342900">
              <a:buFont typeface="Wingdings" pitchFamily="2" charset="2"/>
              <a:buChar char="§"/>
            </a:pPr>
            <a:r>
              <a:rPr dirty="0"/>
              <a:t>USGS @</a:t>
            </a:r>
            <a:r>
              <a:rPr dirty="0" err="1"/>
              <a:t>theCore</a:t>
            </a:r>
            <a:r>
              <a:rPr dirty="0"/>
              <a:t> (our internal site)</a:t>
            </a:r>
          </a:p>
          <a:p>
            <a:pPr marL="516636" lvl="1" indent="-342900">
              <a:buFont typeface="Wingdings" pitchFamily="2" charset="2"/>
              <a:buChar char="§"/>
            </a:pPr>
            <a:r>
              <a:rPr dirty="0"/>
              <a:t>Ask USGS online request system</a:t>
            </a:r>
          </a:p>
          <a:p>
            <a:pPr marL="516636" lvl="1" indent="-342900">
              <a:buFont typeface="Wingdings" pitchFamily="2" charset="2"/>
              <a:buChar char="§"/>
            </a:pPr>
            <a:r>
              <a:rPr dirty="0"/>
              <a:t>Jira and Confluence environments for OCAP</a:t>
            </a:r>
          </a:p>
          <a:p>
            <a:pPr marL="516636" lvl="1" indent="-342900">
              <a:buFont typeface="Wingdings" pitchFamily="2" charset="2"/>
              <a:buChar char="§"/>
            </a:pPr>
            <a:r>
              <a:rPr dirty="0"/>
              <a:t>Bureau-wide social media efforts</a:t>
            </a:r>
          </a:p>
          <a:p>
            <a:pPr marL="516636" lvl="1" indent="-342900"/>
            <a:endParaRPr dirty="0"/>
          </a:p>
          <a:p>
            <a:pPr marL="0" lvl="1" indent="173736">
              <a:buSzTx/>
              <a:buFont typeface="Wingdings 3"/>
              <a:buNone/>
            </a:pPr>
            <a:r>
              <a:rPr dirty="0"/>
              <a:t>6-person team</a:t>
            </a:r>
          </a:p>
        </p:txBody>
      </p:sp>
      <p:pic>
        <p:nvPicPr>
          <p:cNvPr id="215" name="Picture Placeholder 3" descr="Picture Placeholder 3"/>
          <p:cNvPicPr>
            <a:picLocks noGrp="1" noChangeAspect="1"/>
          </p:cNvPicPr>
          <p:nvPr>
            <p:ph type="pic" idx="21"/>
          </p:nvPr>
        </p:nvPicPr>
        <p:blipFill>
          <a:blip r:embed="rId2"/>
          <a:stretch>
            <a:fillRect/>
          </a:stretch>
        </p:blipFill>
        <p:spPr>
          <a:prstGeom prst="rect">
            <a:avLst/>
          </a:prstGeom>
        </p:spPr>
      </p:pic>
      <p:sp>
        <p:nvSpPr>
          <p:cNvPr id="216" name="Slide Number Placeholder 6"/>
          <p:cNvSpPr txBox="1">
            <a:spLocks noGrp="1"/>
          </p:cNvSpPr>
          <p:nvPr>
            <p:ph type="sldNum" sz="quarter" idx="2"/>
          </p:nvPr>
        </p:nvSpPr>
        <p:spPr>
          <a:xfrm>
            <a:off x="11508664" y="6485944"/>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220" name="Slide Number Placeholder 5"/>
          <p:cNvSpPr txBox="1">
            <a:spLocks noGrp="1"/>
          </p:cNvSpPr>
          <p:nvPr>
            <p:ph type="sldNum" sz="quarter" idx="2"/>
          </p:nvPr>
        </p:nvSpPr>
        <p:spPr>
          <a:xfrm>
            <a:off x="11508664" y="6485944"/>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221" name="Title 1"/>
          <p:cNvSpPr txBox="1">
            <a:spLocks noGrp="1"/>
          </p:cNvSpPr>
          <p:nvPr>
            <p:ph type="title"/>
          </p:nvPr>
        </p:nvSpPr>
        <p:spPr>
          <a:xfrm>
            <a:off x="2141316" y="585216"/>
            <a:ext cx="9109276" cy="1098901"/>
          </a:xfrm>
          <a:prstGeom prst="rect">
            <a:avLst/>
          </a:prstGeom>
        </p:spPr>
        <p:txBody>
          <a:bodyPr/>
          <a:lstStyle/>
          <a:p>
            <a:r>
              <a:t>Current state</a:t>
            </a:r>
          </a:p>
        </p:txBody>
      </p:sp>
      <p:grpSp>
        <p:nvGrpSpPr>
          <p:cNvPr id="225" name="Group 34" descr="Policy"/>
          <p:cNvGrpSpPr/>
          <p:nvPr/>
        </p:nvGrpSpPr>
        <p:grpSpPr>
          <a:xfrm>
            <a:off x="2141314" y="1930829"/>
            <a:ext cx="1229029" cy="1510714"/>
            <a:chOff x="0" y="0"/>
            <a:chExt cx="1229028" cy="1510713"/>
          </a:xfrm>
        </p:grpSpPr>
        <p:pic>
          <p:nvPicPr>
            <p:cNvPr id="223" name="Graphic 6" descr="Graphic 6"/>
            <p:cNvPicPr>
              <a:picLocks noChangeAspect="1"/>
            </p:cNvPicPr>
            <p:nvPr/>
          </p:nvPicPr>
          <p:blipFill>
            <a:blip r:embed="rId3"/>
            <a:stretch>
              <a:fillRect/>
            </a:stretch>
          </p:blipFill>
          <p:spPr>
            <a:xfrm>
              <a:off x="0" y="0"/>
              <a:ext cx="1229029" cy="1229030"/>
            </a:xfrm>
            <a:prstGeom prst="rect">
              <a:avLst/>
            </a:prstGeom>
            <a:ln w="12700" cap="flat">
              <a:noFill/>
              <a:miter lim="400000"/>
            </a:ln>
            <a:effectLst/>
          </p:spPr>
        </p:pic>
        <p:sp>
          <p:nvSpPr>
            <p:cNvPr id="224" name="TextBox 22"/>
            <p:cNvSpPr txBox="1"/>
            <p:nvPr/>
          </p:nvSpPr>
          <p:spPr>
            <a:xfrm>
              <a:off x="304013" y="1177973"/>
              <a:ext cx="626082" cy="332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t>Policy</a:t>
              </a:r>
            </a:p>
          </p:txBody>
        </p:sp>
      </p:grpSp>
      <p:sp>
        <p:nvSpPr>
          <p:cNvPr id="244" name="Striped Right Arrow 29" descr="Leads to"/>
          <p:cNvSpPr/>
          <p:nvPr/>
        </p:nvSpPr>
        <p:spPr>
          <a:xfrm>
            <a:off x="3475018" y="2267448"/>
            <a:ext cx="558208" cy="453678"/>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549" y="5400"/>
                </a:lnTo>
                <a:lnTo>
                  <a:pt x="549" y="16200"/>
                </a:lnTo>
                <a:lnTo>
                  <a:pt x="0" y="16200"/>
                </a:lnTo>
                <a:close/>
                <a:moveTo>
                  <a:pt x="1097" y="5400"/>
                </a:moveTo>
                <a:lnTo>
                  <a:pt x="2194" y="5400"/>
                </a:lnTo>
                <a:lnTo>
                  <a:pt x="2194" y="16200"/>
                </a:lnTo>
                <a:lnTo>
                  <a:pt x="1097" y="16200"/>
                </a:lnTo>
                <a:close/>
                <a:moveTo>
                  <a:pt x="2743" y="5400"/>
                </a:moveTo>
                <a:lnTo>
                  <a:pt x="12822" y="5400"/>
                </a:lnTo>
                <a:lnTo>
                  <a:pt x="12822" y="0"/>
                </a:lnTo>
                <a:lnTo>
                  <a:pt x="21600" y="10800"/>
                </a:lnTo>
                <a:lnTo>
                  <a:pt x="12822" y="21600"/>
                </a:lnTo>
                <a:lnTo>
                  <a:pt x="12822" y="16200"/>
                </a:lnTo>
                <a:lnTo>
                  <a:pt x="2743" y="16200"/>
                </a:lnTo>
                <a:close/>
              </a:path>
            </a:pathLst>
          </a:custGeom>
          <a:gradFill>
            <a:gsLst>
              <a:gs pos="0">
                <a:srgbClr val="3A7E4D"/>
              </a:gs>
              <a:gs pos="100000">
                <a:srgbClr val="5CA56D"/>
              </a:gs>
            </a:gsLst>
            <a:path path="circle">
              <a:fillToRect l="37721" t="-19636" r="62278" b="119636"/>
            </a:path>
          </a:gradFill>
          <a:ln>
            <a:solidFill>
              <a:schemeClr val="accent5"/>
            </a:solidFill>
          </a:ln>
          <a:effectLst>
            <a:outerShdw blurRad="50800" dist="12700" dir="5400000" rotWithShape="0">
              <a:srgbClr val="000000">
                <a:alpha val="50000"/>
              </a:srgbClr>
            </a:outerShdw>
          </a:effectLst>
        </p:spPr>
        <p:txBody>
          <a:bodyPr lIns="45719" rIns="45719" anchor="ctr"/>
          <a:lstStyle/>
          <a:p>
            <a:pPr algn="ctr">
              <a:defRPr>
                <a:solidFill>
                  <a:srgbClr val="FFFFFF"/>
                </a:solidFill>
              </a:defRPr>
            </a:pPr>
            <a:endParaRPr/>
          </a:p>
        </p:txBody>
      </p:sp>
      <p:grpSp>
        <p:nvGrpSpPr>
          <p:cNvPr id="228" name="Group 35" descr="CMS Course"/>
          <p:cNvGrpSpPr/>
          <p:nvPr/>
        </p:nvGrpSpPr>
        <p:grpSpPr>
          <a:xfrm>
            <a:off x="4337675" y="1930830"/>
            <a:ext cx="1229029" cy="1510712"/>
            <a:chOff x="0" y="0"/>
            <a:chExt cx="1229027" cy="1510711"/>
          </a:xfrm>
        </p:grpSpPr>
        <p:pic>
          <p:nvPicPr>
            <p:cNvPr id="226" name="Graphic 15" descr="Graphic 15"/>
            <p:cNvPicPr>
              <a:picLocks noChangeAspect="1"/>
            </p:cNvPicPr>
            <p:nvPr/>
          </p:nvPicPr>
          <p:blipFill>
            <a:blip r:embed="rId4"/>
            <a:stretch>
              <a:fillRect/>
            </a:stretch>
          </p:blipFill>
          <p:spPr>
            <a:xfrm>
              <a:off x="0" y="0"/>
              <a:ext cx="1229028" cy="1229028"/>
            </a:xfrm>
            <a:prstGeom prst="rect">
              <a:avLst/>
            </a:prstGeom>
            <a:ln w="12700" cap="flat">
              <a:noFill/>
              <a:miter lim="400000"/>
            </a:ln>
            <a:effectLst/>
          </p:spPr>
        </p:pic>
        <p:sp>
          <p:nvSpPr>
            <p:cNvPr id="227" name="TextBox 23"/>
            <p:cNvSpPr txBox="1"/>
            <p:nvPr/>
          </p:nvSpPr>
          <p:spPr>
            <a:xfrm>
              <a:off x="7031" y="1177971"/>
              <a:ext cx="1214883" cy="332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t>CMS Course</a:t>
              </a:r>
            </a:p>
          </p:txBody>
        </p:sp>
      </p:grpSp>
      <p:sp>
        <p:nvSpPr>
          <p:cNvPr id="245" name="Striped Right Arrow 30" descr="Leads to"/>
          <p:cNvSpPr/>
          <p:nvPr/>
        </p:nvSpPr>
        <p:spPr>
          <a:xfrm>
            <a:off x="5886656" y="2265979"/>
            <a:ext cx="558208" cy="453678"/>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549" y="5400"/>
                </a:lnTo>
                <a:lnTo>
                  <a:pt x="549" y="16200"/>
                </a:lnTo>
                <a:lnTo>
                  <a:pt x="0" y="16200"/>
                </a:lnTo>
                <a:close/>
                <a:moveTo>
                  <a:pt x="1097" y="5400"/>
                </a:moveTo>
                <a:lnTo>
                  <a:pt x="2194" y="5400"/>
                </a:lnTo>
                <a:lnTo>
                  <a:pt x="2194" y="16200"/>
                </a:lnTo>
                <a:lnTo>
                  <a:pt x="1097" y="16200"/>
                </a:lnTo>
                <a:close/>
                <a:moveTo>
                  <a:pt x="2743" y="5400"/>
                </a:moveTo>
                <a:lnTo>
                  <a:pt x="12822" y="5400"/>
                </a:lnTo>
                <a:lnTo>
                  <a:pt x="12822" y="0"/>
                </a:lnTo>
                <a:lnTo>
                  <a:pt x="21600" y="10800"/>
                </a:lnTo>
                <a:lnTo>
                  <a:pt x="12822" y="21600"/>
                </a:lnTo>
                <a:lnTo>
                  <a:pt x="12822" y="16200"/>
                </a:lnTo>
                <a:lnTo>
                  <a:pt x="2743" y="16200"/>
                </a:lnTo>
                <a:close/>
              </a:path>
            </a:pathLst>
          </a:custGeom>
          <a:gradFill>
            <a:gsLst>
              <a:gs pos="0">
                <a:srgbClr val="3A7E4D"/>
              </a:gs>
              <a:gs pos="100000">
                <a:srgbClr val="5CA56D"/>
              </a:gs>
            </a:gsLst>
            <a:path path="circle">
              <a:fillToRect l="37721" t="-19636" r="62278" b="119636"/>
            </a:path>
          </a:gradFill>
          <a:ln>
            <a:solidFill>
              <a:schemeClr val="accent5"/>
            </a:solidFill>
          </a:ln>
          <a:effectLst>
            <a:outerShdw blurRad="50800" dist="12700" dir="5400000" rotWithShape="0">
              <a:srgbClr val="000000">
                <a:alpha val="50000"/>
              </a:srgbClr>
            </a:outerShdw>
          </a:effectLst>
        </p:spPr>
        <p:txBody>
          <a:bodyPr lIns="45719" rIns="45719" anchor="ctr"/>
          <a:lstStyle/>
          <a:p>
            <a:pPr algn="ctr">
              <a:defRPr>
                <a:solidFill>
                  <a:srgbClr val="FFFFFF"/>
                </a:solidFill>
              </a:defRPr>
            </a:pPr>
            <a:endParaRPr/>
          </a:p>
        </p:txBody>
      </p:sp>
      <p:grpSp>
        <p:nvGrpSpPr>
          <p:cNvPr id="231" name="Group 36" descr="Drupal Training. That leads to"/>
          <p:cNvGrpSpPr/>
          <p:nvPr/>
        </p:nvGrpSpPr>
        <p:grpSpPr>
          <a:xfrm>
            <a:off x="6520785" y="1930830"/>
            <a:ext cx="1503870" cy="1510712"/>
            <a:chOff x="0" y="0"/>
            <a:chExt cx="1503868" cy="1510711"/>
          </a:xfrm>
        </p:grpSpPr>
        <p:pic>
          <p:nvPicPr>
            <p:cNvPr id="229" name="Graphic 14" descr="Graphic 14"/>
            <p:cNvPicPr>
              <a:picLocks noChangeAspect="1"/>
            </p:cNvPicPr>
            <p:nvPr/>
          </p:nvPicPr>
          <p:blipFill>
            <a:blip r:embed="rId5"/>
            <a:stretch>
              <a:fillRect/>
            </a:stretch>
          </p:blipFill>
          <p:spPr>
            <a:xfrm>
              <a:off x="138478" y="0"/>
              <a:ext cx="1229029" cy="1229028"/>
            </a:xfrm>
            <a:prstGeom prst="rect">
              <a:avLst/>
            </a:prstGeom>
            <a:ln w="12700" cap="flat">
              <a:noFill/>
              <a:miter lim="400000"/>
            </a:ln>
            <a:effectLst/>
          </p:spPr>
        </p:pic>
        <p:sp>
          <p:nvSpPr>
            <p:cNvPr id="230" name="TextBox 24"/>
            <p:cNvSpPr txBox="1"/>
            <p:nvPr/>
          </p:nvSpPr>
          <p:spPr>
            <a:xfrm>
              <a:off x="0" y="1177971"/>
              <a:ext cx="1503869" cy="332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t>Drupal Training</a:t>
              </a:r>
            </a:p>
          </p:txBody>
        </p:sp>
      </p:grpSp>
      <p:grpSp>
        <p:nvGrpSpPr>
          <p:cNvPr id="234" name="Group 37" descr="Service Center"/>
          <p:cNvGrpSpPr/>
          <p:nvPr/>
        </p:nvGrpSpPr>
        <p:grpSpPr>
          <a:xfrm>
            <a:off x="2035342" y="4054394"/>
            <a:ext cx="1438460" cy="1768696"/>
            <a:chOff x="0" y="0"/>
            <a:chExt cx="1438458" cy="1768695"/>
          </a:xfrm>
        </p:grpSpPr>
        <p:pic>
          <p:nvPicPr>
            <p:cNvPr id="232" name="Graphic 16" descr="Graphic 16"/>
            <p:cNvPicPr>
              <a:picLocks noChangeAspect="1"/>
            </p:cNvPicPr>
            <p:nvPr/>
          </p:nvPicPr>
          <p:blipFill>
            <a:blip r:embed="rId6"/>
            <a:stretch>
              <a:fillRect/>
            </a:stretch>
          </p:blipFill>
          <p:spPr>
            <a:xfrm>
              <a:off x="105971" y="0"/>
              <a:ext cx="1229029" cy="1229028"/>
            </a:xfrm>
            <a:prstGeom prst="rect">
              <a:avLst/>
            </a:prstGeom>
            <a:ln w="12700" cap="flat">
              <a:noFill/>
              <a:miter lim="400000"/>
            </a:ln>
            <a:effectLst/>
          </p:spPr>
        </p:pic>
        <p:sp>
          <p:nvSpPr>
            <p:cNvPr id="233" name="TextBox 25"/>
            <p:cNvSpPr txBox="1"/>
            <p:nvPr/>
          </p:nvSpPr>
          <p:spPr>
            <a:xfrm>
              <a:off x="0" y="1435955"/>
              <a:ext cx="1438459" cy="332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t>Service Center</a:t>
              </a:r>
            </a:p>
          </p:txBody>
        </p:sp>
      </p:grpSp>
      <p:sp>
        <p:nvSpPr>
          <p:cNvPr id="246" name="Striped Right Arrow 31" descr="Leads to"/>
          <p:cNvSpPr/>
          <p:nvPr/>
        </p:nvSpPr>
        <p:spPr>
          <a:xfrm>
            <a:off x="3475018" y="4413205"/>
            <a:ext cx="558208" cy="453678"/>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549" y="5400"/>
                </a:lnTo>
                <a:lnTo>
                  <a:pt x="549" y="16200"/>
                </a:lnTo>
                <a:lnTo>
                  <a:pt x="0" y="16200"/>
                </a:lnTo>
                <a:close/>
                <a:moveTo>
                  <a:pt x="1097" y="5400"/>
                </a:moveTo>
                <a:lnTo>
                  <a:pt x="2194" y="5400"/>
                </a:lnTo>
                <a:lnTo>
                  <a:pt x="2194" y="16200"/>
                </a:lnTo>
                <a:lnTo>
                  <a:pt x="1097" y="16200"/>
                </a:lnTo>
                <a:close/>
                <a:moveTo>
                  <a:pt x="2743" y="5400"/>
                </a:moveTo>
                <a:lnTo>
                  <a:pt x="12822" y="5400"/>
                </a:lnTo>
                <a:lnTo>
                  <a:pt x="12822" y="0"/>
                </a:lnTo>
                <a:lnTo>
                  <a:pt x="21600" y="10800"/>
                </a:lnTo>
                <a:lnTo>
                  <a:pt x="12822" y="21600"/>
                </a:lnTo>
                <a:lnTo>
                  <a:pt x="12822" y="16200"/>
                </a:lnTo>
                <a:lnTo>
                  <a:pt x="2743" y="16200"/>
                </a:lnTo>
                <a:close/>
              </a:path>
            </a:pathLst>
          </a:custGeom>
          <a:gradFill>
            <a:gsLst>
              <a:gs pos="0">
                <a:srgbClr val="3A7E4D"/>
              </a:gs>
              <a:gs pos="100000">
                <a:srgbClr val="5CA56D"/>
              </a:gs>
            </a:gsLst>
            <a:path path="circle">
              <a:fillToRect l="37721" t="-19636" r="62278" b="119636"/>
            </a:path>
          </a:gradFill>
          <a:ln>
            <a:solidFill>
              <a:schemeClr val="accent5"/>
            </a:solidFill>
          </a:ln>
          <a:effectLst>
            <a:outerShdw blurRad="50800" dist="12700" dir="5400000" rotWithShape="0">
              <a:srgbClr val="000000">
                <a:alpha val="50000"/>
              </a:srgbClr>
            </a:outerShdw>
          </a:effectLst>
        </p:spPr>
        <p:txBody>
          <a:bodyPr lIns="45719" rIns="45719" anchor="ctr"/>
          <a:lstStyle/>
          <a:p>
            <a:pPr algn="ctr">
              <a:defRPr>
                <a:solidFill>
                  <a:srgbClr val="FFFFFF"/>
                </a:solidFill>
              </a:defRPr>
            </a:pPr>
            <a:endParaRPr/>
          </a:p>
        </p:txBody>
      </p:sp>
      <p:pic>
        <p:nvPicPr>
          <p:cNvPr id="235" name="Picture 17" descr="Tickets and customer service response"/>
          <p:cNvPicPr>
            <a:picLocks/>
          </p:cNvPicPr>
          <p:nvPr/>
        </p:nvPicPr>
        <p:blipFill>
          <a:blip r:embed="rId7"/>
          <a:stretch>
            <a:fillRect/>
          </a:stretch>
        </p:blipFill>
        <p:spPr>
          <a:xfrm>
            <a:off x="4322438" y="4035187"/>
            <a:ext cx="1397355" cy="1397355"/>
          </a:xfrm>
          <a:prstGeom prst="rect">
            <a:avLst/>
          </a:prstGeom>
          <a:ln w="12700">
            <a:miter lim="400000"/>
          </a:ln>
        </p:spPr>
      </p:pic>
      <p:sp>
        <p:nvSpPr>
          <p:cNvPr id="236" name="TextBox 26"/>
          <p:cNvSpPr txBox="1"/>
          <p:nvPr/>
        </p:nvSpPr>
        <p:spPr>
          <a:xfrm>
            <a:off x="4187585" y="5490350"/>
            <a:ext cx="1667060"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r>
              <a:t>Tickets &amp; </a:t>
            </a:r>
          </a:p>
          <a:p>
            <a:pPr algn="ctr"/>
            <a:r>
              <a:t>Customer Service</a:t>
            </a:r>
          </a:p>
        </p:txBody>
      </p:sp>
      <p:sp>
        <p:nvSpPr>
          <p:cNvPr id="247" name="Striped Right Arrow 32" descr="Leads to"/>
          <p:cNvSpPr/>
          <p:nvPr/>
        </p:nvSpPr>
        <p:spPr>
          <a:xfrm>
            <a:off x="5886656" y="4410886"/>
            <a:ext cx="558208" cy="453678"/>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549" y="5400"/>
                </a:lnTo>
                <a:lnTo>
                  <a:pt x="549" y="16200"/>
                </a:lnTo>
                <a:lnTo>
                  <a:pt x="0" y="16200"/>
                </a:lnTo>
                <a:close/>
                <a:moveTo>
                  <a:pt x="1097" y="5400"/>
                </a:moveTo>
                <a:lnTo>
                  <a:pt x="2194" y="5400"/>
                </a:lnTo>
                <a:lnTo>
                  <a:pt x="2194" y="16200"/>
                </a:lnTo>
                <a:lnTo>
                  <a:pt x="1097" y="16200"/>
                </a:lnTo>
                <a:close/>
                <a:moveTo>
                  <a:pt x="2743" y="5400"/>
                </a:moveTo>
                <a:lnTo>
                  <a:pt x="12822" y="5400"/>
                </a:lnTo>
                <a:lnTo>
                  <a:pt x="12822" y="0"/>
                </a:lnTo>
                <a:lnTo>
                  <a:pt x="21600" y="10800"/>
                </a:lnTo>
                <a:lnTo>
                  <a:pt x="12822" y="21600"/>
                </a:lnTo>
                <a:lnTo>
                  <a:pt x="12822" y="16200"/>
                </a:lnTo>
                <a:lnTo>
                  <a:pt x="2743" y="16200"/>
                </a:lnTo>
                <a:close/>
              </a:path>
            </a:pathLst>
          </a:custGeom>
          <a:gradFill>
            <a:gsLst>
              <a:gs pos="0">
                <a:srgbClr val="3A7E4D"/>
              </a:gs>
              <a:gs pos="100000">
                <a:srgbClr val="5CA56D"/>
              </a:gs>
            </a:gsLst>
            <a:path path="circle">
              <a:fillToRect l="37721" t="-19636" r="62278" b="119636"/>
            </a:path>
          </a:gradFill>
          <a:ln>
            <a:solidFill>
              <a:schemeClr val="accent5"/>
            </a:solidFill>
          </a:ln>
          <a:effectLst>
            <a:outerShdw blurRad="50800" dist="12700" dir="5400000" rotWithShape="0">
              <a:srgbClr val="000000">
                <a:alpha val="50000"/>
              </a:srgbClr>
            </a:outerShdw>
          </a:effectLst>
        </p:spPr>
        <p:txBody>
          <a:bodyPr lIns="45719" rIns="45719" anchor="ctr"/>
          <a:lstStyle/>
          <a:p>
            <a:pPr algn="ctr">
              <a:defRPr>
                <a:solidFill>
                  <a:srgbClr val="FFFFFF"/>
                </a:solidFill>
              </a:defRPr>
            </a:pPr>
            <a:endParaRPr/>
          </a:p>
        </p:txBody>
      </p:sp>
      <p:grpSp>
        <p:nvGrpSpPr>
          <p:cNvPr id="243" name="Group 43" descr="Putting information into a knowledge base"/>
          <p:cNvGrpSpPr/>
          <p:nvPr/>
        </p:nvGrpSpPr>
        <p:grpSpPr>
          <a:xfrm>
            <a:off x="6430388" y="4010204"/>
            <a:ext cx="1610690" cy="1812887"/>
            <a:chOff x="0" y="0"/>
            <a:chExt cx="1610689" cy="1812885"/>
          </a:xfrm>
        </p:grpSpPr>
        <p:grpSp>
          <p:nvGrpSpPr>
            <p:cNvPr id="241" name="Group 8"/>
            <p:cNvGrpSpPr/>
            <p:nvPr/>
          </p:nvGrpSpPr>
          <p:grpSpPr>
            <a:xfrm>
              <a:off x="103649" y="0"/>
              <a:ext cx="1398338" cy="1537929"/>
              <a:chOff x="0" y="0"/>
              <a:chExt cx="1398337" cy="1537928"/>
            </a:xfrm>
          </p:grpSpPr>
          <p:pic>
            <p:nvPicPr>
              <p:cNvPr id="237" name="Graphic 10" descr="Graphic 10"/>
              <p:cNvPicPr>
                <a:picLocks noChangeAspect="1"/>
              </p:cNvPicPr>
              <p:nvPr/>
            </p:nvPicPr>
            <p:blipFill>
              <a:blip r:embed="rId8"/>
              <a:stretch>
                <a:fillRect/>
              </a:stretch>
            </p:blipFill>
            <p:spPr>
              <a:xfrm>
                <a:off x="-1" y="8255"/>
                <a:ext cx="792553" cy="792553"/>
              </a:xfrm>
              <a:prstGeom prst="rect">
                <a:avLst/>
              </a:prstGeom>
              <a:ln w="12700" cap="flat">
                <a:noFill/>
                <a:miter lim="400000"/>
              </a:ln>
              <a:effectLst/>
            </p:spPr>
          </p:pic>
          <p:pic>
            <p:nvPicPr>
              <p:cNvPr id="238" name="Graphic 11" descr="Graphic 11"/>
              <p:cNvPicPr>
                <a:picLocks noChangeAspect="1"/>
              </p:cNvPicPr>
              <p:nvPr/>
            </p:nvPicPr>
            <p:blipFill>
              <a:blip r:embed="rId9"/>
              <a:stretch>
                <a:fillRect/>
              </a:stretch>
            </p:blipFill>
            <p:spPr>
              <a:xfrm>
                <a:off x="605785" y="-1"/>
                <a:ext cx="792553" cy="792553"/>
              </a:xfrm>
              <a:prstGeom prst="rect">
                <a:avLst/>
              </a:prstGeom>
              <a:ln w="12700" cap="flat">
                <a:noFill/>
                <a:miter lim="400000"/>
              </a:ln>
              <a:effectLst/>
            </p:spPr>
          </p:pic>
          <p:pic>
            <p:nvPicPr>
              <p:cNvPr id="239" name="Graphic 12" descr="Graphic 12"/>
              <p:cNvPicPr>
                <a:picLocks noChangeAspect="1"/>
              </p:cNvPicPr>
              <p:nvPr/>
            </p:nvPicPr>
            <p:blipFill>
              <a:blip r:embed="rId10"/>
              <a:stretch>
                <a:fillRect/>
              </a:stretch>
            </p:blipFill>
            <p:spPr>
              <a:xfrm>
                <a:off x="-1" y="735662"/>
                <a:ext cx="792553" cy="792553"/>
              </a:xfrm>
              <a:prstGeom prst="rect">
                <a:avLst/>
              </a:prstGeom>
              <a:ln w="12700" cap="flat">
                <a:noFill/>
                <a:miter lim="400000"/>
              </a:ln>
              <a:effectLst/>
            </p:spPr>
          </p:pic>
          <p:pic>
            <p:nvPicPr>
              <p:cNvPr id="240" name="Graphic 13" descr="Graphic 13"/>
              <p:cNvPicPr>
                <a:picLocks noChangeAspect="1"/>
              </p:cNvPicPr>
              <p:nvPr/>
            </p:nvPicPr>
            <p:blipFill>
              <a:blip r:embed="rId11"/>
              <a:stretch>
                <a:fillRect/>
              </a:stretch>
            </p:blipFill>
            <p:spPr>
              <a:xfrm>
                <a:off x="605785" y="745376"/>
                <a:ext cx="792553" cy="792553"/>
              </a:xfrm>
              <a:prstGeom prst="rect">
                <a:avLst/>
              </a:prstGeom>
              <a:ln w="12700" cap="flat">
                <a:noFill/>
                <a:miter lim="400000"/>
              </a:ln>
              <a:effectLst/>
            </p:spPr>
          </p:pic>
        </p:grpSp>
        <p:sp>
          <p:nvSpPr>
            <p:cNvPr id="242" name="TextBox 27"/>
            <p:cNvSpPr txBox="1"/>
            <p:nvPr/>
          </p:nvSpPr>
          <p:spPr>
            <a:xfrm>
              <a:off x="0" y="1480145"/>
              <a:ext cx="1610690" cy="332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t>Knowledge Base</a:t>
              </a:r>
            </a:p>
          </p:txBody>
        </p:sp>
      </p:grpSp>
      <p:pic>
        <p:nvPicPr>
          <p:cNvPr id="219" name="Content Placeholder 42" descr="Content Placeholder 42"/>
          <p:cNvPicPr>
            <a:picLocks noChangeAspect="1"/>
          </p:cNvPicPr>
          <p:nvPr/>
        </p:nvPicPr>
        <p:blipFill>
          <a:blip r:embed="rId12"/>
          <a:stretch>
            <a:fillRect/>
          </a:stretch>
        </p:blipFill>
        <p:spPr>
          <a:xfrm>
            <a:off x="6202564" y="3776881"/>
            <a:ext cx="2068263" cy="2068263"/>
          </a:xfrm>
          <a:prstGeom prst="rect">
            <a:avLst/>
          </a:prstGeom>
          <a:ln w="12700">
            <a:miter lim="400000"/>
          </a:ln>
        </p:spPr>
      </p:pic>
      <p:pic>
        <p:nvPicPr>
          <p:cNvPr id="222" name="Picture Placeholder 9" descr="Picture Placeholder 9" hidden="1"/>
          <p:cNvPicPr>
            <a:picLocks noGrp="1" noChangeAspect="1"/>
          </p:cNvPicPr>
          <p:nvPr>
            <p:ph type="pic" idx="21"/>
          </p:nvPr>
        </p:nvPicPr>
        <p:blipFill>
          <a:blip r:embed="rId13"/>
          <a:srcRect l="100" r="100"/>
          <a:stretch>
            <a:fillRect/>
          </a:stretch>
        </p:blipFill>
        <p:spPr>
          <a:xfrm>
            <a:off x="237050" y="0"/>
            <a:ext cx="1574156" cy="1499617"/>
          </a:xfrm>
          <a:prstGeom prst="rect">
            <a:avLst/>
          </a:prstGeom>
        </p:spPr>
      </p:pic>
      <p:grpSp>
        <p:nvGrpSpPr>
          <p:cNvPr id="252" name="Group 40" descr="Leads to continuous training and support."/>
          <p:cNvGrpSpPr/>
          <p:nvPr/>
        </p:nvGrpSpPr>
        <p:grpSpPr>
          <a:xfrm>
            <a:off x="8172198" y="2494287"/>
            <a:ext cx="2882336" cy="2370278"/>
            <a:chOff x="0" y="0"/>
            <a:chExt cx="2882335" cy="2370277"/>
          </a:xfrm>
        </p:grpSpPr>
        <p:sp>
          <p:nvSpPr>
            <p:cNvPr id="251" name="Striped Right Arrow 33"/>
            <p:cNvSpPr/>
            <p:nvPr/>
          </p:nvSpPr>
          <p:spPr>
            <a:xfrm>
              <a:off x="0" y="1916599"/>
              <a:ext cx="558208" cy="45367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549" y="5400"/>
                  </a:lnTo>
                  <a:lnTo>
                    <a:pt x="549" y="16200"/>
                  </a:lnTo>
                  <a:lnTo>
                    <a:pt x="0" y="16200"/>
                  </a:lnTo>
                  <a:close/>
                  <a:moveTo>
                    <a:pt x="1097" y="5400"/>
                  </a:moveTo>
                  <a:lnTo>
                    <a:pt x="2194" y="5400"/>
                  </a:lnTo>
                  <a:lnTo>
                    <a:pt x="2194" y="16200"/>
                  </a:lnTo>
                  <a:lnTo>
                    <a:pt x="1097" y="16200"/>
                  </a:lnTo>
                  <a:close/>
                  <a:moveTo>
                    <a:pt x="2743" y="5400"/>
                  </a:moveTo>
                  <a:lnTo>
                    <a:pt x="12822" y="5400"/>
                  </a:lnTo>
                  <a:lnTo>
                    <a:pt x="12822" y="0"/>
                  </a:lnTo>
                  <a:lnTo>
                    <a:pt x="21600" y="10800"/>
                  </a:lnTo>
                  <a:lnTo>
                    <a:pt x="12822" y="21600"/>
                  </a:lnTo>
                  <a:lnTo>
                    <a:pt x="12822" y="16200"/>
                  </a:lnTo>
                  <a:lnTo>
                    <a:pt x="2743" y="16200"/>
                  </a:lnTo>
                  <a:close/>
                </a:path>
              </a:pathLst>
            </a:custGeom>
            <a:gradFill flip="none" rotWithShape="1">
              <a:gsLst>
                <a:gs pos="0">
                  <a:srgbClr val="3A7E4D"/>
                </a:gs>
                <a:gs pos="100000">
                  <a:srgbClr val="5CA56D"/>
                </a:gs>
              </a:gsLst>
              <a:path path="circle">
                <a:fillToRect l="37721" t="-19636" r="62278" b="119636"/>
              </a:path>
            </a:gradFill>
            <a:ln w="9525" cap="flat">
              <a:solidFill>
                <a:schemeClr val="accent5"/>
              </a:solidFill>
              <a:prstDash val="solid"/>
              <a:round/>
            </a:ln>
            <a:effectLst>
              <a:outerShdw blurRad="50800" dist="12700" dir="5400000" rotWithShape="0">
                <a:srgbClr val="000000">
                  <a:alpha val="5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250" name="TextBox 28"/>
            <p:cNvSpPr txBox="1"/>
            <p:nvPr/>
          </p:nvSpPr>
          <p:spPr>
            <a:xfrm>
              <a:off x="765779" y="1714591"/>
              <a:ext cx="2116557" cy="574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lgn="ctr"/>
              <a:r>
                <a:t>Continuous Training &amp; </a:t>
              </a:r>
            </a:p>
            <a:p>
              <a:pPr algn="ctr"/>
              <a:r>
                <a:t>Support</a:t>
              </a:r>
            </a:p>
          </p:txBody>
        </p:sp>
        <p:pic>
          <p:nvPicPr>
            <p:cNvPr id="248" name="Graphic 18" descr="Graphic 18"/>
            <p:cNvPicPr>
              <a:picLocks noChangeAspect="1"/>
            </p:cNvPicPr>
            <p:nvPr/>
          </p:nvPicPr>
          <p:blipFill>
            <a:blip r:embed="rId14"/>
            <a:stretch>
              <a:fillRect/>
            </a:stretch>
          </p:blipFill>
          <p:spPr>
            <a:xfrm>
              <a:off x="852817" y="0"/>
              <a:ext cx="1229031" cy="1229031"/>
            </a:xfrm>
            <a:prstGeom prst="rect">
              <a:avLst/>
            </a:prstGeom>
            <a:ln w="12700" cap="flat">
              <a:noFill/>
              <a:miter lim="400000"/>
            </a:ln>
            <a:effectLst/>
          </p:spPr>
        </p:pic>
        <p:pic>
          <p:nvPicPr>
            <p:cNvPr id="249" name="Graphic 19" descr="Graphic 19"/>
            <p:cNvPicPr>
              <a:picLocks noChangeAspect="1"/>
            </p:cNvPicPr>
            <p:nvPr/>
          </p:nvPicPr>
          <p:blipFill>
            <a:blip r:embed="rId15"/>
            <a:stretch>
              <a:fillRect/>
            </a:stretch>
          </p:blipFill>
          <p:spPr>
            <a:xfrm>
              <a:off x="1494093" y="474704"/>
              <a:ext cx="1229031" cy="122903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4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22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24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2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6" nodeType="clickEffect">
                                  <p:stCondLst>
                                    <p:cond delay="0"/>
                                  </p:stCondLst>
                                  <p:iterate>
                                    <p:tmAbs val="0"/>
                                  </p:iterate>
                                  <p:childTnLst>
                                    <p:set>
                                      <p:cBhvr>
                                        <p:cTn id="22" fill="hold"/>
                                        <p:tgtEl>
                                          <p:spTgt spid="234"/>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7" nodeType="afterEffect">
                                  <p:stCondLst>
                                    <p:cond delay="0"/>
                                  </p:stCondLst>
                                  <p:iterate>
                                    <p:tmAbs val="0"/>
                                  </p:iterate>
                                  <p:childTnLst>
                                    <p:set>
                                      <p:cBhvr>
                                        <p:cTn id="25" fill="hold"/>
                                        <p:tgtEl>
                                          <p:spTgt spid="24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8" nodeType="clickEffect">
                                  <p:stCondLst>
                                    <p:cond delay="0"/>
                                  </p:stCondLst>
                                  <p:iterate>
                                    <p:tmAbs val="0"/>
                                  </p:iterate>
                                  <p:childTnLst>
                                    <p:set>
                                      <p:cBhvr>
                                        <p:cTn id="29" fill="hold"/>
                                        <p:tgtEl>
                                          <p:spTgt spid="235"/>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9" nodeType="afterEffect">
                                  <p:stCondLst>
                                    <p:cond delay="0"/>
                                  </p:stCondLst>
                                  <p:iterate>
                                    <p:tmAbs val="0"/>
                                  </p:iterate>
                                  <p:childTnLst>
                                    <p:set>
                                      <p:cBhvr>
                                        <p:cTn id="32" fill="hold"/>
                                        <p:tgtEl>
                                          <p:spTgt spid="2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0" nodeType="clickEffect">
                                  <p:stCondLst>
                                    <p:cond delay="0"/>
                                  </p:stCondLst>
                                  <p:iterate>
                                    <p:tmAbs val="0"/>
                                  </p:iterate>
                                  <p:childTnLst>
                                    <p:set>
                                      <p:cBhvr>
                                        <p:cTn id="36" fill="hold"/>
                                        <p:tgtEl>
                                          <p:spTgt spid="24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1" nodeType="afterEffect">
                                  <p:stCondLst>
                                    <p:cond delay="0"/>
                                  </p:stCondLst>
                                  <p:iterate>
                                    <p:tmAbs val="0"/>
                                  </p:iterate>
                                  <p:childTnLst>
                                    <p:set>
                                      <p:cBhvr>
                                        <p:cTn id="39" fill="hold"/>
                                        <p:tgtEl>
                                          <p:spTgt spid="24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12" nodeType="clickEffect">
                                  <p:stCondLst>
                                    <p:cond delay="0"/>
                                  </p:stCondLst>
                                  <p:iterate>
                                    <p:tmAbs val="0"/>
                                  </p:iterate>
                                  <p:childTnLst>
                                    <p:set>
                                      <p:cBhvr>
                                        <p:cTn id="43" fill="hold"/>
                                        <p:tgtEl>
                                          <p:spTgt spid="252"/>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13" nodeType="afterEffect">
                                  <p:stCondLst>
                                    <p:cond delay="0"/>
                                  </p:stCondLst>
                                  <p:iterate>
                                    <p:tmAbs val="0"/>
                                  </p:iterate>
                                  <p:childTnLst>
                                    <p:set>
                                      <p:cBhvr>
                                        <p:cTn id="46" fill="hold"/>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1" animBg="1" advAuto="0"/>
      <p:bldP spid="244" grpId="2" animBg="1" advAuto="0"/>
      <p:bldP spid="228" grpId="3" animBg="1" advAuto="0"/>
      <p:bldP spid="245" grpId="4" animBg="1" advAuto="0"/>
      <p:bldP spid="231" grpId="5" animBg="1" advAuto="0"/>
      <p:bldP spid="234" grpId="6" animBg="1" advAuto="0"/>
      <p:bldP spid="246" grpId="7" animBg="1" advAuto="0"/>
      <p:bldP spid="235" grpId="8" animBg="1" advAuto="0"/>
      <p:bldP spid="236" grpId="9" animBg="1" advAuto="0"/>
      <p:bldP spid="247" grpId="10" animBg="1" advAuto="0"/>
      <p:bldP spid="243" grpId="11" animBg="1" advAuto="0"/>
      <p:bldP spid="219" grpId="13" animBg="1" advAuto="0"/>
      <p:bldP spid="252" grpId="1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Footer Placeholder 4"/>
          <p:cNvSpPr txBox="1"/>
          <p:nvPr/>
        </p:nvSpPr>
        <p:spPr>
          <a:xfrm>
            <a:off x="5559984" y="6485944"/>
            <a:ext cx="5810020"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000" cap="all">
                <a:solidFill>
                  <a:srgbClr val="0D0D0D"/>
                </a:solidFill>
                <a:latin typeface="Tw Cen MT Condensed"/>
                <a:ea typeface="Tw Cen MT Condensed"/>
                <a:cs typeface="Tw Cen MT Condensed"/>
                <a:sym typeface="Tw Cen MT Condensed"/>
              </a:defRPr>
            </a:lvl1pPr>
          </a:lstStyle>
          <a:p>
            <a:r>
              <a:t>drupalGovcon govsummit</a:t>
            </a:r>
          </a:p>
        </p:txBody>
      </p:sp>
      <p:sp>
        <p:nvSpPr>
          <p:cNvPr id="259" name="Slide Number Placeholder 5"/>
          <p:cNvSpPr txBox="1">
            <a:spLocks noGrp="1"/>
          </p:cNvSpPr>
          <p:nvPr>
            <p:ph type="sldNum" sz="quarter" idx="2"/>
          </p:nvPr>
        </p:nvSpPr>
        <p:spPr>
          <a:xfrm>
            <a:off x="11508664" y="6485944"/>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257" name="Title 1"/>
          <p:cNvSpPr txBox="1">
            <a:spLocks noGrp="1"/>
          </p:cNvSpPr>
          <p:nvPr>
            <p:ph type="title"/>
          </p:nvPr>
        </p:nvSpPr>
        <p:spPr>
          <a:xfrm>
            <a:off x="2141316" y="585216"/>
            <a:ext cx="9109276" cy="1098901"/>
          </a:xfrm>
          <a:prstGeom prst="rect">
            <a:avLst/>
          </a:prstGeom>
        </p:spPr>
        <p:txBody>
          <a:bodyPr/>
          <a:lstStyle/>
          <a:p>
            <a:r>
              <a:rPr dirty="0"/>
              <a:t>Current State</a:t>
            </a:r>
          </a:p>
        </p:txBody>
      </p:sp>
      <p:sp>
        <p:nvSpPr>
          <p:cNvPr id="258" name="Content Placeholder 3"/>
          <p:cNvSpPr txBox="1">
            <a:spLocks noGrp="1"/>
          </p:cNvSpPr>
          <p:nvPr>
            <p:ph type="body" sz="quarter" idx="1"/>
          </p:nvPr>
        </p:nvSpPr>
        <p:spPr>
          <a:xfrm>
            <a:off x="237049" y="1840375"/>
            <a:ext cx="1574158" cy="4023360"/>
          </a:xfrm>
          <a:prstGeom prst="rect">
            <a:avLst/>
          </a:prstGeom>
        </p:spPr>
        <p:txBody>
          <a:bodyPr/>
          <a:lstStyle/>
          <a:p>
            <a:endParaRPr/>
          </a:p>
        </p:txBody>
      </p:sp>
      <p:sp>
        <p:nvSpPr>
          <p:cNvPr id="260" name="Content Placeholder 6"/>
          <p:cNvSpPr txBox="1"/>
          <p:nvPr/>
        </p:nvSpPr>
        <p:spPr>
          <a:xfrm>
            <a:off x="2141315" y="1840375"/>
            <a:ext cx="4216285" cy="4129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lnSpc>
                <a:spcPct val="90000"/>
              </a:lnSpc>
              <a:spcBef>
                <a:spcPts val="1200"/>
              </a:spcBef>
              <a:defRPr sz="2200" b="1"/>
            </a:pPr>
            <a:r>
              <a:rPr dirty="0"/>
              <a:t>Community</a:t>
            </a:r>
          </a:p>
          <a:p>
            <a:pPr marL="91439" indent="-91439" defTabSz="914400">
              <a:lnSpc>
                <a:spcPct val="90000"/>
              </a:lnSpc>
              <a:spcBef>
                <a:spcPts val="1200"/>
              </a:spcBef>
              <a:buClr>
                <a:schemeClr val="accent1"/>
              </a:buClr>
              <a:buSzPct val="100000"/>
              <a:buChar char="▪"/>
              <a:defRPr sz="2200"/>
            </a:pPr>
            <a:r>
              <a:rPr dirty="0"/>
              <a:t>302 user accounts</a:t>
            </a:r>
          </a:p>
          <a:p>
            <a:pPr marL="470915" lvl="1" indent="-342900" defTabSz="914400">
              <a:lnSpc>
                <a:spcPct val="90000"/>
              </a:lnSpc>
              <a:spcBef>
                <a:spcPts val="400"/>
              </a:spcBef>
              <a:buClr>
                <a:schemeClr val="accent1"/>
              </a:buClr>
              <a:buSzPct val="100000"/>
              <a:buFont typeface="Wingdings" pitchFamily="2" charset="2"/>
              <a:buChar char="§"/>
              <a:defRPr sz="2200"/>
            </a:pPr>
            <a:r>
              <a:rPr dirty="0"/>
              <a:t>users (access</a:t>
            </a:r>
            <a:r>
              <a:rPr lang="en-US" dirty="0"/>
              <a:t>236 Content Managers</a:t>
            </a:r>
          </a:p>
          <a:p>
            <a:pPr marL="470915" lvl="1" indent="-342900" defTabSz="914400">
              <a:lnSpc>
                <a:spcPct val="90000"/>
              </a:lnSpc>
              <a:spcBef>
                <a:spcPts val="400"/>
              </a:spcBef>
              <a:buClr>
                <a:schemeClr val="accent1"/>
              </a:buClr>
              <a:buSzPct val="100000"/>
              <a:buFont typeface="Wingdings" pitchFamily="2" charset="2"/>
              <a:buChar char="§"/>
              <a:defRPr sz="2200"/>
            </a:pPr>
            <a:r>
              <a:rPr lang="en-US" dirty="0"/>
              <a:t>201 active </a:t>
            </a:r>
            <a:r>
              <a:rPr dirty="0"/>
              <a:t>ed within last 30 days)</a:t>
            </a:r>
          </a:p>
          <a:p>
            <a:pPr marL="91439" indent="-91439" defTabSz="914400">
              <a:lnSpc>
                <a:spcPct val="90000"/>
              </a:lnSpc>
              <a:spcBef>
                <a:spcPts val="1200"/>
              </a:spcBef>
              <a:buClr>
                <a:schemeClr val="accent1"/>
              </a:buClr>
              <a:buSzPct val="100000"/>
              <a:buChar char="▪"/>
              <a:defRPr sz="2200"/>
            </a:pPr>
            <a:r>
              <a:rPr dirty="0"/>
              <a:t>531 members in our Drupal CMS Teams channel</a:t>
            </a:r>
          </a:p>
          <a:p>
            <a:pPr marL="91439" indent="-91439" defTabSz="914400">
              <a:lnSpc>
                <a:spcPct val="90000"/>
              </a:lnSpc>
              <a:spcBef>
                <a:spcPts val="1200"/>
              </a:spcBef>
              <a:buClr>
                <a:schemeClr val="accent1"/>
              </a:buClr>
              <a:buSzPct val="100000"/>
              <a:buChar char="▪"/>
              <a:defRPr sz="2200"/>
            </a:pPr>
            <a:r>
              <a:rPr dirty="0"/>
              <a:t>~500 microsites under one subdomain (all using COPE)</a:t>
            </a:r>
          </a:p>
        </p:txBody>
      </p:sp>
      <p:pic>
        <p:nvPicPr>
          <p:cNvPr id="261" name="Picture Placeholder 9" descr="Picture Placeholder 9" hidden="1"/>
          <p:cNvPicPr>
            <a:picLocks noGrp="1" noChangeAspect="1"/>
          </p:cNvPicPr>
          <p:nvPr>
            <p:ph type="pic" idx="21"/>
          </p:nvPr>
        </p:nvPicPr>
        <p:blipFill>
          <a:blip r:embed="rId2"/>
          <a:srcRect l="99" r="98"/>
          <a:stretch>
            <a:fillRect/>
          </a:stretch>
        </p:blipFill>
        <p:spPr>
          <a:xfrm>
            <a:off x="237049" y="0"/>
            <a:ext cx="1574158" cy="1499617"/>
          </a:xfrm>
          <a:prstGeom prst="rect">
            <a:avLst/>
          </a:prstGeom>
        </p:spPr>
      </p:pic>
      <p:sp>
        <p:nvSpPr>
          <p:cNvPr id="262" name="Content Placeholder 6"/>
          <p:cNvSpPr txBox="1"/>
          <p:nvPr/>
        </p:nvSpPr>
        <p:spPr>
          <a:xfrm>
            <a:off x="6687709" y="1840375"/>
            <a:ext cx="4562884" cy="4129724"/>
          </a:xfrm>
          <a:prstGeom prst="rect">
            <a:avLst/>
          </a:prstGeom>
          <a:solidFill>
            <a:schemeClr val="tx2">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defTabSz="914400">
              <a:lnSpc>
                <a:spcPct val="72000"/>
              </a:lnSpc>
              <a:spcBef>
                <a:spcPts val="1200"/>
              </a:spcBef>
              <a:defRPr sz="2000" b="1"/>
            </a:pPr>
            <a:r>
              <a:rPr sz="2400" dirty="0"/>
              <a:t>Communications</a:t>
            </a:r>
          </a:p>
          <a:p>
            <a:pPr marL="91439" indent="-91439" defTabSz="914400">
              <a:lnSpc>
                <a:spcPct val="72000"/>
              </a:lnSpc>
              <a:spcBef>
                <a:spcPts val="1200"/>
              </a:spcBef>
              <a:buClr>
                <a:schemeClr val="accent1"/>
              </a:buClr>
              <a:buSzPct val="100000"/>
              <a:buChar char="▪"/>
              <a:defRPr sz="1000"/>
            </a:pPr>
            <a:r>
              <a:rPr sz="1400" dirty="0"/>
              <a:t>Monthly community meeting</a:t>
            </a:r>
          </a:p>
          <a:p>
            <a:pPr marL="91439" indent="-91439" defTabSz="914400">
              <a:lnSpc>
                <a:spcPct val="72000"/>
              </a:lnSpc>
              <a:spcBef>
                <a:spcPts val="1200"/>
              </a:spcBef>
              <a:buClr>
                <a:schemeClr val="accent1"/>
              </a:buClr>
              <a:buSzPct val="100000"/>
              <a:buChar char="▪"/>
              <a:defRPr sz="1000"/>
            </a:pPr>
            <a:r>
              <a:rPr sz="1400" dirty="0"/>
              <a:t>Monthly newsletter</a:t>
            </a:r>
          </a:p>
          <a:p>
            <a:pPr marL="91439" indent="-91439" defTabSz="914400">
              <a:lnSpc>
                <a:spcPct val="72000"/>
              </a:lnSpc>
              <a:spcBef>
                <a:spcPts val="1200"/>
              </a:spcBef>
              <a:buClr>
                <a:schemeClr val="accent1"/>
              </a:buClr>
              <a:buSzPct val="100000"/>
              <a:buChar char="▪"/>
              <a:defRPr sz="1000"/>
            </a:pPr>
            <a:r>
              <a:rPr sz="1400" dirty="0"/>
              <a:t>Weekly Help Call (open)</a:t>
            </a:r>
          </a:p>
          <a:p>
            <a:pPr marL="91439" indent="-91439" defTabSz="914400">
              <a:lnSpc>
                <a:spcPct val="72000"/>
              </a:lnSpc>
              <a:spcBef>
                <a:spcPts val="1200"/>
              </a:spcBef>
              <a:buClr>
                <a:schemeClr val="accent1"/>
              </a:buClr>
              <a:buSzPct val="100000"/>
              <a:buChar char="▪"/>
              <a:defRPr sz="1000"/>
            </a:pPr>
            <a:r>
              <a:rPr sz="1400" dirty="0"/>
              <a:t>Monthly SMART analytics meeting</a:t>
            </a:r>
          </a:p>
          <a:p>
            <a:pPr marL="91439" indent="-91439" defTabSz="914400">
              <a:lnSpc>
                <a:spcPct val="72000"/>
              </a:lnSpc>
              <a:spcBef>
                <a:spcPts val="1200"/>
              </a:spcBef>
              <a:buClr>
                <a:schemeClr val="accent1"/>
              </a:buClr>
              <a:buSzPct val="100000"/>
              <a:buChar char="▪"/>
              <a:defRPr sz="1000"/>
            </a:pPr>
            <a:r>
              <a:rPr sz="1400" dirty="0"/>
              <a:t>Monthly bureau-wide announcements</a:t>
            </a:r>
          </a:p>
          <a:p>
            <a:pPr marL="91439" indent="-91439" defTabSz="914400">
              <a:lnSpc>
                <a:spcPct val="72000"/>
              </a:lnSpc>
              <a:spcBef>
                <a:spcPts val="1200"/>
              </a:spcBef>
              <a:buClr>
                <a:schemeClr val="accent1"/>
              </a:buClr>
              <a:buSzPct val="100000"/>
              <a:buChar char="▪"/>
              <a:defRPr sz="1000"/>
            </a:pPr>
            <a:r>
              <a:rPr sz="1400" dirty="0"/>
              <a:t>Drupal CMS Teams channel</a:t>
            </a:r>
          </a:p>
          <a:p>
            <a:pPr marL="91439" indent="-91439" defTabSz="914400">
              <a:lnSpc>
                <a:spcPct val="72000"/>
              </a:lnSpc>
              <a:spcBef>
                <a:spcPts val="1200"/>
              </a:spcBef>
              <a:buClr>
                <a:schemeClr val="accent1"/>
              </a:buClr>
              <a:buSzPct val="100000"/>
              <a:buChar char="▪"/>
              <a:defRPr sz="1000"/>
            </a:pPr>
            <a:r>
              <a:rPr sz="1400" dirty="0"/>
              <a:t>Monthly Advanced Topic Series</a:t>
            </a:r>
          </a:p>
          <a:p>
            <a:pPr marL="91439" indent="-91439" defTabSz="914400">
              <a:lnSpc>
                <a:spcPct val="72000"/>
              </a:lnSpc>
              <a:spcBef>
                <a:spcPts val="1200"/>
              </a:spcBef>
              <a:buClr>
                <a:schemeClr val="accent1"/>
              </a:buClr>
              <a:buSzPct val="100000"/>
              <a:buChar char="▪"/>
              <a:defRPr sz="1000"/>
            </a:pPr>
            <a:r>
              <a:rPr sz="1400" dirty="0"/>
              <a:t>Monthly WWW Drupal Training</a:t>
            </a:r>
          </a:p>
          <a:p>
            <a:pPr marL="91439" indent="-91439" defTabSz="914400">
              <a:lnSpc>
                <a:spcPct val="72000"/>
              </a:lnSpc>
              <a:spcBef>
                <a:spcPts val="1200"/>
              </a:spcBef>
              <a:buClr>
                <a:schemeClr val="accent1"/>
              </a:buClr>
              <a:buSzPct val="100000"/>
              <a:buChar char="▪"/>
              <a:defRPr sz="1000"/>
            </a:pPr>
            <a:r>
              <a:rPr sz="1400" dirty="0"/>
              <a:t>Monthly Internal Drupal Training</a:t>
            </a:r>
          </a:p>
          <a:p>
            <a:pPr marL="91439" indent="-91439" defTabSz="914400">
              <a:lnSpc>
                <a:spcPct val="72000"/>
              </a:lnSpc>
              <a:spcBef>
                <a:spcPts val="1200"/>
              </a:spcBef>
              <a:buClr>
                <a:schemeClr val="accent1"/>
              </a:buClr>
              <a:buSzPct val="100000"/>
              <a:buChar char="▪"/>
              <a:defRPr sz="1000"/>
            </a:pPr>
            <a:r>
              <a:rPr sz="1400" dirty="0"/>
              <a:t>Internal site updates (everything posted there)</a:t>
            </a:r>
          </a:p>
          <a:p>
            <a:pPr marL="91439" indent="-91439" defTabSz="914400">
              <a:lnSpc>
                <a:spcPct val="72000"/>
              </a:lnSpc>
              <a:spcBef>
                <a:spcPts val="1200"/>
              </a:spcBef>
              <a:buClr>
                <a:schemeClr val="accent1"/>
              </a:buClr>
              <a:buSzPct val="100000"/>
              <a:buChar char="▪"/>
              <a:defRPr sz="1000"/>
            </a:pPr>
            <a:r>
              <a:rPr sz="1400" dirty="0"/>
              <a:t>Continuous updates to the KB/Service Center</a:t>
            </a:r>
          </a:p>
          <a:p>
            <a:pPr marL="91439" indent="-91439" defTabSz="914400">
              <a:lnSpc>
                <a:spcPct val="72000"/>
              </a:lnSpc>
              <a:spcBef>
                <a:spcPts val="1200"/>
              </a:spcBef>
              <a:buClr>
                <a:schemeClr val="accent1"/>
              </a:buClr>
              <a:buSzPct val="100000"/>
              <a:buChar char="▪"/>
              <a:defRPr sz="1000"/>
            </a:pPr>
            <a:r>
              <a:rPr sz="1400" dirty="0"/>
              <a:t>Yearly workshops</a:t>
            </a:r>
          </a:p>
          <a:p>
            <a:pPr marL="91439" indent="-91439" defTabSz="914400">
              <a:lnSpc>
                <a:spcPct val="72000"/>
              </a:lnSpc>
              <a:spcBef>
                <a:spcPts val="1200"/>
              </a:spcBef>
              <a:buClr>
                <a:schemeClr val="accent1"/>
              </a:buClr>
              <a:buSzPct val="100000"/>
              <a:buChar char="▪"/>
              <a:defRPr sz="1000"/>
            </a:pPr>
            <a:r>
              <a:rPr sz="1400" dirty="0"/>
              <a:t>General announcements, Release Notes, Plain language tips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Footer Placeholder 4"/>
          <p:cNvSpPr txBox="1"/>
          <p:nvPr/>
        </p:nvSpPr>
        <p:spPr>
          <a:xfrm>
            <a:off x="5559984" y="6493608"/>
            <a:ext cx="5810020"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914400">
              <a:spcBef>
                <a:spcPts val="600"/>
              </a:spcBef>
              <a:defRPr sz="1000" cap="all">
                <a:solidFill>
                  <a:srgbClr val="0D0D0D"/>
                </a:solidFill>
                <a:latin typeface="+mn-lt"/>
                <a:ea typeface="+mn-ea"/>
                <a:cs typeface="+mn-cs"/>
                <a:sym typeface="Calibri"/>
              </a:defRPr>
            </a:lvl1pPr>
          </a:lstStyle>
          <a:p>
            <a:r>
              <a:t>drupalGovcon govsummit</a:t>
            </a:r>
          </a:p>
        </p:txBody>
      </p:sp>
      <p:sp>
        <p:nvSpPr>
          <p:cNvPr id="265" name="Slide Number Placeholder 5"/>
          <p:cNvSpPr txBox="1">
            <a:spLocks noGrp="1"/>
          </p:cNvSpPr>
          <p:nvPr>
            <p:ph type="sldNum" sz="quarter" idx="2"/>
          </p:nvPr>
        </p:nvSpPr>
        <p:spPr>
          <a:xfrm>
            <a:off x="11508664" y="6493608"/>
            <a:ext cx="168510" cy="2285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libri Light"/>
                <a:ea typeface="Calibri Light"/>
                <a:cs typeface="Calibri Light"/>
                <a:sym typeface="Calibri Light"/>
              </a:defRPr>
            </a:lvl1pPr>
          </a:lstStyle>
          <a:p>
            <a:fld id="{86CB4B4D-7CA3-9044-876B-883B54F8677D}" type="slidenum">
              <a:rPr/>
              <a:t>8</a:t>
            </a:fld>
            <a:endParaRPr/>
          </a:p>
        </p:txBody>
      </p:sp>
      <p:sp>
        <p:nvSpPr>
          <p:cNvPr id="267" name="Text Placeholder 6"/>
          <p:cNvSpPr txBox="1">
            <a:spLocks noGrp="1"/>
          </p:cNvSpPr>
          <p:nvPr>
            <p:ph type="body" sz="quarter" idx="1"/>
          </p:nvPr>
        </p:nvSpPr>
        <p:spPr>
          <a:xfrm>
            <a:off x="9094798" y="1809395"/>
            <a:ext cx="2887919" cy="1615664"/>
          </a:xfrm>
          <a:prstGeom prst="rect">
            <a:avLst/>
          </a:prstGeom>
        </p:spPr>
        <p:txBody>
          <a:bodyPr anchor="b"/>
          <a:lstStyle/>
          <a:p>
            <a:pPr marL="0" indent="0">
              <a:spcBef>
                <a:spcPts val="0"/>
              </a:spcBef>
              <a:buSzTx/>
              <a:buNone/>
              <a:defRPr sz="2000" b="1">
                <a:solidFill>
                  <a:srgbClr val="FF56D6"/>
                </a:solidFill>
                <a:latin typeface="+mn-lt"/>
                <a:ea typeface="+mn-ea"/>
                <a:cs typeface="+mn-cs"/>
                <a:sym typeface="Calibri"/>
              </a:defRPr>
            </a:pPr>
            <a:r>
              <a:t>USGS compared </a:t>
            </a:r>
            <a:br/>
            <a:r>
              <a:t>to Government website trends citizen experience. </a:t>
            </a:r>
          </a:p>
        </p:txBody>
      </p:sp>
      <p:sp>
        <p:nvSpPr>
          <p:cNvPr id="271" name="Rectangle 8"/>
          <p:cNvSpPr txBox="1"/>
          <p:nvPr/>
        </p:nvSpPr>
        <p:spPr>
          <a:xfrm>
            <a:off x="551731" y="6138486"/>
            <a:ext cx="7513830"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914400">
              <a:defRPr sz="1000" i="1"/>
            </a:lvl1pPr>
          </a:lstStyle>
          <a:p>
            <a:r>
              <a:t>© 2023 CFI Group. All rights reserved.</a:t>
            </a:r>
          </a:p>
        </p:txBody>
      </p:sp>
      <p:sp>
        <p:nvSpPr>
          <p:cNvPr id="266" name="Content Placeholder 6"/>
          <p:cNvSpPr txBox="1"/>
          <p:nvPr/>
        </p:nvSpPr>
        <p:spPr>
          <a:xfrm>
            <a:off x="9186460" y="3378201"/>
            <a:ext cx="2811593" cy="2572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spcBef>
                <a:spcPts val="600"/>
              </a:spcBef>
              <a:defRPr sz="1600">
                <a:solidFill>
                  <a:srgbClr val="404040"/>
                </a:solidFill>
                <a:latin typeface="+mn-lt"/>
                <a:ea typeface="+mn-ea"/>
                <a:cs typeface="+mn-cs"/>
                <a:sym typeface="Calibri"/>
              </a:defRPr>
            </a:pPr>
            <a:r>
              <a:rPr dirty="0"/>
              <a:t>Overall government satisfaction had plateaued in previous years and declined in past 2 years while USGS Customer Satisfaction ASCI scores have increased.</a:t>
            </a:r>
            <a:endParaRPr sz="3200" dirty="0">
              <a:solidFill>
                <a:srgbClr val="6B9F24"/>
              </a:solidFill>
            </a:endParaRPr>
          </a:p>
        </p:txBody>
      </p:sp>
      <p:grpSp>
        <p:nvGrpSpPr>
          <p:cNvPr id="270" name="Oval 7" descr="76"/>
          <p:cNvGrpSpPr/>
          <p:nvPr/>
        </p:nvGrpSpPr>
        <p:grpSpPr>
          <a:xfrm>
            <a:off x="8464993" y="1925964"/>
            <a:ext cx="557213" cy="557214"/>
            <a:chOff x="0" y="0"/>
            <a:chExt cx="557212" cy="557212"/>
          </a:xfrm>
        </p:grpSpPr>
        <p:sp>
          <p:nvSpPr>
            <p:cNvPr id="268" name="Circle"/>
            <p:cNvSpPr/>
            <p:nvPr/>
          </p:nvSpPr>
          <p:spPr>
            <a:xfrm>
              <a:off x="-1" y="-1"/>
              <a:ext cx="557214" cy="557214"/>
            </a:xfrm>
            <a:prstGeom prst="ellipse">
              <a:avLst/>
            </a:prstGeom>
            <a:solidFill>
              <a:srgbClr val="6B9F2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9" name="76"/>
            <p:cNvSpPr txBox="1"/>
            <p:nvPr/>
          </p:nvSpPr>
          <p:spPr>
            <a:xfrm>
              <a:off x="127322" y="137636"/>
              <a:ext cx="302569"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b="1">
                  <a:solidFill>
                    <a:srgbClr val="FFFFFF"/>
                  </a:solidFill>
                </a:defRPr>
              </a:lvl1pPr>
            </a:lstStyle>
            <a:p>
              <a:r>
                <a:t>76</a:t>
              </a:r>
            </a:p>
          </p:txBody>
        </p:sp>
      </p:grpSp>
      <p:grpSp>
        <p:nvGrpSpPr>
          <p:cNvPr id="306" name="Group 2" descr="ACSI trends for government went down from 73 points in FY17 to 66 points in FY22. Meanwhile the USGS scores went from 67 points in FY17 to 76 points in FY22. Overall our efforts with the web have significantly improved customer satisfaction scores."/>
          <p:cNvGrpSpPr/>
          <p:nvPr/>
        </p:nvGrpSpPr>
        <p:grpSpPr>
          <a:xfrm>
            <a:off x="598768" y="1727832"/>
            <a:ext cx="7405878" cy="4140676"/>
            <a:chOff x="-264560" y="-317500"/>
            <a:chExt cx="7405876" cy="4140674"/>
          </a:xfrm>
        </p:grpSpPr>
        <p:graphicFrame>
          <p:nvGraphicFramePr>
            <p:cNvPr id="272" name="Chart 11"/>
            <p:cNvGraphicFramePr/>
            <p:nvPr/>
          </p:nvGraphicFramePr>
          <p:xfrm>
            <a:off x="-264561" y="-317500"/>
            <a:ext cx="7405878" cy="4140675"/>
          </p:xfrm>
          <a:graphic>
            <a:graphicData uri="http://schemas.openxmlformats.org/drawingml/2006/chart">
              <c:chart xmlns:c="http://schemas.openxmlformats.org/drawingml/2006/chart" xmlns:r="http://schemas.openxmlformats.org/officeDocument/2006/relationships" r:id="rId2"/>
            </a:graphicData>
          </a:graphic>
        </p:graphicFrame>
        <p:grpSp>
          <p:nvGrpSpPr>
            <p:cNvPr id="275" name="Oval 13"/>
            <p:cNvGrpSpPr/>
            <p:nvPr/>
          </p:nvGrpSpPr>
          <p:grpSpPr>
            <a:xfrm>
              <a:off x="378427" y="636674"/>
              <a:ext cx="557213" cy="557213"/>
              <a:chOff x="0" y="0"/>
              <a:chExt cx="557212" cy="557212"/>
            </a:xfrm>
          </p:grpSpPr>
          <p:sp>
            <p:nvSpPr>
              <p:cNvPr id="273" name="Circle"/>
              <p:cNvSpPr/>
              <p:nvPr/>
            </p:nvSpPr>
            <p:spPr>
              <a:xfrm>
                <a:off x="-1" y="-1"/>
                <a:ext cx="557214" cy="557214"/>
              </a:xfrm>
              <a:prstGeom prst="ellipse">
                <a:avLst/>
              </a:prstGeom>
              <a:solidFill>
                <a:srgbClr val="2D83C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4" name="73"/>
              <p:cNvSpPr txBox="1"/>
              <p:nvPr/>
            </p:nvSpPr>
            <p:spPr>
              <a:xfrm>
                <a:off x="127322" y="137636"/>
                <a:ext cx="302569"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b="1">
                    <a:solidFill>
                      <a:srgbClr val="FFFFFF"/>
                    </a:solidFill>
                  </a:defRPr>
                </a:lvl1pPr>
              </a:lstStyle>
              <a:p>
                <a:r>
                  <a:t>73</a:t>
                </a:r>
              </a:p>
            </p:txBody>
          </p:sp>
        </p:grpSp>
        <p:grpSp>
          <p:nvGrpSpPr>
            <p:cNvPr id="278" name="Oval 14"/>
            <p:cNvGrpSpPr/>
            <p:nvPr/>
          </p:nvGrpSpPr>
          <p:grpSpPr>
            <a:xfrm>
              <a:off x="1551811" y="636674"/>
              <a:ext cx="557213" cy="557213"/>
              <a:chOff x="0" y="0"/>
              <a:chExt cx="557212" cy="557212"/>
            </a:xfrm>
          </p:grpSpPr>
          <p:sp>
            <p:nvSpPr>
              <p:cNvPr id="276" name="Circle"/>
              <p:cNvSpPr/>
              <p:nvPr/>
            </p:nvSpPr>
            <p:spPr>
              <a:xfrm>
                <a:off x="-1" y="-1"/>
                <a:ext cx="557214" cy="557214"/>
              </a:xfrm>
              <a:prstGeom prst="ellipse">
                <a:avLst/>
              </a:prstGeom>
              <a:solidFill>
                <a:srgbClr val="2D83C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7" name="73"/>
              <p:cNvSpPr txBox="1"/>
              <p:nvPr/>
            </p:nvSpPr>
            <p:spPr>
              <a:xfrm>
                <a:off x="127322" y="137636"/>
                <a:ext cx="302569"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b="1">
                    <a:solidFill>
                      <a:srgbClr val="FFFFFF"/>
                    </a:solidFill>
                  </a:defRPr>
                </a:lvl1pPr>
              </a:lstStyle>
              <a:p>
                <a:r>
                  <a:t>73</a:t>
                </a:r>
              </a:p>
            </p:txBody>
          </p:sp>
        </p:grpSp>
        <p:grpSp>
          <p:nvGrpSpPr>
            <p:cNvPr id="281" name="Oval 15"/>
            <p:cNvGrpSpPr/>
            <p:nvPr/>
          </p:nvGrpSpPr>
          <p:grpSpPr>
            <a:xfrm>
              <a:off x="2786251" y="636674"/>
              <a:ext cx="557213" cy="557213"/>
              <a:chOff x="0" y="0"/>
              <a:chExt cx="557212" cy="557212"/>
            </a:xfrm>
          </p:grpSpPr>
          <p:sp>
            <p:nvSpPr>
              <p:cNvPr id="279" name="Circle"/>
              <p:cNvSpPr/>
              <p:nvPr/>
            </p:nvSpPr>
            <p:spPr>
              <a:xfrm>
                <a:off x="-1" y="-1"/>
                <a:ext cx="557214" cy="557214"/>
              </a:xfrm>
              <a:prstGeom prst="ellipse">
                <a:avLst/>
              </a:prstGeom>
              <a:solidFill>
                <a:srgbClr val="2D83C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0" name="73"/>
              <p:cNvSpPr txBox="1"/>
              <p:nvPr/>
            </p:nvSpPr>
            <p:spPr>
              <a:xfrm>
                <a:off x="127322" y="137636"/>
                <a:ext cx="302569"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b="1">
                    <a:solidFill>
                      <a:srgbClr val="FFFFFF"/>
                    </a:solidFill>
                  </a:defRPr>
                </a:lvl1pPr>
              </a:lstStyle>
              <a:p>
                <a:r>
                  <a:t>73</a:t>
                </a:r>
              </a:p>
            </p:txBody>
          </p:sp>
        </p:grpSp>
        <p:grpSp>
          <p:nvGrpSpPr>
            <p:cNvPr id="284" name="Oval 16"/>
            <p:cNvGrpSpPr/>
            <p:nvPr/>
          </p:nvGrpSpPr>
          <p:grpSpPr>
            <a:xfrm>
              <a:off x="3947539" y="636674"/>
              <a:ext cx="557213" cy="557213"/>
              <a:chOff x="0" y="0"/>
              <a:chExt cx="557212" cy="557212"/>
            </a:xfrm>
          </p:grpSpPr>
          <p:sp>
            <p:nvSpPr>
              <p:cNvPr id="282" name="Circle"/>
              <p:cNvSpPr/>
              <p:nvPr/>
            </p:nvSpPr>
            <p:spPr>
              <a:xfrm>
                <a:off x="-1" y="-1"/>
                <a:ext cx="557214" cy="557214"/>
              </a:xfrm>
              <a:prstGeom prst="ellipse">
                <a:avLst/>
              </a:prstGeom>
              <a:solidFill>
                <a:srgbClr val="01B0F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3" name="73"/>
              <p:cNvSpPr txBox="1"/>
              <p:nvPr/>
            </p:nvSpPr>
            <p:spPr>
              <a:xfrm>
                <a:off x="127322" y="137636"/>
                <a:ext cx="302569"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b="1"/>
                </a:lvl1pPr>
              </a:lstStyle>
              <a:p>
                <a:r>
                  <a:t>73</a:t>
                </a:r>
              </a:p>
            </p:txBody>
          </p:sp>
        </p:grpSp>
        <p:grpSp>
          <p:nvGrpSpPr>
            <p:cNvPr id="287" name="Oval 17"/>
            <p:cNvGrpSpPr/>
            <p:nvPr/>
          </p:nvGrpSpPr>
          <p:grpSpPr>
            <a:xfrm>
              <a:off x="5136259" y="1585223"/>
              <a:ext cx="557213" cy="557213"/>
              <a:chOff x="0" y="0"/>
              <a:chExt cx="557212" cy="557212"/>
            </a:xfrm>
          </p:grpSpPr>
          <p:sp>
            <p:nvSpPr>
              <p:cNvPr id="285" name="Circle"/>
              <p:cNvSpPr/>
              <p:nvPr/>
            </p:nvSpPr>
            <p:spPr>
              <a:xfrm>
                <a:off x="-1" y="-1"/>
                <a:ext cx="557214" cy="557214"/>
              </a:xfrm>
              <a:prstGeom prst="ellipse">
                <a:avLst/>
              </a:prstGeom>
              <a:solidFill>
                <a:srgbClr val="2D83C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6" name="68"/>
              <p:cNvSpPr txBox="1"/>
              <p:nvPr/>
            </p:nvSpPr>
            <p:spPr>
              <a:xfrm>
                <a:off x="127322" y="137636"/>
                <a:ext cx="302569"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b="1">
                    <a:solidFill>
                      <a:srgbClr val="FFFFFF"/>
                    </a:solidFill>
                  </a:defRPr>
                </a:lvl1pPr>
              </a:lstStyle>
              <a:p>
                <a:r>
                  <a:t>68</a:t>
                </a:r>
              </a:p>
            </p:txBody>
          </p:sp>
        </p:grpSp>
        <p:grpSp>
          <p:nvGrpSpPr>
            <p:cNvPr id="290" name="Oval 18"/>
            <p:cNvGrpSpPr/>
            <p:nvPr/>
          </p:nvGrpSpPr>
          <p:grpSpPr>
            <a:xfrm>
              <a:off x="6343267" y="1987560"/>
              <a:ext cx="557213" cy="557213"/>
              <a:chOff x="0" y="0"/>
              <a:chExt cx="557212" cy="557212"/>
            </a:xfrm>
          </p:grpSpPr>
          <p:sp>
            <p:nvSpPr>
              <p:cNvPr id="288" name="Circle"/>
              <p:cNvSpPr/>
              <p:nvPr/>
            </p:nvSpPr>
            <p:spPr>
              <a:xfrm>
                <a:off x="-1" y="-1"/>
                <a:ext cx="557214" cy="557214"/>
              </a:xfrm>
              <a:prstGeom prst="ellipse">
                <a:avLst/>
              </a:prstGeom>
              <a:solidFill>
                <a:srgbClr val="2D83C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9" name="66"/>
              <p:cNvSpPr txBox="1"/>
              <p:nvPr/>
            </p:nvSpPr>
            <p:spPr>
              <a:xfrm>
                <a:off x="127322" y="137636"/>
                <a:ext cx="302569"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b="1">
                    <a:solidFill>
                      <a:srgbClr val="FFFFFF"/>
                    </a:solidFill>
                  </a:defRPr>
                </a:lvl1pPr>
              </a:lstStyle>
              <a:p>
                <a:r>
                  <a:t>66</a:t>
                </a:r>
              </a:p>
            </p:txBody>
          </p:sp>
        </p:grpSp>
        <p:grpSp>
          <p:nvGrpSpPr>
            <p:cNvPr id="293" name="Oval 19"/>
            <p:cNvGrpSpPr/>
            <p:nvPr/>
          </p:nvGrpSpPr>
          <p:grpSpPr>
            <a:xfrm>
              <a:off x="6343267" y="259343"/>
              <a:ext cx="557213" cy="557213"/>
              <a:chOff x="0" y="0"/>
              <a:chExt cx="557212" cy="557212"/>
            </a:xfrm>
          </p:grpSpPr>
          <p:sp>
            <p:nvSpPr>
              <p:cNvPr id="291" name="Circle"/>
              <p:cNvSpPr/>
              <p:nvPr/>
            </p:nvSpPr>
            <p:spPr>
              <a:xfrm>
                <a:off x="-1" y="-1"/>
                <a:ext cx="557214" cy="557214"/>
              </a:xfrm>
              <a:prstGeom prst="ellipse">
                <a:avLst/>
              </a:prstGeom>
              <a:solidFill>
                <a:srgbClr val="6B9F2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2" name="75"/>
              <p:cNvSpPr txBox="1"/>
              <p:nvPr/>
            </p:nvSpPr>
            <p:spPr>
              <a:xfrm>
                <a:off x="127322" y="137636"/>
                <a:ext cx="302569"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b="1">
                    <a:solidFill>
                      <a:srgbClr val="FFFFFF"/>
                    </a:solidFill>
                  </a:defRPr>
                </a:lvl1pPr>
              </a:lstStyle>
              <a:p>
                <a:r>
                  <a:t>75</a:t>
                </a:r>
              </a:p>
            </p:txBody>
          </p:sp>
        </p:grpSp>
        <p:grpSp>
          <p:nvGrpSpPr>
            <p:cNvPr id="296" name="Oval 20"/>
            <p:cNvGrpSpPr/>
            <p:nvPr/>
          </p:nvGrpSpPr>
          <p:grpSpPr>
            <a:xfrm>
              <a:off x="5154547" y="70275"/>
              <a:ext cx="557213" cy="557213"/>
              <a:chOff x="0" y="0"/>
              <a:chExt cx="557212" cy="557212"/>
            </a:xfrm>
          </p:grpSpPr>
          <p:sp>
            <p:nvSpPr>
              <p:cNvPr id="294" name="Circle"/>
              <p:cNvSpPr/>
              <p:nvPr/>
            </p:nvSpPr>
            <p:spPr>
              <a:xfrm>
                <a:off x="-1" y="-1"/>
                <a:ext cx="557214" cy="557214"/>
              </a:xfrm>
              <a:prstGeom prst="ellipse">
                <a:avLst/>
              </a:prstGeom>
              <a:solidFill>
                <a:srgbClr val="6B9F2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5" name="76"/>
              <p:cNvSpPr txBox="1"/>
              <p:nvPr/>
            </p:nvSpPr>
            <p:spPr>
              <a:xfrm>
                <a:off x="127322" y="137636"/>
                <a:ext cx="302569"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b="1">
                    <a:solidFill>
                      <a:srgbClr val="FFFFFF"/>
                    </a:solidFill>
                  </a:defRPr>
                </a:lvl1pPr>
              </a:lstStyle>
              <a:p>
                <a:r>
                  <a:t>76</a:t>
                </a:r>
              </a:p>
            </p:txBody>
          </p:sp>
        </p:grpSp>
        <p:grpSp>
          <p:nvGrpSpPr>
            <p:cNvPr id="299" name="Oval 21"/>
            <p:cNvGrpSpPr/>
            <p:nvPr/>
          </p:nvGrpSpPr>
          <p:grpSpPr>
            <a:xfrm>
              <a:off x="2786251" y="1278614"/>
              <a:ext cx="557213" cy="557213"/>
              <a:chOff x="0" y="0"/>
              <a:chExt cx="557212" cy="557212"/>
            </a:xfrm>
          </p:grpSpPr>
          <p:sp>
            <p:nvSpPr>
              <p:cNvPr id="297" name="Circle"/>
              <p:cNvSpPr/>
              <p:nvPr/>
            </p:nvSpPr>
            <p:spPr>
              <a:xfrm>
                <a:off x="-1" y="-1"/>
                <a:ext cx="557214" cy="557214"/>
              </a:xfrm>
              <a:prstGeom prst="ellipse">
                <a:avLst/>
              </a:prstGeom>
              <a:solidFill>
                <a:srgbClr val="6B9F2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8" name="70"/>
              <p:cNvSpPr txBox="1"/>
              <p:nvPr/>
            </p:nvSpPr>
            <p:spPr>
              <a:xfrm>
                <a:off x="127322" y="137636"/>
                <a:ext cx="302569"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b="1">
                    <a:solidFill>
                      <a:srgbClr val="FFFFFF"/>
                    </a:solidFill>
                  </a:defRPr>
                </a:lvl1pPr>
              </a:lstStyle>
              <a:p>
                <a:r>
                  <a:t>70</a:t>
                </a:r>
              </a:p>
            </p:txBody>
          </p:sp>
        </p:grpSp>
        <p:grpSp>
          <p:nvGrpSpPr>
            <p:cNvPr id="302" name="Oval 22"/>
            <p:cNvGrpSpPr/>
            <p:nvPr/>
          </p:nvGrpSpPr>
          <p:grpSpPr>
            <a:xfrm>
              <a:off x="1551811" y="1675264"/>
              <a:ext cx="557213" cy="557213"/>
              <a:chOff x="0" y="0"/>
              <a:chExt cx="557212" cy="557212"/>
            </a:xfrm>
          </p:grpSpPr>
          <p:sp>
            <p:nvSpPr>
              <p:cNvPr id="300" name="Circle"/>
              <p:cNvSpPr/>
              <p:nvPr/>
            </p:nvSpPr>
            <p:spPr>
              <a:xfrm>
                <a:off x="-1" y="-1"/>
                <a:ext cx="557214" cy="557214"/>
              </a:xfrm>
              <a:prstGeom prst="ellipse">
                <a:avLst/>
              </a:prstGeom>
              <a:solidFill>
                <a:srgbClr val="6B9F2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1" name="68"/>
              <p:cNvSpPr txBox="1"/>
              <p:nvPr/>
            </p:nvSpPr>
            <p:spPr>
              <a:xfrm>
                <a:off x="127322" y="137636"/>
                <a:ext cx="302569"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b="1">
                    <a:solidFill>
                      <a:srgbClr val="FFFFFF"/>
                    </a:solidFill>
                  </a:defRPr>
                </a:lvl1pPr>
              </a:lstStyle>
              <a:p>
                <a:r>
                  <a:t>68</a:t>
                </a:r>
              </a:p>
            </p:txBody>
          </p:sp>
        </p:grpSp>
        <p:grpSp>
          <p:nvGrpSpPr>
            <p:cNvPr id="305" name="Oval 23"/>
            <p:cNvGrpSpPr/>
            <p:nvPr/>
          </p:nvGrpSpPr>
          <p:grpSpPr>
            <a:xfrm>
              <a:off x="352327" y="1835825"/>
              <a:ext cx="557213" cy="557213"/>
              <a:chOff x="0" y="0"/>
              <a:chExt cx="557212" cy="557212"/>
            </a:xfrm>
          </p:grpSpPr>
          <p:sp>
            <p:nvSpPr>
              <p:cNvPr id="303" name="Circle"/>
              <p:cNvSpPr/>
              <p:nvPr/>
            </p:nvSpPr>
            <p:spPr>
              <a:xfrm>
                <a:off x="-1" y="-1"/>
                <a:ext cx="557214" cy="557214"/>
              </a:xfrm>
              <a:prstGeom prst="ellipse">
                <a:avLst/>
              </a:prstGeom>
              <a:solidFill>
                <a:srgbClr val="6B9F2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4" name="67"/>
              <p:cNvSpPr txBox="1"/>
              <p:nvPr/>
            </p:nvSpPr>
            <p:spPr>
              <a:xfrm>
                <a:off x="127322" y="137636"/>
                <a:ext cx="302569"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b="1">
                    <a:solidFill>
                      <a:srgbClr val="FFFFFF"/>
                    </a:solidFill>
                  </a:defRPr>
                </a:lvl1pPr>
              </a:lstStyle>
              <a:p>
                <a:r>
                  <a:t>67</a:t>
                </a:r>
              </a:p>
            </p:txBody>
          </p:sp>
        </p:grpSp>
      </p:grpSp>
      <p:sp>
        <p:nvSpPr>
          <p:cNvPr id="307" name="Title 1"/>
          <p:cNvSpPr txBox="1">
            <a:spLocks noGrp="1"/>
          </p:cNvSpPr>
          <p:nvPr>
            <p:ph type="title"/>
          </p:nvPr>
        </p:nvSpPr>
        <p:spPr>
          <a:xfrm>
            <a:off x="2270291" y="304102"/>
            <a:ext cx="9109277" cy="1098900"/>
          </a:xfrm>
          <a:prstGeom prst="rect">
            <a:avLst/>
          </a:prstGeom>
        </p:spPr>
        <p:txBody>
          <a:bodyPr anchor="ctr"/>
          <a:lstStyle>
            <a:lvl1pPr>
              <a:defRPr sz="4500" cap="none">
                <a:latin typeface="+mn-lt"/>
                <a:ea typeface="+mn-ea"/>
                <a:cs typeface="+mn-cs"/>
                <a:sym typeface="Calibri"/>
              </a:defRPr>
            </a:lvl1pPr>
          </a:lstStyle>
          <a:p>
            <a:r>
              <a:t>Customer Satisfaction ACSI Trends</a:t>
            </a:r>
          </a:p>
        </p:txBody>
      </p:sp>
      <p:sp>
        <p:nvSpPr>
          <p:cNvPr id="308" name="Straight Arrow Connector 3">
            <a:extLst>
              <a:ext uri="{C183D7F6-B498-43B3-948B-1728B52AA6E4}">
                <adec:decorative xmlns:adec="http://schemas.microsoft.com/office/drawing/2017/decorative" val="1"/>
              </a:ext>
            </a:extLst>
          </p:cNvPr>
          <p:cNvSpPr/>
          <p:nvPr/>
        </p:nvSpPr>
        <p:spPr>
          <a:xfrm flipV="1">
            <a:off x="7706323" y="2260954"/>
            <a:ext cx="1026303" cy="161993"/>
          </a:xfrm>
          <a:prstGeom prst="line">
            <a:avLst/>
          </a:prstGeom>
          <a:ln w="28575">
            <a:solidFill>
              <a:srgbClr val="6B9F24"/>
            </a:solidFill>
          </a:ln>
        </p:spPr>
        <p:txBody>
          <a:bodyPr lIns="45719" rIns="45719"/>
          <a:lstStyle/>
          <a:p>
            <a:endParaRPr/>
          </a:p>
        </p:txBody>
      </p:sp>
      <p:sp>
        <p:nvSpPr>
          <p:cNvPr id="309" name="TextBox 25"/>
          <p:cNvSpPr txBox="1"/>
          <p:nvPr/>
        </p:nvSpPr>
        <p:spPr>
          <a:xfrm>
            <a:off x="8778344" y="1701172"/>
            <a:ext cx="1400643"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1000">
                <a:solidFill>
                  <a:srgbClr val="335B74"/>
                </a:solidFill>
                <a:latin typeface="+mn-lt"/>
                <a:ea typeface="+mn-ea"/>
                <a:cs typeface="+mn-cs"/>
                <a:sym typeface="Calibri"/>
              </a:defRPr>
            </a:lvl1pPr>
          </a:lstStyle>
          <a:p>
            <a:r>
              <a:t>FY23 USGS ACSI Score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Footer Placeholder 4"/>
          <p:cNvSpPr txBox="1"/>
          <p:nvPr/>
        </p:nvSpPr>
        <p:spPr>
          <a:xfrm>
            <a:off x="5559984" y="6493608"/>
            <a:ext cx="5810020"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914400">
              <a:spcBef>
                <a:spcPts val="600"/>
              </a:spcBef>
              <a:defRPr sz="1000" cap="all">
                <a:solidFill>
                  <a:srgbClr val="0D0D0D"/>
                </a:solidFill>
                <a:latin typeface="+mn-lt"/>
                <a:ea typeface="+mn-ea"/>
                <a:cs typeface="+mn-cs"/>
                <a:sym typeface="Calibri"/>
              </a:defRPr>
            </a:lvl1pPr>
          </a:lstStyle>
          <a:p>
            <a:r>
              <a:t>drupalGovcon govsummit</a:t>
            </a:r>
          </a:p>
        </p:txBody>
      </p:sp>
      <p:sp>
        <p:nvSpPr>
          <p:cNvPr id="312" name="Slide Number Placeholder 5"/>
          <p:cNvSpPr txBox="1">
            <a:spLocks noGrp="1"/>
          </p:cNvSpPr>
          <p:nvPr>
            <p:ph type="sldNum" sz="quarter" idx="2"/>
          </p:nvPr>
        </p:nvSpPr>
        <p:spPr>
          <a:xfrm>
            <a:off x="11508664" y="6493608"/>
            <a:ext cx="168510" cy="2285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libri Light"/>
                <a:ea typeface="Calibri Light"/>
                <a:cs typeface="Calibri Light"/>
                <a:sym typeface="Calibri Light"/>
              </a:defRPr>
            </a:lvl1pPr>
          </a:lstStyle>
          <a:p>
            <a:fld id="{86CB4B4D-7CA3-9044-876B-883B54F8677D}" type="slidenum">
              <a:rPr/>
              <a:t>9</a:t>
            </a:fld>
            <a:endParaRPr/>
          </a:p>
        </p:txBody>
      </p:sp>
      <p:sp>
        <p:nvSpPr>
          <p:cNvPr id="313" name="Rectangle 2"/>
          <p:cNvSpPr txBox="1"/>
          <p:nvPr/>
        </p:nvSpPr>
        <p:spPr>
          <a:xfrm>
            <a:off x="282769" y="6096687"/>
            <a:ext cx="7513830"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914400">
              <a:defRPr sz="1000" i="1"/>
            </a:pPr>
            <a:r>
              <a:t>Information gathered from CFI Customer Satisfaction Questionnaire that users can complete during </a:t>
            </a:r>
            <a:r>
              <a:rPr u="sng">
                <a:solidFill>
                  <a:srgbClr val="6B9F25"/>
                </a:solidFill>
                <a:uFill>
                  <a:solidFill>
                    <a:srgbClr val="6B9F25"/>
                  </a:solidFill>
                </a:uFill>
                <a:hlinkClick r:id="rId2"/>
              </a:rPr>
              <a:t>www.usgs.gov</a:t>
            </a:r>
            <a:r>
              <a:t> web experience. </a:t>
            </a:r>
          </a:p>
        </p:txBody>
      </p:sp>
      <p:sp>
        <p:nvSpPr>
          <p:cNvPr id="314" name="Title 1"/>
          <p:cNvSpPr txBox="1">
            <a:spLocks noGrp="1"/>
          </p:cNvSpPr>
          <p:nvPr>
            <p:ph type="title"/>
          </p:nvPr>
        </p:nvSpPr>
        <p:spPr>
          <a:xfrm>
            <a:off x="2572441" y="513715"/>
            <a:ext cx="9109276" cy="1098900"/>
          </a:xfrm>
          <a:prstGeom prst="rect">
            <a:avLst/>
          </a:prstGeom>
        </p:spPr>
        <p:txBody>
          <a:bodyPr anchor="ctr"/>
          <a:lstStyle>
            <a:lvl1pPr>
              <a:defRPr sz="4500" cap="none">
                <a:latin typeface="+mn-lt"/>
                <a:ea typeface="+mn-ea"/>
                <a:cs typeface="+mn-cs"/>
                <a:sym typeface="Calibri"/>
              </a:defRPr>
            </a:lvl1pPr>
          </a:lstStyle>
          <a:p>
            <a:r>
              <a:t>Overall USGS Customer Satisfaction</a:t>
            </a:r>
          </a:p>
        </p:txBody>
      </p:sp>
      <p:graphicFrame>
        <p:nvGraphicFramePr>
          <p:cNvPr id="315" name="Chart 3" descr="Overall satisfaction scores with USGS.gov site have gone from 71 points in FY17 to 81 points in FY 22, a 10 point increase."/>
          <p:cNvGraphicFramePr/>
          <p:nvPr>
            <p:extLst>
              <p:ext uri="{D42A27DB-BD31-4B8C-83A1-F6EECF244321}">
                <p14:modId xmlns:p14="http://schemas.microsoft.com/office/powerpoint/2010/main" val="1279894426"/>
              </p:ext>
            </p:extLst>
          </p:nvPr>
        </p:nvGraphicFramePr>
        <p:xfrm>
          <a:off x="391624" y="1751525"/>
          <a:ext cx="11124994" cy="424989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theme/theme1.xml><?xml version="1.0" encoding="utf-8"?>
<a:theme xmlns:a="http://schemas.openxmlformats.org/drawingml/2006/main" name="Integral">
  <a:themeElements>
    <a:clrScheme name="Integral">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Integral">
      <a:majorFont>
        <a:latin typeface="Helvetica"/>
        <a:ea typeface="Helvetica"/>
        <a:cs typeface="Helvetica"/>
      </a:majorFont>
      <a:minorFont>
        <a:latin typeface="Calibri"/>
        <a:ea typeface="Calibri"/>
        <a:cs typeface="Calibri"/>
      </a:minorFont>
    </a:fontScheme>
    <a:fmtScheme name="Integr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dir="5400000" rotWithShape="0">
              <a:srgbClr val="000000">
                <a:alpha val="50000"/>
              </a:srgbClr>
            </a:outerShdw>
          </a:effectLst>
        </a:effectStyle>
        <a:effectStyle>
          <a:effectLst>
            <a:outerShdw blurRad="50800" dist="12700" dir="54000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blurRad="50800" dist="12700" dir="5400000" rotWithShape="0">
            <a:srgbClr val="000000">
              <a:alpha val="5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tegral">
  <a:themeElements>
    <a:clrScheme name="Integral">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Integral">
      <a:majorFont>
        <a:latin typeface="Helvetica"/>
        <a:ea typeface="Helvetica"/>
        <a:cs typeface="Helvetica"/>
      </a:majorFont>
      <a:minorFont>
        <a:latin typeface="Calibri"/>
        <a:ea typeface="Calibri"/>
        <a:cs typeface="Calibri"/>
      </a:minorFont>
    </a:fontScheme>
    <a:fmtScheme name="Integr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dir="5400000" rotWithShape="0">
              <a:srgbClr val="000000">
                <a:alpha val="50000"/>
              </a:srgbClr>
            </a:outerShdw>
          </a:effectLst>
        </a:effectStyle>
        <a:effectStyle>
          <a:effectLst>
            <a:outerShdw blurRad="50800" dist="12700" dir="54000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blurRad="50800" dist="12700" dir="5400000" rotWithShape="0">
            <a:srgbClr val="000000">
              <a:alpha val="5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TotalTime>
  <Words>1999</Words>
  <Application>Microsoft Macintosh PowerPoint</Application>
  <PresentationFormat>Widescreen</PresentationFormat>
  <Paragraphs>333</Paragraphs>
  <Slides>32</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Calibri Light</vt:lpstr>
      <vt:lpstr>Merriweather Web</vt:lpstr>
      <vt:lpstr>Tw Cen MT</vt:lpstr>
      <vt:lpstr>Tw Cen MT Condensed</vt:lpstr>
      <vt:lpstr>Wingdings</vt:lpstr>
      <vt:lpstr>Wingdings 3</vt:lpstr>
      <vt:lpstr>Integral</vt:lpstr>
      <vt:lpstr>Building a robust community of content Managers</vt:lpstr>
      <vt:lpstr>Disclaimer</vt:lpstr>
      <vt:lpstr>Agenda</vt:lpstr>
      <vt:lpstr>U.S. Geological Survey (USGS)</vt:lpstr>
      <vt:lpstr>OcAP Digital Services Team</vt:lpstr>
      <vt:lpstr>Current state</vt:lpstr>
      <vt:lpstr>Current State</vt:lpstr>
      <vt:lpstr>Customer Satisfaction ACSI Trends</vt:lpstr>
      <vt:lpstr>Overall USGS Customer Satisfaction</vt:lpstr>
      <vt:lpstr>Background</vt:lpstr>
      <vt:lpstr>Background</vt:lpstr>
      <vt:lpstr>We had to do something! BUT…</vt:lpstr>
      <vt:lpstr>Eventually we got there (2014 - 2016)</vt:lpstr>
      <vt:lpstr>Training and Community</vt:lpstr>
      <vt:lpstr>Content Manager Training</vt:lpstr>
      <vt:lpstr>Self-Training (mid 2021)</vt:lpstr>
      <vt:lpstr>Cost Savings on Training</vt:lpstr>
      <vt:lpstr>Strengthening the community</vt:lpstr>
      <vt:lpstr>Strengthening the community</vt:lpstr>
      <vt:lpstr>The  Service Center</vt:lpstr>
      <vt:lpstr>DS Service Center</vt:lpstr>
      <vt:lpstr>Why use Jira/Confluence?</vt:lpstr>
      <vt:lpstr>Analytics</vt:lpstr>
      <vt:lpstr>Analytics</vt:lpstr>
      <vt:lpstr>CMS Certification Course</vt:lpstr>
      <vt:lpstr>CMS Certification Course - Policy</vt:lpstr>
      <vt:lpstr>CMS Certification Course – Why?</vt:lpstr>
      <vt:lpstr>CMS Certification Course</vt:lpstr>
      <vt:lpstr>CMS Certification Course – 2022 Results</vt:lpstr>
      <vt:lpstr>repeating the model</vt:lpstr>
      <vt:lpstr>Repeating the model</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robust community of content Managers</dc:title>
  <cp:lastModifiedBy>Horvath, Scott R</cp:lastModifiedBy>
  <cp:revision>2</cp:revision>
  <dcterms:modified xsi:type="dcterms:W3CDTF">2023-11-16T13:43:18Z</dcterms:modified>
</cp:coreProperties>
</file>