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0" r:id="rId1"/>
  </p:sldMasterIdLst>
  <p:notesMasterIdLst>
    <p:notesMasterId r:id="rId21"/>
  </p:notesMasterIdLst>
  <p:handoutMasterIdLst>
    <p:handoutMasterId r:id="rId22"/>
  </p:handoutMasterIdLst>
  <p:sldIdLst>
    <p:sldId id="290" r:id="rId2"/>
    <p:sldId id="261" r:id="rId3"/>
    <p:sldId id="260" r:id="rId4"/>
    <p:sldId id="262" r:id="rId5"/>
    <p:sldId id="263" r:id="rId6"/>
    <p:sldId id="264" r:id="rId7"/>
    <p:sldId id="280" r:id="rId8"/>
    <p:sldId id="265" r:id="rId9"/>
    <p:sldId id="281" r:id="rId10"/>
    <p:sldId id="289" r:id="rId11"/>
    <p:sldId id="266" r:id="rId12"/>
    <p:sldId id="267" r:id="rId13"/>
    <p:sldId id="278" r:id="rId14"/>
    <p:sldId id="287" r:id="rId15"/>
    <p:sldId id="286" r:id="rId16"/>
    <p:sldId id="288" r:id="rId17"/>
    <p:sldId id="285" r:id="rId18"/>
    <p:sldId id="275" r:id="rId19"/>
    <p:sldId id="274" r:id="rId2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pos="96" userDrawn="1">
          <p15:clr>
            <a:srgbClr val="A4A3A4"/>
          </p15:clr>
        </p15:guide>
        <p15:guide id="4" pos="566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35E661C-922A-9A77-48A7-28CC02B342A7}" name="Robinson, Tonian (Contractor)" initials="RT(" userId="S::trobinson@contractor.usgs.gov::6a46a8eb-bbab-4b17-9e4f-86fd9b58d82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4273A"/>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5F23EE-4787-480A-959D-1011FB609F03}" v="27" dt="2025-07-03T14:31:19.5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99" autoAdjust="0"/>
    <p:restoredTop sz="86441" autoAdjust="0"/>
  </p:normalViewPr>
  <p:slideViewPr>
    <p:cSldViewPr snapToGrid="0" snapToObjects="1">
      <p:cViewPr varScale="1">
        <p:scale>
          <a:sx n="121" d="100"/>
          <a:sy n="121" d="100"/>
        </p:scale>
        <p:origin x="834" y="102"/>
      </p:cViewPr>
      <p:guideLst>
        <p:guide orient="horz" pos="1620"/>
        <p:guide pos="2880"/>
        <p:guide pos="96"/>
        <p:guide pos="5664"/>
      </p:guideLst>
    </p:cSldViewPr>
  </p:slideViewPr>
  <p:outlineViewPr>
    <p:cViewPr>
      <p:scale>
        <a:sx n="33" d="100"/>
        <a:sy n="33" d="100"/>
      </p:scale>
      <p:origin x="0" y="-870"/>
    </p:cViewPr>
  </p:outlineViewPr>
  <p:notesTextViewPr>
    <p:cViewPr>
      <p:scale>
        <a:sx n="100" d="100"/>
        <a:sy n="100" d="100"/>
      </p:scale>
      <p:origin x="0" y="0"/>
    </p:cViewPr>
  </p:notesTextViewPr>
  <p:notesViewPr>
    <p:cSldViewPr snapToGrid="0" snapToObjects="1">
      <p:cViewPr varScale="1">
        <p:scale>
          <a:sx n="86" d="100"/>
          <a:sy n="86" d="100"/>
        </p:scale>
        <p:origin x="3012"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inson, Tonian (Contractor)" userId="6a46a8eb-bbab-4b17-9e4f-86fd9b58d828" providerId="ADAL" clId="{E7F6DC4F-6BB9-44F8-9DED-C3FE23365D28}"/>
    <pc:docChg chg="modSld">
      <pc:chgData name="Robinson, Tonian (Contractor)" userId="6a46a8eb-bbab-4b17-9e4f-86fd9b58d828" providerId="ADAL" clId="{E7F6DC4F-6BB9-44F8-9DED-C3FE23365D28}" dt="2025-05-22T18:31:22.737" v="1" actId="962"/>
      <pc:docMkLst>
        <pc:docMk/>
      </pc:docMkLst>
      <pc:sldChg chg="modSp mod">
        <pc:chgData name="Robinson, Tonian (Contractor)" userId="6a46a8eb-bbab-4b17-9e4f-86fd9b58d828" providerId="ADAL" clId="{E7F6DC4F-6BB9-44F8-9DED-C3FE23365D28}" dt="2025-05-22T18:31:22.737" v="1" actId="962"/>
        <pc:sldMkLst>
          <pc:docMk/>
          <pc:sldMk cId="1920309526" sldId="288"/>
        </pc:sldMkLst>
        <pc:picChg chg="mod">
          <ac:chgData name="Robinson, Tonian (Contractor)" userId="6a46a8eb-bbab-4b17-9e4f-86fd9b58d828" providerId="ADAL" clId="{E7F6DC4F-6BB9-44F8-9DED-C3FE23365D28}" dt="2025-05-22T18:31:22.737" v="1" actId="962"/>
          <ac:picMkLst>
            <pc:docMk/>
            <pc:sldMk cId="1920309526" sldId="288"/>
            <ac:picMk id="7" creationId="{12BF5824-2A2F-984F-C700-B2D5CB43928E}"/>
          </ac:picMkLst>
        </pc:picChg>
      </pc:sldChg>
    </pc:docChg>
  </pc:docChgLst>
  <pc:docChgLst>
    <pc:chgData name="Robinson, Tonian (Contractor)" userId="6a46a8eb-bbab-4b17-9e4f-86fd9b58d828" providerId="ADAL" clId="{EF5F23EE-4787-480A-959D-1011FB609F03}"/>
    <pc:docChg chg="custSel modSld">
      <pc:chgData name="Robinson, Tonian (Contractor)" userId="6a46a8eb-bbab-4b17-9e4f-86fd9b58d828" providerId="ADAL" clId="{EF5F23EE-4787-480A-959D-1011FB609F03}" dt="2025-07-03T14:32:55.762" v="1960" actId="33553"/>
      <pc:docMkLst>
        <pc:docMk/>
      </pc:docMkLst>
      <pc:sldChg chg="modSp mod">
        <pc:chgData name="Robinson, Tonian (Contractor)" userId="6a46a8eb-bbab-4b17-9e4f-86fd9b58d828" providerId="ADAL" clId="{EF5F23EE-4787-480A-959D-1011FB609F03}" dt="2025-07-03T14:31:39.383" v="1946" actId="33553"/>
        <pc:sldMkLst>
          <pc:docMk/>
          <pc:sldMk cId="343528447" sldId="260"/>
        </pc:sldMkLst>
        <pc:spChg chg="mod">
          <ac:chgData name="Robinson, Tonian (Contractor)" userId="6a46a8eb-bbab-4b17-9e4f-86fd9b58d828" providerId="ADAL" clId="{EF5F23EE-4787-480A-959D-1011FB609F03}" dt="2025-07-03T14:31:39.383" v="1946" actId="33553"/>
          <ac:spMkLst>
            <pc:docMk/>
            <pc:sldMk cId="343528447" sldId="260"/>
            <ac:spMk id="3" creationId="{DAC54A1E-94A2-1444-85EF-AB593768876D}"/>
          </ac:spMkLst>
        </pc:spChg>
      </pc:sldChg>
      <pc:sldChg chg="modSp mod">
        <pc:chgData name="Robinson, Tonian (Contractor)" userId="6a46a8eb-bbab-4b17-9e4f-86fd9b58d828" providerId="ADAL" clId="{EF5F23EE-4787-480A-959D-1011FB609F03}" dt="2025-07-03T14:31:35.156" v="1945" actId="33553"/>
        <pc:sldMkLst>
          <pc:docMk/>
          <pc:sldMk cId="534459383" sldId="261"/>
        </pc:sldMkLst>
        <pc:spChg chg="mod">
          <ac:chgData name="Robinson, Tonian (Contractor)" userId="6a46a8eb-bbab-4b17-9e4f-86fd9b58d828" providerId="ADAL" clId="{EF5F23EE-4787-480A-959D-1011FB609F03}" dt="2025-07-03T14:31:35.156" v="1945" actId="33553"/>
          <ac:spMkLst>
            <pc:docMk/>
            <pc:sldMk cId="534459383" sldId="261"/>
            <ac:spMk id="3" creationId="{F38158FC-9580-4E96-33A9-0CCCBE3302AF}"/>
          </ac:spMkLst>
        </pc:spChg>
      </pc:sldChg>
      <pc:sldChg chg="modSp mod">
        <pc:chgData name="Robinson, Tonian (Contractor)" userId="6a46a8eb-bbab-4b17-9e4f-86fd9b58d828" providerId="ADAL" clId="{EF5F23EE-4787-480A-959D-1011FB609F03}" dt="2025-07-03T14:31:43.923" v="1947" actId="33553"/>
        <pc:sldMkLst>
          <pc:docMk/>
          <pc:sldMk cId="913269300" sldId="262"/>
        </pc:sldMkLst>
        <pc:spChg chg="mod">
          <ac:chgData name="Robinson, Tonian (Contractor)" userId="6a46a8eb-bbab-4b17-9e4f-86fd9b58d828" providerId="ADAL" clId="{EF5F23EE-4787-480A-959D-1011FB609F03}" dt="2025-07-03T14:31:43.923" v="1947" actId="33553"/>
          <ac:spMkLst>
            <pc:docMk/>
            <pc:sldMk cId="913269300" sldId="262"/>
            <ac:spMk id="3" creationId="{7EB93B00-0247-5781-FFD8-E9EDD1DEDFFB}"/>
          </ac:spMkLst>
        </pc:spChg>
      </pc:sldChg>
      <pc:sldChg chg="modSp mod">
        <pc:chgData name="Robinson, Tonian (Contractor)" userId="6a46a8eb-bbab-4b17-9e4f-86fd9b58d828" providerId="ADAL" clId="{EF5F23EE-4787-480A-959D-1011FB609F03}" dt="2025-07-03T14:31:53.228" v="1948" actId="33553"/>
        <pc:sldMkLst>
          <pc:docMk/>
          <pc:sldMk cId="1372495479" sldId="263"/>
        </pc:sldMkLst>
        <pc:spChg chg="mod">
          <ac:chgData name="Robinson, Tonian (Contractor)" userId="6a46a8eb-bbab-4b17-9e4f-86fd9b58d828" providerId="ADAL" clId="{EF5F23EE-4787-480A-959D-1011FB609F03}" dt="2025-07-03T14:31:53.228" v="1948" actId="33553"/>
          <ac:spMkLst>
            <pc:docMk/>
            <pc:sldMk cId="1372495479" sldId="263"/>
            <ac:spMk id="3" creationId="{32B393DD-CB39-06FE-BE67-3DFBCA59FA6E}"/>
          </ac:spMkLst>
        </pc:spChg>
      </pc:sldChg>
      <pc:sldChg chg="modSp mod">
        <pc:chgData name="Robinson, Tonian (Contractor)" userId="6a46a8eb-bbab-4b17-9e4f-86fd9b58d828" providerId="ADAL" clId="{EF5F23EE-4787-480A-959D-1011FB609F03}" dt="2025-07-03T14:31:58.203" v="1949" actId="33553"/>
        <pc:sldMkLst>
          <pc:docMk/>
          <pc:sldMk cId="2037504981" sldId="264"/>
        </pc:sldMkLst>
        <pc:spChg chg="mod">
          <ac:chgData name="Robinson, Tonian (Contractor)" userId="6a46a8eb-bbab-4b17-9e4f-86fd9b58d828" providerId="ADAL" clId="{EF5F23EE-4787-480A-959D-1011FB609F03}" dt="2025-07-03T14:31:58.203" v="1949" actId="33553"/>
          <ac:spMkLst>
            <pc:docMk/>
            <pc:sldMk cId="2037504981" sldId="264"/>
            <ac:spMk id="3" creationId="{94D17084-CC48-5146-3090-1066C8A2F763}"/>
          </ac:spMkLst>
        </pc:spChg>
      </pc:sldChg>
      <pc:sldChg chg="modSp mod">
        <pc:chgData name="Robinson, Tonian (Contractor)" userId="6a46a8eb-bbab-4b17-9e4f-86fd9b58d828" providerId="ADAL" clId="{EF5F23EE-4787-480A-959D-1011FB609F03}" dt="2025-07-03T14:32:08.174" v="1951" actId="33553"/>
        <pc:sldMkLst>
          <pc:docMk/>
          <pc:sldMk cId="2213287357" sldId="265"/>
        </pc:sldMkLst>
        <pc:spChg chg="mod">
          <ac:chgData name="Robinson, Tonian (Contractor)" userId="6a46a8eb-bbab-4b17-9e4f-86fd9b58d828" providerId="ADAL" clId="{EF5F23EE-4787-480A-959D-1011FB609F03}" dt="2025-07-03T14:32:08.174" v="1951" actId="33553"/>
          <ac:spMkLst>
            <pc:docMk/>
            <pc:sldMk cId="2213287357" sldId="265"/>
            <ac:spMk id="3" creationId="{6BC1A2E8-3A65-3BBC-84FC-64896650EA9A}"/>
          </ac:spMkLst>
        </pc:spChg>
        <pc:cxnChg chg="mod">
          <ac:chgData name="Robinson, Tonian (Contractor)" userId="6a46a8eb-bbab-4b17-9e4f-86fd9b58d828" providerId="ADAL" clId="{EF5F23EE-4787-480A-959D-1011FB609F03}" dt="2025-07-03T14:14:40.772" v="0" actId="962"/>
          <ac:cxnSpMkLst>
            <pc:docMk/>
            <pc:sldMk cId="2213287357" sldId="265"/>
            <ac:cxnSpMk id="4" creationId="{9D894D4E-F1B0-6D79-74C6-933C532105ED}"/>
          </ac:cxnSpMkLst>
        </pc:cxnChg>
        <pc:cxnChg chg="mod">
          <ac:chgData name="Robinson, Tonian (Contractor)" userId="6a46a8eb-bbab-4b17-9e4f-86fd9b58d828" providerId="ADAL" clId="{EF5F23EE-4787-480A-959D-1011FB609F03}" dt="2025-07-03T14:14:45.251" v="1" actId="962"/>
          <ac:cxnSpMkLst>
            <pc:docMk/>
            <pc:sldMk cId="2213287357" sldId="265"/>
            <ac:cxnSpMk id="5" creationId="{3E9C49FD-B769-D6F1-3679-AF840B93C21A}"/>
          </ac:cxnSpMkLst>
        </pc:cxnChg>
        <pc:cxnChg chg="mod">
          <ac:chgData name="Robinson, Tonian (Contractor)" userId="6a46a8eb-bbab-4b17-9e4f-86fd9b58d828" providerId="ADAL" clId="{EF5F23EE-4787-480A-959D-1011FB609F03}" dt="2025-07-03T14:14:51.990" v="2" actId="962"/>
          <ac:cxnSpMkLst>
            <pc:docMk/>
            <pc:sldMk cId="2213287357" sldId="265"/>
            <ac:cxnSpMk id="9" creationId="{70A87B73-8CF7-12B8-DE42-A8FA04230414}"/>
          </ac:cxnSpMkLst>
        </pc:cxnChg>
      </pc:sldChg>
      <pc:sldChg chg="modSp mod">
        <pc:chgData name="Robinson, Tonian (Contractor)" userId="6a46a8eb-bbab-4b17-9e4f-86fd9b58d828" providerId="ADAL" clId="{EF5F23EE-4787-480A-959D-1011FB609F03}" dt="2025-07-03T14:32:27.208" v="1954" actId="33553"/>
        <pc:sldMkLst>
          <pc:docMk/>
          <pc:sldMk cId="4018592302" sldId="266"/>
        </pc:sldMkLst>
        <pc:spChg chg="mod">
          <ac:chgData name="Robinson, Tonian (Contractor)" userId="6a46a8eb-bbab-4b17-9e4f-86fd9b58d828" providerId="ADAL" clId="{EF5F23EE-4787-480A-959D-1011FB609F03}" dt="2025-07-03T14:32:27.208" v="1954" actId="33553"/>
          <ac:spMkLst>
            <pc:docMk/>
            <pc:sldMk cId="4018592302" sldId="266"/>
            <ac:spMk id="3" creationId="{1E44A09C-0072-A898-EE93-E5611792BD58}"/>
          </ac:spMkLst>
        </pc:spChg>
      </pc:sldChg>
      <pc:sldChg chg="modSp mod">
        <pc:chgData name="Robinson, Tonian (Contractor)" userId="6a46a8eb-bbab-4b17-9e4f-86fd9b58d828" providerId="ADAL" clId="{EF5F23EE-4787-480A-959D-1011FB609F03}" dt="2025-07-03T14:32:33.554" v="1955" actId="33553"/>
        <pc:sldMkLst>
          <pc:docMk/>
          <pc:sldMk cId="212038458" sldId="267"/>
        </pc:sldMkLst>
        <pc:spChg chg="mod">
          <ac:chgData name="Robinson, Tonian (Contractor)" userId="6a46a8eb-bbab-4b17-9e4f-86fd9b58d828" providerId="ADAL" clId="{EF5F23EE-4787-480A-959D-1011FB609F03}" dt="2025-07-03T14:32:33.554" v="1955" actId="33553"/>
          <ac:spMkLst>
            <pc:docMk/>
            <pc:sldMk cId="212038458" sldId="267"/>
            <ac:spMk id="3" creationId="{B463EFE3-A914-0EC0-F676-353EC00776F5}"/>
          </ac:spMkLst>
        </pc:spChg>
      </pc:sldChg>
      <pc:sldChg chg="modSp mod">
        <pc:chgData name="Robinson, Tonian (Contractor)" userId="6a46a8eb-bbab-4b17-9e4f-86fd9b58d828" providerId="ADAL" clId="{EF5F23EE-4787-480A-959D-1011FB609F03}" dt="2025-07-03T14:32:55.762" v="1960" actId="33553"/>
        <pc:sldMkLst>
          <pc:docMk/>
          <pc:sldMk cId="2407763113" sldId="274"/>
        </pc:sldMkLst>
        <pc:spChg chg="mod">
          <ac:chgData name="Robinson, Tonian (Contractor)" userId="6a46a8eb-bbab-4b17-9e4f-86fd9b58d828" providerId="ADAL" clId="{EF5F23EE-4787-480A-959D-1011FB609F03}" dt="2025-07-03T14:32:55.762" v="1960" actId="33553"/>
          <ac:spMkLst>
            <pc:docMk/>
            <pc:sldMk cId="2407763113" sldId="274"/>
            <ac:spMk id="3" creationId="{5C384798-8301-8DBE-4E55-7254768DED94}"/>
          </ac:spMkLst>
        </pc:spChg>
      </pc:sldChg>
      <pc:sldChg chg="modSp mod">
        <pc:chgData name="Robinson, Tonian (Contractor)" userId="6a46a8eb-bbab-4b17-9e4f-86fd9b58d828" providerId="ADAL" clId="{EF5F23EE-4787-480A-959D-1011FB609F03}" dt="2025-07-03T14:32:51.278" v="1959" actId="33553"/>
        <pc:sldMkLst>
          <pc:docMk/>
          <pc:sldMk cId="2766787126" sldId="275"/>
        </pc:sldMkLst>
        <pc:spChg chg="mod">
          <ac:chgData name="Robinson, Tonian (Contractor)" userId="6a46a8eb-bbab-4b17-9e4f-86fd9b58d828" providerId="ADAL" clId="{EF5F23EE-4787-480A-959D-1011FB609F03}" dt="2025-07-03T14:32:51.278" v="1959" actId="33553"/>
          <ac:spMkLst>
            <pc:docMk/>
            <pc:sldMk cId="2766787126" sldId="275"/>
            <ac:spMk id="3" creationId="{E33C7AD9-6D65-D8C6-55F7-A25C3429268D}"/>
          </ac:spMkLst>
        </pc:spChg>
      </pc:sldChg>
      <pc:sldChg chg="delSp mod">
        <pc:chgData name="Robinson, Tonian (Contractor)" userId="6a46a8eb-bbab-4b17-9e4f-86fd9b58d828" providerId="ADAL" clId="{EF5F23EE-4787-480A-959D-1011FB609F03}" dt="2025-07-03T14:19:35.950" v="625" actId="478"/>
        <pc:sldMkLst>
          <pc:docMk/>
          <pc:sldMk cId="792294044" sldId="278"/>
        </pc:sldMkLst>
        <pc:spChg chg="del">
          <ac:chgData name="Robinson, Tonian (Contractor)" userId="6a46a8eb-bbab-4b17-9e4f-86fd9b58d828" providerId="ADAL" clId="{EF5F23EE-4787-480A-959D-1011FB609F03}" dt="2025-07-03T14:19:35.950" v="625" actId="478"/>
          <ac:spMkLst>
            <pc:docMk/>
            <pc:sldMk cId="792294044" sldId="278"/>
            <ac:spMk id="4" creationId="{C47A54D7-C5CE-3442-B4D1-36D13EE13270}"/>
          </ac:spMkLst>
        </pc:spChg>
      </pc:sldChg>
      <pc:sldChg chg="modSp mod">
        <pc:chgData name="Robinson, Tonian (Contractor)" userId="6a46a8eb-bbab-4b17-9e4f-86fd9b58d828" providerId="ADAL" clId="{EF5F23EE-4787-480A-959D-1011FB609F03}" dt="2025-07-03T14:32:03.823" v="1950" actId="33553"/>
        <pc:sldMkLst>
          <pc:docMk/>
          <pc:sldMk cId="696481999" sldId="280"/>
        </pc:sldMkLst>
        <pc:spChg chg="mod">
          <ac:chgData name="Robinson, Tonian (Contractor)" userId="6a46a8eb-bbab-4b17-9e4f-86fd9b58d828" providerId="ADAL" clId="{EF5F23EE-4787-480A-959D-1011FB609F03}" dt="2025-07-03T14:32:03.823" v="1950" actId="33553"/>
          <ac:spMkLst>
            <pc:docMk/>
            <pc:sldMk cId="696481999" sldId="280"/>
            <ac:spMk id="2" creationId="{CE99E2BB-FB25-788F-72C9-C06E89FE5ED0}"/>
          </ac:spMkLst>
        </pc:spChg>
      </pc:sldChg>
      <pc:sldChg chg="modSp mod">
        <pc:chgData name="Robinson, Tonian (Contractor)" userId="6a46a8eb-bbab-4b17-9e4f-86fd9b58d828" providerId="ADAL" clId="{EF5F23EE-4787-480A-959D-1011FB609F03}" dt="2025-07-03T14:32:11.330" v="1952" actId="33553"/>
        <pc:sldMkLst>
          <pc:docMk/>
          <pc:sldMk cId="3091366965" sldId="281"/>
        </pc:sldMkLst>
        <pc:spChg chg="mod">
          <ac:chgData name="Robinson, Tonian (Contractor)" userId="6a46a8eb-bbab-4b17-9e4f-86fd9b58d828" providerId="ADAL" clId="{EF5F23EE-4787-480A-959D-1011FB609F03}" dt="2025-07-03T14:32:11.330" v="1952" actId="33553"/>
          <ac:spMkLst>
            <pc:docMk/>
            <pc:sldMk cId="3091366965" sldId="281"/>
            <ac:spMk id="3" creationId="{6BC1A2E8-3A65-3BBC-84FC-64896650EA9A}"/>
          </ac:spMkLst>
        </pc:spChg>
        <pc:picChg chg="mod">
          <ac:chgData name="Robinson, Tonian (Contractor)" userId="6a46a8eb-bbab-4b17-9e4f-86fd9b58d828" providerId="ADAL" clId="{EF5F23EE-4787-480A-959D-1011FB609F03}" dt="2025-07-03T14:17:25.213" v="438" actId="962"/>
          <ac:picMkLst>
            <pc:docMk/>
            <pc:sldMk cId="3091366965" sldId="281"/>
            <ac:picMk id="12" creationId="{F2593EA6-1D85-198A-D94A-CD41232A6DAA}"/>
          </ac:picMkLst>
        </pc:picChg>
      </pc:sldChg>
      <pc:sldChg chg="modSp mod">
        <pc:chgData name="Robinson, Tonian (Contractor)" userId="6a46a8eb-bbab-4b17-9e4f-86fd9b58d828" providerId="ADAL" clId="{EF5F23EE-4787-480A-959D-1011FB609F03}" dt="2025-07-03T14:32:41.411" v="1957" actId="33553"/>
        <pc:sldMkLst>
          <pc:docMk/>
          <pc:sldMk cId="3635777795" sldId="286"/>
        </pc:sldMkLst>
        <pc:spChg chg="mod">
          <ac:chgData name="Robinson, Tonian (Contractor)" userId="6a46a8eb-bbab-4b17-9e4f-86fd9b58d828" providerId="ADAL" clId="{EF5F23EE-4787-480A-959D-1011FB609F03}" dt="2025-07-03T14:32:41.411" v="1957" actId="33553"/>
          <ac:spMkLst>
            <pc:docMk/>
            <pc:sldMk cId="3635777795" sldId="286"/>
            <ac:spMk id="3" creationId="{944BC6C8-9379-867F-AFFC-0FC15289E2BE}"/>
          </ac:spMkLst>
        </pc:spChg>
        <pc:picChg chg="mod">
          <ac:chgData name="Robinson, Tonian (Contractor)" userId="6a46a8eb-bbab-4b17-9e4f-86fd9b58d828" providerId="ADAL" clId="{EF5F23EE-4787-480A-959D-1011FB609F03}" dt="2025-07-03T14:29:09.681" v="1916" actId="962"/>
          <ac:picMkLst>
            <pc:docMk/>
            <pc:sldMk cId="3635777795" sldId="286"/>
            <ac:picMk id="4" creationId="{D9AB8A01-405C-5D11-8133-3DB273F461F2}"/>
          </ac:picMkLst>
        </pc:picChg>
      </pc:sldChg>
      <pc:sldChg chg="delSp modSp mod">
        <pc:chgData name="Robinson, Tonian (Contractor)" userId="6a46a8eb-bbab-4b17-9e4f-86fd9b58d828" providerId="ADAL" clId="{EF5F23EE-4787-480A-959D-1011FB609F03}" dt="2025-07-03T14:32:38.039" v="1956" actId="33553"/>
        <pc:sldMkLst>
          <pc:docMk/>
          <pc:sldMk cId="1908845160" sldId="287"/>
        </pc:sldMkLst>
        <pc:spChg chg="mod">
          <ac:chgData name="Robinson, Tonian (Contractor)" userId="6a46a8eb-bbab-4b17-9e4f-86fd9b58d828" providerId="ADAL" clId="{EF5F23EE-4787-480A-959D-1011FB609F03}" dt="2025-07-03T14:32:38.039" v="1956" actId="33553"/>
          <ac:spMkLst>
            <pc:docMk/>
            <pc:sldMk cId="1908845160" sldId="287"/>
            <ac:spMk id="3" creationId="{944BC6C8-9379-867F-AFFC-0FC15289E2BE}"/>
          </ac:spMkLst>
        </pc:spChg>
        <pc:picChg chg="del">
          <ac:chgData name="Robinson, Tonian (Contractor)" userId="6a46a8eb-bbab-4b17-9e4f-86fd9b58d828" providerId="ADAL" clId="{EF5F23EE-4787-480A-959D-1011FB609F03}" dt="2025-07-03T14:19:46.739" v="626" actId="478"/>
          <ac:picMkLst>
            <pc:docMk/>
            <pc:sldMk cId="1908845160" sldId="287"/>
            <ac:picMk id="4" creationId="{D9AB8A01-405C-5D11-8133-3DB273F461F2}"/>
          </ac:picMkLst>
        </pc:picChg>
      </pc:sldChg>
      <pc:sldChg chg="modSp mod">
        <pc:chgData name="Robinson, Tonian (Contractor)" userId="6a46a8eb-bbab-4b17-9e4f-86fd9b58d828" providerId="ADAL" clId="{EF5F23EE-4787-480A-959D-1011FB609F03}" dt="2025-07-03T14:32:46.922" v="1958" actId="33553"/>
        <pc:sldMkLst>
          <pc:docMk/>
          <pc:sldMk cId="1920309526" sldId="288"/>
        </pc:sldMkLst>
        <pc:spChg chg="mod">
          <ac:chgData name="Robinson, Tonian (Contractor)" userId="6a46a8eb-bbab-4b17-9e4f-86fd9b58d828" providerId="ADAL" clId="{EF5F23EE-4787-480A-959D-1011FB609F03}" dt="2025-07-03T14:32:46.922" v="1958" actId="33553"/>
          <ac:spMkLst>
            <pc:docMk/>
            <pc:sldMk cId="1920309526" sldId="288"/>
            <ac:spMk id="3" creationId="{944BC6C8-9379-867F-AFFC-0FC15289E2BE}"/>
          </ac:spMkLst>
        </pc:spChg>
      </pc:sldChg>
      <pc:sldChg chg="modSp mod">
        <pc:chgData name="Robinson, Tonian (Contractor)" userId="6a46a8eb-bbab-4b17-9e4f-86fd9b58d828" providerId="ADAL" clId="{EF5F23EE-4787-480A-959D-1011FB609F03}" dt="2025-07-03T14:32:15.021" v="1953" actId="33553"/>
        <pc:sldMkLst>
          <pc:docMk/>
          <pc:sldMk cId="2993107922" sldId="289"/>
        </pc:sldMkLst>
        <pc:spChg chg="mod">
          <ac:chgData name="Robinson, Tonian (Contractor)" userId="6a46a8eb-bbab-4b17-9e4f-86fd9b58d828" providerId="ADAL" clId="{EF5F23EE-4787-480A-959D-1011FB609F03}" dt="2025-07-03T14:32:15.021" v="1953" actId="33553"/>
          <ac:spMkLst>
            <pc:docMk/>
            <pc:sldMk cId="2993107922" sldId="289"/>
            <ac:spMk id="4" creationId="{6B886F49-C596-B2AE-0520-9246C5460C91}"/>
          </ac:spMkLst>
        </pc:spChg>
        <pc:picChg chg="mod">
          <ac:chgData name="Robinson, Tonian (Contractor)" userId="6a46a8eb-bbab-4b17-9e4f-86fd9b58d828" providerId="ADAL" clId="{EF5F23EE-4787-480A-959D-1011FB609F03}" dt="2025-07-03T14:19:17.550" v="624" actId="962"/>
          <ac:picMkLst>
            <pc:docMk/>
            <pc:sldMk cId="2993107922" sldId="289"/>
            <ac:picMk id="6" creationId="{29975D21-C913-D962-EF7A-A9428AECB6C0}"/>
          </ac:picMkLst>
        </pc:picChg>
      </pc:sldChg>
      <pc:sldChg chg="addSp delSp modSp mod">
        <pc:chgData name="Robinson, Tonian (Contractor)" userId="6a46a8eb-bbab-4b17-9e4f-86fd9b58d828" providerId="ADAL" clId="{EF5F23EE-4787-480A-959D-1011FB609F03}" dt="2025-07-03T14:31:19.521" v="1944" actId="1076"/>
        <pc:sldMkLst>
          <pc:docMk/>
          <pc:sldMk cId="3635433012" sldId="290"/>
        </pc:sldMkLst>
        <pc:spChg chg="add mod">
          <ac:chgData name="Robinson, Tonian (Contractor)" userId="6a46a8eb-bbab-4b17-9e4f-86fd9b58d828" providerId="ADAL" clId="{EF5F23EE-4787-480A-959D-1011FB609F03}" dt="2025-07-03T14:31:19.521" v="1944" actId="1076"/>
          <ac:spMkLst>
            <pc:docMk/>
            <pc:sldMk cId="3635433012" sldId="290"/>
            <ac:spMk id="2" creationId="{1E486A0E-3025-FB35-94DF-9FC946177DF5}"/>
          </ac:spMkLst>
        </pc:spChg>
        <pc:spChg chg="del">
          <ac:chgData name="Robinson, Tonian (Contractor)" userId="6a46a8eb-bbab-4b17-9e4f-86fd9b58d828" providerId="ADAL" clId="{EF5F23EE-4787-480A-959D-1011FB609F03}" dt="2025-07-03T14:30:01.631" v="1920" actId="478"/>
          <ac:spMkLst>
            <pc:docMk/>
            <pc:sldMk cId="3635433012" sldId="290"/>
            <ac:spMk id="7" creationId="{64208F7F-F49A-499D-B089-C58D6B3BADE9}"/>
          </ac:spMkLst>
        </pc:spChg>
      </pc:sldChg>
    </pc:docChg>
  </pc:docChgLst>
</pc:chgInfo>
</file>

<file path=ppt/diagrams/_rels/data1.xml.rels><?xml version="1.0" encoding="UTF-8" standalone="yes"?>
<Relationships xmlns="http://schemas.openxmlformats.org/package/2006/relationships"><Relationship Id="rId1" Type="http://schemas.openxmlformats.org/officeDocument/2006/relationships/image" Target="../media/image7.jpeg"/></Relationships>
</file>

<file path=ppt/diagrams/_rels/data3.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rawing1.xml.rels><?xml version="1.0" encoding="UTF-8" standalone="yes"?>
<Relationships xmlns="http://schemas.openxmlformats.org/package/2006/relationships"><Relationship Id="rId1" Type="http://schemas.openxmlformats.org/officeDocument/2006/relationships/image" Target="../media/image7.jpeg"/></Relationships>
</file>

<file path=ppt/diagrams/_rels/drawing3.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AAD3F1-405F-4AEB-A40F-18A236221A20}"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0F3B6BC6-0872-48AE-8E80-8B836C95937B}">
      <dgm:prSet custT="1"/>
      <dgm:spPr>
        <a:solidFill>
          <a:srgbClr val="FFFFFF">
            <a:alpha val="92157"/>
          </a:srgbClr>
        </a:solidFill>
        <a:ln>
          <a:solidFill>
            <a:schemeClr val="tx1"/>
          </a:solidFill>
        </a:ln>
      </dgm:spPr>
      <dgm:t>
        <a:bodyPr/>
        <a:lstStyle/>
        <a:p>
          <a:r>
            <a:rPr lang="en-US" sz="2000" b="0" dirty="0">
              <a:solidFill>
                <a:schemeClr val="tx1">
                  <a:lumMod val="95000"/>
                  <a:lumOff val="5000"/>
                </a:schemeClr>
              </a:solidFill>
            </a:rPr>
            <a:t>The Landsat data in the cloud is stored in an </a:t>
          </a:r>
          <a:r>
            <a:rPr lang="en-US" sz="2000" b="1" i="1" dirty="0">
              <a:solidFill>
                <a:schemeClr val="tx1">
                  <a:lumMod val="95000"/>
                  <a:lumOff val="5000"/>
                </a:schemeClr>
              </a:solidFill>
            </a:rPr>
            <a:t>Amazon Web Services (AWS) </a:t>
          </a:r>
          <a:r>
            <a:rPr lang="en-US" sz="2000" b="0" dirty="0">
              <a:solidFill>
                <a:schemeClr val="tx1">
                  <a:lumMod val="95000"/>
                  <a:lumOff val="5000"/>
                </a:schemeClr>
              </a:solidFill>
            </a:rPr>
            <a:t>Simple Storage Services (</a:t>
          </a:r>
          <a:r>
            <a:rPr lang="en-US" sz="2000" b="1" i="1" dirty="0">
              <a:solidFill>
                <a:schemeClr val="tx1">
                  <a:lumMod val="95000"/>
                  <a:lumOff val="5000"/>
                </a:schemeClr>
              </a:solidFill>
            </a:rPr>
            <a:t>S3</a:t>
          </a:r>
          <a:r>
            <a:rPr lang="en-US" sz="2000" b="0" dirty="0">
              <a:solidFill>
                <a:schemeClr val="tx1">
                  <a:lumMod val="95000"/>
                  <a:lumOff val="5000"/>
                </a:schemeClr>
              </a:solidFill>
            </a:rPr>
            <a:t>) bucket. </a:t>
          </a:r>
          <a:endParaRPr lang="en-US" sz="2000" dirty="0">
            <a:solidFill>
              <a:schemeClr val="tx1">
                <a:lumMod val="95000"/>
                <a:lumOff val="5000"/>
              </a:schemeClr>
            </a:solidFill>
          </a:endParaRPr>
        </a:p>
      </dgm:t>
    </dgm:pt>
    <dgm:pt modelId="{0C6772ED-C8E3-4B51-BA19-2DA578EE1A14}" type="parTrans" cxnId="{F3072E67-D434-4F6B-87F7-23EEB838183A}">
      <dgm:prSet/>
      <dgm:spPr/>
      <dgm:t>
        <a:bodyPr/>
        <a:lstStyle/>
        <a:p>
          <a:endParaRPr lang="en-US"/>
        </a:p>
      </dgm:t>
    </dgm:pt>
    <dgm:pt modelId="{BF5B9E54-E901-4DED-A1F7-958185DF0999}" type="sibTrans" cxnId="{F3072E67-D434-4F6B-87F7-23EEB838183A}">
      <dgm:prSet/>
      <dgm:spPr/>
      <dgm:t>
        <a:bodyPr/>
        <a:lstStyle/>
        <a:p>
          <a:endParaRPr lang="en-US"/>
        </a:p>
      </dgm:t>
    </dgm:pt>
    <dgm:pt modelId="{BC87D379-82FA-4E95-AB5F-0893926247A9}">
      <dgm:prSet custT="1"/>
      <dgm:spPr>
        <a:solidFill>
          <a:srgbClr val="FFFFFF">
            <a:alpha val="92157"/>
          </a:srgbClr>
        </a:solidFill>
        <a:ln>
          <a:solidFill>
            <a:schemeClr val="tx1"/>
          </a:solidFill>
        </a:ln>
      </dgm:spPr>
      <dgm:t>
        <a:bodyPr/>
        <a:lstStyle/>
        <a:p>
          <a:pPr algn="ctr"/>
          <a:r>
            <a:rPr lang="en-US" sz="2000" b="0" dirty="0">
              <a:solidFill>
                <a:schemeClr val="tx1">
                  <a:lumMod val="95000"/>
                  <a:lumOff val="5000"/>
                </a:schemeClr>
              </a:solidFill>
            </a:rPr>
            <a:t>The </a:t>
          </a:r>
          <a:r>
            <a:rPr lang="en-US" sz="2000" b="1" i="1" dirty="0">
              <a:solidFill>
                <a:schemeClr val="tx1">
                  <a:lumMod val="95000"/>
                  <a:lumOff val="5000"/>
                </a:schemeClr>
              </a:solidFill>
            </a:rPr>
            <a:t>s3://usgs-landsat requester pays </a:t>
          </a:r>
          <a:r>
            <a:rPr lang="en-US" sz="2000" b="0" dirty="0">
              <a:solidFill>
                <a:schemeClr val="tx1">
                  <a:lumMod val="95000"/>
                  <a:lumOff val="5000"/>
                </a:schemeClr>
              </a:solidFill>
            </a:rPr>
            <a:t>bucket is located in the Oregon </a:t>
          </a:r>
          <a:r>
            <a:rPr lang="en-US" sz="2000" b="1" i="1" dirty="0">
              <a:solidFill>
                <a:schemeClr val="tx1">
                  <a:lumMod val="95000"/>
                  <a:lumOff val="5000"/>
                </a:schemeClr>
              </a:solidFill>
            </a:rPr>
            <a:t>us-west-2</a:t>
          </a:r>
          <a:r>
            <a:rPr lang="en-US" sz="2000" b="0" dirty="0">
              <a:solidFill>
                <a:schemeClr val="tx1">
                  <a:lumMod val="95000"/>
                  <a:lumOff val="5000"/>
                </a:schemeClr>
              </a:solidFill>
            </a:rPr>
            <a:t> region.</a:t>
          </a:r>
          <a:endParaRPr lang="en-US" sz="2000" dirty="0">
            <a:solidFill>
              <a:schemeClr val="tx1">
                <a:lumMod val="95000"/>
                <a:lumOff val="5000"/>
              </a:schemeClr>
            </a:solidFill>
          </a:endParaRPr>
        </a:p>
      </dgm:t>
      <dgm:extLst>
        <a:ext uri="{E40237B7-FDA0-4F09-8148-C483321AD2D9}">
          <dgm14:cNvPr xmlns:dgm14="http://schemas.microsoft.com/office/drawing/2010/diagram" id="0" name="" descr="&#10;&#10;"/>
        </a:ext>
      </dgm:extLst>
    </dgm:pt>
    <dgm:pt modelId="{75D33CF2-10B6-4A58-A2D0-0EC1CC97529C}" type="parTrans" cxnId="{02166202-3B00-4FA2-B889-B3FA3D4B2AE0}">
      <dgm:prSet/>
      <dgm:spPr/>
      <dgm:t>
        <a:bodyPr/>
        <a:lstStyle/>
        <a:p>
          <a:endParaRPr lang="en-US"/>
        </a:p>
      </dgm:t>
    </dgm:pt>
    <dgm:pt modelId="{9EB88F6C-7298-4AE1-87F8-2CB48FAAA883}" type="sibTrans" cxnId="{02166202-3B00-4FA2-B889-B3FA3D4B2AE0}">
      <dgm:prSet/>
      <dgm:spPr/>
      <dgm:t>
        <a:bodyPr/>
        <a:lstStyle/>
        <a:p>
          <a:endParaRPr lang="en-US"/>
        </a:p>
      </dgm:t>
    </dgm:pt>
    <dgm:pt modelId="{7B1ECAC3-11B6-4BEE-87A5-81DBA1E0A563}" type="pres">
      <dgm:prSet presAssocID="{B2AAD3F1-405F-4AEB-A40F-18A236221A20}" presName="hierChild1" presStyleCnt="0">
        <dgm:presLayoutVars>
          <dgm:chPref val="1"/>
          <dgm:dir/>
          <dgm:animOne val="branch"/>
          <dgm:animLvl val="lvl"/>
          <dgm:resizeHandles/>
        </dgm:presLayoutVars>
      </dgm:prSet>
      <dgm:spPr/>
    </dgm:pt>
    <dgm:pt modelId="{1A387F40-58DF-45A1-B7D1-0E8EFE859BA4}" type="pres">
      <dgm:prSet presAssocID="{0F3B6BC6-0872-48AE-8E80-8B836C95937B}" presName="hierRoot1" presStyleCnt="0"/>
      <dgm:spPr/>
    </dgm:pt>
    <dgm:pt modelId="{8950F7D9-BC62-4E16-99CC-B64123D83624}" type="pres">
      <dgm:prSet presAssocID="{0F3B6BC6-0872-48AE-8E80-8B836C95937B}" presName="composite" presStyleCnt="0"/>
      <dgm:spPr/>
    </dgm:pt>
    <dgm:pt modelId="{4CE63A7E-3882-4915-BDBB-3A7DA5CEE49F}" type="pres">
      <dgm:prSet presAssocID="{0F3B6BC6-0872-48AE-8E80-8B836C95937B}" presName="background" presStyleLbl="node0" presStyleIdx="0" presStyleCnt="2"/>
      <dgm:spPr>
        <a:blipFill rotWithShape="0">
          <a:blip xmlns:r="http://schemas.openxmlformats.org/officeDocument/2006/relationships" r:embed="rId1">
            <a:extLst>
              <a:ext uri="{28A0092B-C50C-407E-A947-70E740481C1C}">
                <a14:useLocalDpi xmlns:a14="http://schemas.microsoft.com/office/drawing/2010/main" val="0"/>
              </a:ext>
            </a:extLst>
          </a:blip>
          <a:srcRect/>
          <a:stretch>
            <a:fillRect t="-2000" b="-2000"/>
          </a:stretch>
        </a:blipFill>
        <a:ln>
          <a:solidFill>
            <a:srgbClr val="1B2D26"/>
          </a:solidFill>
        </a:ln>
      </dgm:spPr>
    </dgm:pt>
    <dgm:pt modelId="{FCF11E21-9794-4B82-9CC5-830B22DEFBE0}" type="pres">
      <dgm:prSet presAssocID="{0F3B6BC6-0872-48AE-8E80-8B836C95937B}" presName="text" presStyleLbl="fgAcc0" presStyleIdx="0" presStyleCnt="2">
        <dgm:presLayoutVars>
          <dgm:chPref val="3"/>
        </dgm:presLayoutVars>
      </dgm:prSet>
      <dgm:spPr/>
    </dgm:pt>
    <dgm:pt modelId="{F0925F29-C53B-49FF-8D8D-D9ECBA0CB148}" type="pres">
      <dgm:prSet presAssocID="{0F3B6BC6-0872-48AE-8E80-8B836C95937B}" presName="hierChild2" presStyleCnt="0"/>
      <dgm:spPr/>
    </dgm:pt>
    <dgm:pt modelId="{12E2EFB6-E55E-46A9-AE95-A28B55D2DEAE}" type="pres">
      <dgm:prSet presAssocID="{BC87D379-82FA-4E95-AB5F-0893926247A9}" presName="hierRoot1" presStyleCnt="0"/>
      <dgm:spPr/>
    </dgm:pt>
    <dgm:pt modelId="{C065301A-32D4-44CE-8448-B031D0E884CC}" type="pres">
      <dgm:prSet presAssocID="{BC87D379-82FA-4E95-AB5F-0893926247A9}" presName="composite" presStyleCnt="0"/>
      <dgm:spPr/>
    </dgm:pt>
    <dgm:pt modelId="{E65595D0-034A-451E-AACA-9D204D4D1F94}" type="pres">
      <dgm:prSet presAssocID="{BC87D379-82FA-4E95-AB5F-0893926247A9}" presName="background" presStyleLbl="node0" presStyleIdx="1" presStyleCnt="2"/>
      <dgm:spPr>
        <a:blipFill rotWithShape="0">
          <a:blip xmlns:r="http://schemas.openxmlformats.org/officeDocument/2006/relationships" r:embed="rId1">
            <a:extLst>
              <a:ext uri="{28A0092B-C50C-407E-A947-70E740481C1C}">
                <a14:useLocalDpi xmlns:a14="http://schemas.microsoft.com/office/drawing/2010/main" val="0"/>
              </a:ext>
            </a:extLst>
          </a:blip>
          <a:srcRect/>
          <a:stretch>
            <a:fillRect t="-2000" b="-2000"/>
          </a:stretch>
        </a:blipFill>
        <a:ln>
          <a:solidFill>
            <a:srgbClr val="1B2D26"/>
          </a:solidFill>
        </a:ln>
      </dgm:spPr>
    </dgm:pt>
    <dgm:pt modelId="{B1760252-1E67-4A9A-973D-5651F3193FD6}" type="pres">
      <dgm:prSet presAssocID="{BC87D379-82FA-4E95-AB5F-0893926247A9}" presName="text" presStyleLbl="fgAcc0" presStyleIdx="1" presStyleCnt="2">
        <dgm:presLayoutVars>
          <dgm:chPref val="3"/>
        </dgm:presLayoutVars>
      </dgm:prSet>
      <dgm:spPr/>
    </dgm:pt>
    <dgm:pt modelId="{915DA164-0E88-47E1-A761-7106745F6830}" type="pres">
      <dgm:prSet presAssocID="{BC87D379-82FA-4E95-AB5F-0893926247A9}" presName="hierChild2" presStyleCnt="0"/>
      <dgm:spPr/>
    </dgm:pt>
  </dgm:ptLst>
  <dgm:cxnLst>
    <dgm:cxn modelId="{02166202-3B00-4FA2-B889-B3FA3D4B2AE0}" srcId="{B2AAD3F1-405F-4AEB-A40F-18A236221A20}" destId="{BC87D379-82FA-4E95-AB5F-0893926247A9}" srcOrd="1" destOrd="0" parTransId="{75D33CF2-10B6-4A58-A2D0-0EC1CC97529C}" sibTransId="{9EB88F6C-7298-4AE1-87F8-2CB48FAAA883}"/>
    <dgm:cxn modelId="{8BF5D30E-2299-4FE0-B7C4-BD2E7FF8A9A3}" type="presOf" srcId="{BC87D379-82FA-4E95-AB5F-0893926247A9}" destId="{B1760252-1E67-4A9A-973D-5651F3193FD6}" srcOrd="0" destOrd="0" presId="urn:microsoft.com/office/officeart/2005/8/layout/hierarchy1"/>
    <dgm:cxn modelId="{F3072E67-D434-4F6B-87F7-23EEB838183A}" srcId="{B2AAD3F1-405F-4AEB-A40F-18A236221A20}" destId="{0F3B6BC6-0872-48AE-8E80-8B836C95937B}" srcOrd="0" destOrd="0" parTransId="{0C6772ED-C8E3-4B51-BA19-2DA578EE1A14}" sibTransId="{BF5B9E54-E901-4DED-A1F7-958185DF0999}"/>
    <dgm:cxn modelId="{BDB9FD83-8E1F-4F9A-8ACF-39F791411918}" type="presOf" srcId="{0F3B6BC6-0872-48AE-8E80-8B836C95937B}" destId="{FCF11E21-9794-4B82-9CC5-830B22DEFBE0}" srcOrd="0" destOrd="0" presId="urn:microsoft.com/office/officeart/2005/8/layout/hierarchy1"/>
    <dgm:cxn modelId="{D151F4C8-B4CD-468B-A438-83FD498ED31D}" type="presOf" srcId="{B2AAD3F1-405F-4AEB-A40F-18A236221A20}" destId="{7B1ECAC3-11B6-4BEE-87A5-81DBA1E0A563}" srcOrd="0" destOrd="0" presId="urn:microsoft.com/office/officeart/2005/8/layout/hierarchy1"/>
    <dgm:cxn modelId="{E44EDD64-D414-45AD-A75F-6ACFA45138B7}" type="presParOf" srcId="{7B1ECAC3-11B6-4BEE-87A5-81DBA1E0A563}" destId="{1A387F40-58DF-45A1-B7D1-0E8EFE859BA4}" srcOrd="0" destOrd="0" presId="urn:microsoft.com/office/officeart/2005/8/layout/hierarchy1"/>
    <dgm:cxn modelId="{6410410E-C9BC-49B1-97D2-63AE26F21D58}" type="presParOf" srcId="{1A387F40-58DF-45A1-B7D1-0E8EFE859BA4}" destId="{8950F7D9-BC62-4E16-99CC-B64123D83624}" srcOrd="0" destOrd="0" presId="urn:microsoft.com/office/officeart/2005/8/layout/hierarchy1"/>
    <dgm:cxn modelId="{901BA6BD-FE95-4FBA-A7A8-0C3ADB0E1A5C}" type="presParOf" srcId="{8950F7D9-BC62-4E16-99CC-B64123D83624}" destId="{4CE63A7E-3882-4915-BDBB-3A7DA5CEE49F}" srcOrd="0" destOrd="0" presId="urn:microsoft.com/office/officeart/2005/8/layout/hierarchy1"/>
    <dgm:cxn modelId="{D82930B4-94CE-46F1-BA17-5BC111CC27A5}" type="presParOf" srcId="{8950F7D9-BC62-4E16-99CC-B64123D83624}" destId="{FCF11E21-9794-4B82-9CC5-830B22DEFBE0}" srcOrd="1" destOrd="0" presId="urn:microsoft.com/office/officeart/2005/8/layout/hierarchy1"/>
    <dgm:cxn modelId="{6E1EC8F5-1009-411B-ADD1-74B9787F5F72}" type="presParOf" srcId="{1A387F40-58DF-45A1-B7D1-0E8EFE859BA4}" destId="{F0925F29-C53B-49FF-8D8D-D9ECBA0CB148}" srcOrd="1" destOrd="0" presId="urn:microsoft.com/office/officeart/2005/8/layout/hierarchy1"/>
    <dgm:cxn modelId="{19C0FC9B-CA4A-47AD-9EFB-2B86F94EE5A4}" type="presParOf" srcId="{7B1ECAC3-11B6-4BEE-87A5-81DBA1E0A563}" destId="{12E2EFB6-E55E-46A9-AE95-A28B55D2DEAE}" srcOrd="1" destOrd="0" presId="urn:microsoft.com/office/officeart/2005/8/layout/hierarchy1"/>
    <dgm:cxn modelId="{4BD2BCBC-A24F-4491-BEE5-88F135B65097}" type="presParOf" srcId="{12E2EFB6-E55E-46A9-AE95-A28B55D2DEAE}" destId="{C065301A-32D4-44CE-8448-B031D0E884CC}" srcOrd="0" destOrd="0" presId="urn:microsoft.com/office/officeart/2005/8/layout/hierarchy1"/>
    <dgm:cxn modelId="{4AB35FCE-51FF-4E32-B367-C4B57AB2CA1E}" type="presParOf" srcId="{C065301A-32D4-44CE-8448-B031D0E884CC}" destId="{E65595D0-034A-451E-AACA-9D204D4D1F94}" srcOrd="0" destOrd="0" presId="urn:microsoft.com/office/officeart/2005/8/layout/hierarchy1"/>
    <dgm:cxn modelId="{F67CB995-1674-4EE3-972B-E99900B950AB}" type="presParOf" srcId="{C065301A-32D4-44CE-8448-B031D0E884CC}" destId="{B1760252-1E67-4A9A-973D-5651F3193FD6}" srcOrd="1" destOrd="0" presId="urn:microsoft.com/office/officeart/2005/8/layout/hierarchy1"/>
    <dgm:cxn modelId="{18CC1F27-D39E-4468-B981-CA58E9EE6508}" type="presParOf" srcId="{12E2EFB6-E55E-46A9-AE95-A28B55D2DEAE}" destId="{915DA164-0E88-47E1-A761-7106745F6830}" srcOrd="1" destOrd="0" presId="urn:microsoft.com/office/officeart/2005/8/layout/hierarchy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EBC03A9-E270-4A9C-996F-D79F0C3C4E71}" type="doc">
      <dgm:prSet loTypeId="urn:microsoft.com/office/officeart/2005/8/layout/list1" loCatId="list" qsTypeId="urn:microsoft.com/office/officeart/2005/8/quickstyle/simple3" qsCatId="simple" csTypeId="urn:microsoft.com/office/officeart/2005/8/colors/accent0_3" csCatId="mainScheme" phldr="1"/>
      <dgm:spPr/>
      <dgm:t>
        <a:bodyPr/>
        <a:lstStyle/>
        <a:p>
          <a:endParaRPr lang="en-US"/>
        </a:p>
      </dgm:t>
    </dgm:pt>
    <dgm:pt modelId="{EE7585E8-628F-4A4E-9105-F196847BFB20}">
      <dgm:prSet custT="1"/>
      <dgm:spPr>
        <a:solidFill>
          <a:schemeClr val="accent1">
            <a:lumMod val="60000"/>
            <a:lumOff val="40000"/>
          </a:schemeClr>
        </a:solidFill>
      </dgm:spPr>
      <dgm:t>
        <a:bodyPr/>
        <a:lstStyle/>
        <a:p>
          <a:r>
            <a:rPr lang="en-US" sz="1800" b="0" dirty="0"/>
            <a:t>Level-1</a:t>
          </a:r>
        </a:p>
      </dgm:t>
    </dgm:pt>
    <dgm:pt modelId="{2D40B307-9BD8-43AB-A0A7-630D7099FBB7}" type="parTrans" cxnId="{00F0EF04-1A14-4CBB-83AE-780BFCB3B3F5}">
      <dgm:prSet/>
      <dgm:spPr/>
      <dgm:t>
        <a:bodyPr/>
        <a:lstStyle/>
        <a:p>
          <a:endParaRPr lang="en-US" sz="1400"/>
        </a:p>
      </dgm:t>
    </dgm:pt>
    <dgm:pt modelId="{09BD2EF7-0010-4E1E-AF62-757B2C4A445B}" type="sibTrans" cxnId="{00F0EF04-1A14-4CBB-83AE-780BFCB3B3F5}">
      <dgm:prSet/>
      <dgm:spPr/>
      <dgm:t>
        <a:bodyPr/>
        <a:lstStyle/>
        <a:p>
          <a:endParaRPr lang="en-US" sz="1400"/>
        </a:p>
      </dgm:t>
    </dgm:pt>
    <dgm:pt modelId="{01C4A8C9-21A4-461B-88DD-B2D3AA00C3A2}">
      <dgm:prSet custT="1"/>
      <dgm:spPr/>
      <dgm:t>
        <a:bodyPr/>
        <a:lstStyle/>
        <a:p>
          <a:r>
            <a:rPr lang="en-US" sz="1600" dirty="0"/>
            <a:t>Landsat Collection 2 Level-1 Radiance</a:t>
          </a:r>
        </a:p>
      </dgm:t>
    </dgm:pt>
    <dgm:pt modelId="{87E64B45-E69F-4D9E-94CB-5489260120BA}" type="parTrans" cxnId="{1EC855E5-8A11-45C6-A84F-F573FB8794CD}">
      <dgm:prSet/>
      <dgm:spPr/>
      <dgm:t>
        <a:bodyPr/>
        <a:lstStyle/>
        <a:p>
          <a:endParaRPr lang="en-US" sz="1400"/>
        </a:p>
      </dgm:t>
    </dgm:pt>
    <dgm:pt modelId="{A7D9832D-232F-4ADB-B162-258439B83E8A}" type="sibTrans" cxnId="{1EC855E5-8A11-45C6-A84F-F573FB8794CD}">
      <dgm:prSet/>
      <dgm:spPr/>
      <dgm:t>
        <a:bodyPr/>
        <a:lstStyle/>
        <a:p>
          <a:endParaRPr lang="en-US" sz="1400"/>
        </a:p>
      </dgm:t>
    </dgm:pt>
    <dgm:pt modelId="{C11CF412-3850-4D41-908F-FB0BE93A5B72}">
      <dgm:prSet custT="1"/>
      <dgm:spPr>
        <a:solidFill>
          <a:schemeClr val="accent1">
            <a:lumMod val="60000"/>
            <a:lumOff val="40000"/>
          </a:schemeClr>
        </a:solidFill>
      </dgm:spPr>
      <dgm:t>
        <a:bodyPr/>
        <a:lstStyle/>
        <a:p>
          <a:r>
            <a:rPr lang="en-US" sz="1800" b="0" dirty="0"/>
            <a:t>Level-2 </a:t>
          </a:r>
        </a:p>
      </dgm:t>
    </dgm:pt>
    <dgm:pt modelId="{35D44E98-41A2-48BB-8160-45D8ACA2BCBC}" type="parTrans" cxnId="{528B0701-FF01-475B-BE6E-FDA172E8E025}">
      <dgm:prSet/>
      <dgm:spPr/>
      <dgm:t>
        <a:bodyPr/>
        <a:lstStyle/>
        <a:p>
          <a:endParaRPr lang="en-US" sz="1400"/>
        </a:p>
      </dgm:t>
    </dgm:pt>
    <dgm:pt modelId="{B903E7D3-674D-4138-B709-FEEC46ACA782}" type="sibTrans" cxnId="{528B0701-FF01-475B-BE6E-FDA172E8E025}">
      <dgm:prSet/>
      <dgm:spPr/>
      <dgm:t>
        <a:bodyPr/>
        <a:lstStyle/>
        <a:p>
          <a:endParaRPr lang="en-US" sz="1400"/>
        </a:p>
      </dgm:t>
    </dgm:pt>
    <dgm:pt modelId="{BE6760F2-8163-412D-8324-DFF7075E4741}">
      <dgm:prSet custT="1"/>
      <dgm:spPr/>
      <dgm:t>
        <a:bodyPr/>
        <a:lstStyle/>
        <a:p>
          <a:r>
            <a:rPr lang="en-US" sz="1600" dirty="0"/>
            <a:t>Surface Reflectance (SR)</a:t>
          </a:r>
        </a:p>
      </dgm:t>
    </dgm:pt>
    <dgm:pt modelId="{5A911E0F-21C6-4E51-9D1F-5481575C6C53}" type="parTrans" cxnId="{31F09E72-7C6D-45A9-AC8F-1278641367F3}">
      <dgm:prSet/>
      <dgm:spPr/>
      <dgm:t>
        <a:bodyPr/>
        <a:lstStyle/>
        <a:p>
          <a:endParaRPr lang="en-US" sz="1400"/>
        </a:p>
      </dgm:t>
    </dgm:pt>
    <dgm:pt modelId="{5EC86173-92B7-4628-8C4D-DDF552EDD111}" type="sibTrans" cxnId="{31F09E72-7C6D-45A9-AC8F-1278641367F3}">
      <dgm:prSet/>
      <dgm:spPr/>
      <dgm:t>
        <a:bodyPr/>
        <a:lstStyle/>
        <a:p>
          <a:endParaRPr lang="en-US" sz="1400"/>
        </a:p>
      </dgm:t>
    </dgm:pt>
    <dgm:pt modelId="{17480EBD-BA31-4531-9357-54960AC5C007}">
      <dgm:prSet custT="1"/>
      <dgm:spPr/>
      <dgm:t>
        <a:bodyPr/>
        <a:lstStyle/>
        <a:p>
          <a:r>
            <a:rPr lang="en-US" sz="1600" dirty="0"/>
            <a:t>Surface Temperature (ST)</a:t>
          </a:r>
        </a:p>
      </dgm:t>
    </dgm:pt>
    <dgm:pt modelId="{52780159-8947-4096-A4BD-E37A2E0C9CA2}" type="parTrans" cxnId="{8A35B855-9217-4645-A4BD-AB5E3F9BC140}">
      <dgm:prSet/>
      <dgm:spPr/>
      <dgm:t>
        <a:bodyPr/>
        <a:lstStyle/>
        <a:p>
          <a:endParaRPr lang="en-US" sz="1400"/>
        </a:p>
      </dgm:t>
    </dgm:pt>
    <dgm:pt modelId="{FD8210DA-C091-49C0-9C5A-460626BE85F5}" type="sibTrans" cxnId="{8A35B855-9217-4645-A4BD-AB5E3F9BC140}">
      <dgm:prSet/>
      <dgm:spPr/>
      <dgm:t>
        <a:bodyPr/>
        <a:lstStyle/>
        <a:p>
          <a:endParaRPr lang="en-US" sz="1400"/>
        </a:p>
      </dgm:t>
    </dgm:pt>
    <dgm:pt modelId="{7B00A602-2AAF-481C-B28A-3AD75EE491B2}">
      <dgm:prSet custT="1"/>
      <dgm:spPr/>
      <dgm:t>
        <a:bodyPr/>
        <a:lstStyle/>
        <a:p>
          <a:r>
            <a:rPr lang="en-US" sz="1600" dirty="0"/>
            <a:t>Analysis Ready Data (ARD):</a:t>
          </a:r>
        </a:p>
      </dgm:t>
    </dgm:pt>
    <dgm:pt modelId="{1584ACE2-D388-4912-9AE6-C94D2D32A2B7}" type="parTrans" cxnId="{743413CB-39A5-4A15-AB2D-EE0991D0B18A}">
      <dgm:prSet/>
      <dgm:spPr/>
      <dgm:t>
        <a:bodyPr/>
        <a:lstStyle/>
        <a:p>
          <a:endParaRPr lang="en-US" sz="1400"/>
        </a:p>
      </dgm:t>
    </dgm:pt>
    <dgm:pt modelId="{157C0F4F-71AB-4A7C-AAD4-A7EBC89F3A71}" type="sibTrans" cxnId="{743413CB-39A5-4A15-AB2D-EE0991D0B18A}">
      <dgm:prSet/>
      <dgm:spPr/>
      <dgm:t>
        <a:bodyPr/>
        <a:lstStyle/>
        <a:p>
          <a:endParaRPr lang="en-US" sz="1400"/>
        </a:p>
      </dgm:t>
    </dgm:pt>
    <dgm:pt modelId="{B8548B6E-5649-4ED1-BD73-BB971AD26873}">
      <dgm:prSet custT="1"/>
      <dgm:spPr>
        <a:solidFill>
          <a:schemeClr val="accent1">
            <a:lumMod val="60000"/>
            <a:lumOff val="40000"/>
          </a:schemeClr>
        </a:solidFill>
      </dgm:spPr>
      <dgm:t>
        <a:bodyPr/>
        <a:lstStyle/>
        <a:p>
          <a:r>
            <a:rPr lang="en-US" sz="1800" b="0" dirty="0"/>
            <a:t>Level-3 </a:t>
          </a:r>
        </a:p>
      </dgm:t>
    </dgm:pt>
    <dgm:pt modelId="{09EE33B1-85A2-4288-BBB0-1363AB547FC6}" type="parTrans" cxnId="{C13A640F-EB65-4DD8-8460-2121A5555E8E}">
      <dgm:prSet/>
      <dgm:spPr/>
      <dgm:t>
        <a:bodyPr/>
        <a:lstStyle/>
        <a:p>
          <a:endParaRPr lang="en-US" sz="1400"/>
        </a:p>
      </dgm:t>
    </dgm:pt>
    <dgm:pt modelId="{BF898D38-8C58-4A2D-85F9-08FD8C6B238A}" type="sibTrans" cxnId="{C13A640F-EB65-4DD8-8460-2121A5555E8E}">
      <dgm:prSet/>
      <dgm:spPr/>
      <dgm:t>
        <a:bodyPr/>
        <a:lstStyle/>
        <a:p>
          <a:endParaRPr lang="en-US" sz="1400"/>
        </a:p>
      </dgm:t>
    </dgm:pt>
    <dgm:pt modelId="{D3146524-79B3-401D-AF7F-19F5EF5945A4}">
      <dgm:prSet custT="1"/>
      <dgm:spPr/>
      <dgm:t>
        <a:bodyPr/>
        <a:lstStyle/>
        <a:p>
          <a:r>
            <a:rPr lang="en-US" sz="1600" dirty="0"/>
            <a:t>Burned Area (BA)</a:t>
          </a:r>
        </a:p>
      </dgm:t>
    </dgm:pt>
    <dgm:pt modelId="{8AC8CE3D-7629-4C8F-B91C-35A1A77FF31E}" type="parTrans" cxnId="{A308FB84-EEF4-4033-9958-52043F900EBC}">
      <dgm:prSet/>
      <dgm:spPr/>
      <dgm:t>
        <a:bodyPr/>
        <a:lstStyle/>
        <a:p>
          <a:endParaRPr lang="en-US" sz="1400"/>
        </a:p>
      </dgm:t>
    </dgm:pt>
    <dgm:pt modelId="{8B398747-481C-4A71-BB4E-DA34C4F26D9D}" type="sibTrans" cxnId="{A308FB84-EEF4-4033-9958-52043F900EBC}">
      <dgm:prSet/>
      <dgm:spPr/>
      <dgm:t>
        <a:bodyPr/>
        <a:lstStyle/>
        <a:p>
          <a:endParaRPr lang="en-US" sz="1400"/>
        </a:p>
      </dgm:t>
    </dgm:pt>
    <dgm:pt modelId="{3887E7D6-F41F-4B46-BE0E-929E93A7D1F6}">
      <dgm:prSet custT="1"/>
      <dgm:spPr/>
      <dgm:t>
        <a:bodyPr/>
        <a:lstStyle/>
        <a:p>
          <a:r>
            <a:rPr lang="en-US" sz="1600" dirty="0"/>
            <a:t>Dynamic Surface Water Extent (DSWE)</a:t>
          </a:r>
        </a:p>
      </dgm:t>
    </dgm:pt>
    <dgm:pt modelId="{D973AFAD-335A-4474-9DFF-5AA073530110}" type="parTrans" cxnId="{47B23307-50BB-4418-AB41-7986376DD604}">
      <dgm:prSet/>
      <dgm:spPr/>
      <dgm:t>
        <a:bodyPr/>
        <a:lstStyle/>
        <a:p>
          <a:endParaRPr lang="en-US" sz="1400"/>
        </a:p>
      </dgm:t>
    </dgm:pt>
    <dgm:pt modelId="{05B1AF94-CA46-4797-B2FA-2DF7529039CB}" type="sibTrans" cxnId="{47B23307-50BB-4418-AB41-7986376DD604}">
      <dgm:prSet/>
      <dgm:spPr/>
      <dgm:t>
        <a:bodyPr/>
        <a:lstStyle/>
        <a:p>
          <a:endParaRPr lang="en-US" sz="1400"/>
        </a:p>
      </dgm:t>
    </dgm:pt>
    <dgm:pt modelId="{8001A6B3-0826-409C-A301-0C2F42502949}">
      <dgm:prSet custT="1"/>
      <dgm:spPr/>
      <dgm:t>
        <a:bodyPr/>
        <a:lstStyle/>
        <a:p>
          <a:r>
            <a:rPr lang="en-US" sz="1600" dirty="0"/>
            <a:t>Fractional Snow-Covered Area (</a:t>
          </a:r>
          <a:r>
            <a:rPr lang="en-US" sz="1600" dirty="0" err="1"/>
            <a:t>fSCA</a:t>
          </a:r>
          <a:r>
            <a:rPr lang="en-US" sz="1600" dirty="0"/>
            <a:t>)</a:t>
          </a:r>
        </a:p>
      </dgm:t>
    </dgm:pt>
    <dgm:pt modelId="{31B0DB8D-4F25-4DF8-949F-A42EAFE32A38}" type="parTrans" cxnId="{074567DD-4BE0-4678-8A62-5BF53F9A6DC9}">
      <dgm:prSet/>
      <dgm:spPr/>
      <dgm:t>
        <a:bodyPr/>
        <a:lstStyle/>
        <a:p>
          <a:endParaRPr lang="en-US" sz="1400"/>
        </a:p>
      </dgm:t>
    </dgm:pt>
    <dgm:pt modelId="{B939E79A-51C3-418B-8B98-5BB9D1A074FD}" type="sibTrans" cxnId="{074567DD-4BE0-4678-8A62-5BF53F9A6DC9}">
      <dgm:prSet/>
      <dgm:spPr/>
      <dgm:t>
        <a:bodyPr/>
        <a:lstStyle/>
        <a:p>
          <a:endParaRPr lang="en-US" sz="1400"/>
        </a:p>
      </dgm:t>
    </dgm:pt>
    <dgm:pt modelId="{447934AF-8CBE-4AFB-A33C-5E47B3A80A42}">
      <dgm:prSet custT="1"/>
      <dgm:spPr/>
      <dgm:t>
        <a:bodyPr/>
        <a:lstStyle/>
        <a:p>
          <a:r>
            <a:rPr lang="en-US" sz="1600" dirty="0"/>
            <a:t>Surface Temperature (ST)</a:t>
          </a:r>
        </a:p>
      </dgm:t>
    </dgm:pt>
    <dgm:pt modelId="{806ED22B-E890-4097-91C7-FAC83684B1C9}" type="parTrans" cxnId="{63725EAF-4C6E-4D03-AF64-D5E98D496D47}">
      <dgm:prSet/>
      <dgm:spPr/>
      <dgm:t>
        <a:bodyPr/>
        <a:lstStyle/>
        <a:p>
          <a:endParaRPr lang="en-US" sz="1400"/>
        </a:p>
      </dgm:t>
    </dgm:pt>
    <dgm:pt modelId="{AC8995FD-7667-46C4-8109-BAF11EB72E9D}" type="sibTrans" cxnId="{63725EAF-4C6E-4D03-AF64-D5E98D496D47}">
      <dgm:prSet/>
      <dgm:spPr/>
      <dgm:t>
        <a:bodyPr/>
        <a:lstStyle/>
        <a:p>
          <a:endParaRPr lang="en-US" sz="1400"/>
        </a:p>
      </dgm:t>
    </dgm:pt>
    <dgm:pt modelId="{9FDF983A-4D78-4602-9BB7-2C2B773A0305}">
      <dgm:prSet custT="1"/>
      <dgm:spPr/>
      <dgm:t>
        <a:bodyPr/>
        <a:lstStyle/>
        <a:p>
          <a:r>
            <a:rPr lang="en-US" sz="1600" dirty="0"/>
            <a:t>Top of Atmosphere Brightness Temperature (BT)</a:t>
          </a:r>
        </a:p>
      </dgm:t>
    </dgm:pt>
    <dgm:pt modelId="{6D42EDF4-80D5-443D-B74E-AED7DF9A9E28}" type="parTrans" cxnId="{8691A15A-D37E-4C81-985E-AC7E17E579A5}">
      <dgm:prSet/>
      <dgm:spPr/>
      <dgm:t>
        <a:bodyPr/>
        <a:lstStyle/>
        <a:p>
          <a:endParaRPr lang="en-US" sz="1400"/>
        </a:p>
      </dgm:t>
    </dgm:pt>
    <dgm:pt modelId="{18A8C1DB-8D50-464D-913D-6CDB1048AF30}" type="sibTrans" cxnId="{8691A15A-D37E-4C81-985E-AC7E17E579A5}">
      <dgm:prSet/>
      <dgm:spPr/>
      <dgm:t>
        <a:bodyPr/>
        <a:lstStyle/>
        <a:p>
          <a:endParaRPr lang="en-US" sz="1400"/>
        </a:p>
      </dgm:t>
    </dgm:pt>
    <dgm:pt modelId="{1ABC0FAA-6631-43AF-A197-80327E61A54E}">
      <dgm:prSet custT="1"/>
      <dgm:spPr/>
      <dgm:t>
        <a:bodyPr/>
        <a:lstStyle/>
        <a:p>
          <a:r>
            <a:rPr lang="en-US" sz="1600" dirty="0"/>
            <a:t>Top of Atmosphere (TA) Reflectance</a:t>
          </a:r>
        </a:p>
      </dgm:t>
    </dgm:pt>
    <dgm:pt modelId="{0FDD2A1A-0E92-44B2-BD48-165DE81FB742}" type="parTrans" cxnId="{11922413-03B6-4953-8DF0-3B16EB606F66}">
      <dgm:prSet/>
      <dgm:spPr/>
      <dgm:t>
        <a:bodyPr/>
        <a:lstStyle/>
        <a:p>
          <a:endParaRPr lang="en-US" sz="1400"/>
        </a:p>
      </dgm:t>
    </dgm:pt>
    <dgm:pt modelId="{84827DE1-23DD-4452-9A77-DD829542C453}" type="sibTrans" cxnId="{11922413-03B6-4953-8DF0-3B16EB606F66}">
      <dgm:prSet/>
      <dgm:spPr/>
      <dgm:t>
        <a:bodyPr/>
        <a:lstStyle/>
        <a:p>
          <a:endParaRPr lang="en-US" sz="1400"/>
        </a:p>
      </dgm:t>
    </dgm:pt>
    <dgm:pt modelId="{3E2A8736-E5C0-41D2-9B85-6357FC56A2D8}">
      <dgm:prSet custT="1"/>
      <dgm:spPr/>
      <dgm:t>
        <a:bodyPr/>
        <a:lstStyle/>
        <a:p>
          <a:r>
            <a:rPr lang="en-US" sz="1600" dirty="0"/>
            <a:t>Surface Reflectance (SR)</a:t>
          </a:r>
        </a:p>
      </dgm:t>
    </dgm:pt>
    <dgm:pt modelId="{EF1CE214-BBA6-4BB5-BC85-521DBCDE071C}" type="parTrans" cxnId="{5B1232D6-2F42-4A39-8FA0-8758FE8B205D}">
      <dgm:prSet/>
      <dgm:spPr/>
      <dgm:t>
        <a:bodyPr/>
        <a:lstStyle/>
        <a:p>
          <a:endParaRPr lang="en-US" sz="1400"/>
        </a:p>
      </dgm:t>
    </dgm:pt>
    <dgm:pt modelId="{05DE284F-E572-4192-9483-D710AB1EA64C}" type="sibTrans" cxnId="{5B1232D6-2F42-4A39-8FA0-8758FE8B205D}">
      <dgm:prSet/>
      <dgm:spPr/>
      <dgm:t>
        <a:bodyPr/>
        <a:lstStyle/>
        <a:p>
          <a:endParaRPr lang="en-US" sz="1400"/>
        </a:p>
      </dgm:t>
    </dgm:pt>
    <dgm:pt modelId="{31F94641-45DD-4F5C-AA76-EBD1D50901F0}" type="pres">
      <dgm:prSet presAssocID="{0EBC03A9-E270-4A9C-996F-D79F0C3C4E71}" presName="linear" presStyleCnt="0">
        <dgm:presLayoutVars>
          <dgm:dir/>
          <dgm:animLvl val="lvl"/>
          <dgm:resizeHandles val="exact"/>
        </dgm:presLayoutVars>
      </dgm:prSet>
      <dgm:spPr/>
    </dgm:pt>
    <dgm:pt modelId="{63D4A95E-BFD6-4275-9729-DC832D80D035}" type="pres">
      <dgm:prSet presAssocID="{EE7585E8-628F-4A4E-9105-F196847BFB20}" presName="parentLin" presStyleCnt="0"/>
      <dgm:spPr/>
    </dgm:pt>
    <dgm:pt modelId="{BFA038D8-76B2-44FC-9F5F-E60EA5308FD5}" type="pres">
      <dgm:prSet presAssocID="{EE7585E8-628F-4A4E-9105-F196847BFB20}" presName="parentLeftMargin" presStyleLbl="node1" presStyleIdx="0" presStyleCnt="3"/>
      <dgm:spPr/>
    </dgm:pt>
    <dgm:pt modelId="{F36A8837-49CC-49F4-9A50-233501A58308}" type="pres">
      <dgm:prSet presAssocID="{EE7585E8-628F-4A4E-9105-F196847BFB20}" presName="parentText" presStyleLbl="node1" presStyleIdx="0" presStyleCnt="3">
        <dgm:presLayoutVars>
          <dgm:chMax val="0"/>
          <dgm:bulletEnabled val="1"/>
        </dgm:presLayoutVars>
      </dgm:prSet>
      <dgm:spPr/>
    </dgm:pt>
    <dgm:pt modelId="{52CAA4D2-86DD-4A10-B589-8E7B41DADD6B}" type="pres">
      <dgm:prSet presAssocID="{EE7585E8-628F-4A4E-9105-F196847BFB20}" presName="negativeSpace" presStyleCnt="0"/>
      <dgm:spPr/>
    </dgm:pt>
    <dgm:pt modelId="{88305D4E-2B56-495E-9145-E9B2E3FA6D13}" type="pres">
      <dgm:prSet presAssocID="{EE7585E8-628F-4A4E-9105-F196847BFB20}" presName="childText" presStyleLbl="conFgAcc1" presStyleIdx="0" presStyleCnt="3">
        <dgm:presLayoutVars>
          <dgm:bulletEnabled val="1"/>
        </dgm:presLayoutVars>
      </dgm:prSet>
      <dgm:spPr/>
    </dgm:pt>
    <dgm:pt modelId="{9EC5CB67-606B-44A1-ABEC-9E455F6FB95C}" type="pres">
      <dgm:prSet presAssocID="{09BD2EF7-0010-4E1E-AF62-757B2C4A445B}" presName="spaceBetweenRectangles" presStyleCnt="0"/>
      <dgm:spPr/>
    </dgm:pt>
    <dgm:pt modelId="{D6BDDDD9-961D-41DB-B44F-F1AF3D43FAE3}" type="pres">
      <dgm:prSet presAssocID="{C11CF412-3850-4D41-908F-FB0BE93A5B72}" presName="parentLin" presStyleCnt="0"/>
      <dgm:spPr/>
    </dgm:pt>
    <dgm:pt modelId="{3B860C63-96CE-453A-8FD8-92F1E5E98BAF}" type="pres">
      <dgm:prSet presAssocID="{C11CF412-3850-4D41-908F-FB0BE93A5B72}" presName="parentLeftMargin" presStyleLbl="node1" presStyleIdx="0" presStyleCnt="3"/>
      <dgm:spPr/>
    </dgm:pt>
    <dgm:pt modelId="{19735433-C229-4BAE-A7CF-C6EA34CE59D5}" type="pres">
      <dgm:prSet presAssocID="{C11CF412-3850-4D41-908F-FB0BE93A5B72}" presName="parentText" presStyleLbl="node1" presStyleIdx="1" presStyleCnt="3">
        <dgm:presLayoutVars>
          <dgm:chMax val="0"/>
          <dgm:bulletEnabled val="1"/>
        </dgm:presLayoutVars>
      </dgm:prSet>
      <dgm:spPr/>
    </dgm:pt>
    <dgm:pt modelId="{AE2C3F36-90CB-489A-8645-1C4DF42016AF}" type="pres">
      <dgm:prSet presAssocID="{C11CF412-3850-4D41-908F-FB0BE93A5B72}" presName="negativeSpace" presStyleCnt="0"/>
      <dgm:spPr/>
    </dgm:pt>
    <dgm:pt modelId="{C88DE90F-4B9C-42AA-9FD6-715AAC31130A}" type="pres">
      <dgm:prSet presAssocID="{C11CF412-3850-4D41-908F-FB0BE93A5B72}" presName="childText" presStyleLbl="conFgAcc1" presStyleIdx="1" presStyleCnt="3">
        <dgm:presLayoutVars>
          <dgm:bulletEnabled val="1"/>
        </dgm:presLayoutVars>
      </dgm:prSet>
      <dgm:spPr/>
    </dgm:pt>
    <dgm:pt modelId="{F60E1404-1D94-440A-8386-BEB970D90770}" type="pres">
      <dgm:prSet presAssocID="{B903E7D3-674D-4138-B709-FEEC46ACA782}" presName="spaceBetweenRectangles" presStyleCnt="0"/>
      <dgm:spPr/>
    </dgm:pt>
    <dgm:pt modelId="{2C1F6D66-84AC-4BF0-8051-99097D0E3268}" type="pres">
      <dgm:prSet presAssocID="{B8548B6E-5649-4ED1-BD73-BB971AD26873}" presName="parentLin" presStyleCnt="0"/>
      <dgm:spPr/>
    </dgm:pt>
    <dgm:pt modelId="{12466035-9443-46F5-8F09-5117DA0D32C4}" type="pres">
      <dgm:prSet presAssocID="{B8548B6E-5649-4ED1-BD73-BB971AD26873}" presName="parentLeftMargin" presStyleLbl="node1" presStyleIdx="1" presStyleCnt="3"/>
      <dgm:spPr/>
    </dgm:pt>
    <dgm:pt modelId="{A1F6FB1B-D7BE-4994-A839-9FA33C9838F2}" type="pres">
      <dgm:prSet presAssocID="{B8548B6E-5649-4ED1-BD73-BB971AD26873}" presName="parentText" presStyleLbl="node1" presStyleIdx="2" presStyleCnt="3">
        <dgm:presLayoutVars>
          <dgm:chMax val="0"/>
          <dgm:bulletEnabled val="1"/>
        </dgm:presLayoutVars>
      </dgm:prSet>
      <dgm:spPr/>
    </dgm:pt>
    <dgm:pt modelId="{6CA34B1C-1D87-42A5-AC69-FB69FBA4D5FB}" type="pres">
      <dgm:prSet presAssocID="{B8548B6E-5649-4ED1-BD73-BB971AD26873}" presName="negativeSpace" presStyleCnt="0"/>
      <dgm:spPr/>
    </dgm:pt>
    <dgm:pt modelId="{A1B032D9-3B90-413B-A663-0A660ADA7491}" type="pres">
      <dgm:prSet presAssocID="{B8548B6E-5649-4ED1-BD73-BB971AD26873}" presName="childText" presStyleLbl="conFgAcc1" presStyleIdx="2" presStyleCnt="3">
        <dgm:presLayoutVars>
          <dgm:bulletEnabled val="1"/>
        </dgm:presLayoutVars>
      </dgm:prSet>
      <dgm:spPr/>
    </dgm:pt>
  </dgm:ptLst>
  <dgm:cxnLst>
    <dgm:cxn modelId="{528B0701-FF01-475B-BE6E-FDA172E8E025}" srcId="{0EBC03A9-E270-4A9C-996F-D79F0C3C4E71}" destId="{C11CF412-3850-4D41-908F-FB0BE93A5B72}" srcOrd="1" destOrd="0" parTransId="{35D44E98-41A2-48BB-8160-45D8ACA2BCBC}" sibTransId="{B903E7D3-674D-4138-B709-FEEC46ACA782}"/>
    <dgm:cxn modelId="{00F0EF04-1A14-4CBB-83AE-780BFCB3B3F5}" srcId="{0EBC03A9-E270-4A9C-996F-D79F0C3C4E71}" destId="{EE7585E8-628F-4A4E-9105-F196847BFB20}" srcOrd="0" destOrd="0" parTransId="{2D40B307-9BD8-43AB-A0A7-630D7099FBB7}" sibTransId="{09BD2EF7-0010-4E1E-AF62-757B2C4A445B}"/>
    <dgm:cxn modelId="{47B23307-50BB-4418-AB41-7986376DD604}" srcId="{B8548B6E-5649-4ED1-BD73-BB971AD26873}" destId="{3887E7D6-F41F-4B46-BE0E-929E93A7D1F6}" srcOrd="1" destOrd="0" parTransId="{D973AFAD-335A-4474-9DFF-5AA073530110}" sibTransId="{05B1AF94-CA46-4797-B2FA-2DF7529039CB}"/>
    <dgm:cxn modelId="{C13A640F-EB65-4DD8-8460-2121A5555E8E}" srcId="{0EBC03A9-E270-4A9C-996F-D79F0C3C4E71}" destId="{B8548B6E-5649-4ED1-BD73-BB971AD26873}" srcOrd="2" destOrd="0" parTransId="{09EE33B1-85A2-4288-BBB0-1363AB547FC6}" sibTransId="{BF898D38-8C58-4A2D-85F9-08FD8C6B238A}"/>
    <dgm:cxn modelId="{11922413-03B6-4953-8DF0-3B16EB606F66}" srcId="{7B00A602-2AAF-481C-B28A-3AD75EE491B2}" destId="{1ABC0FAA-6631-43AF-A197-80327E61A54E}" srcOrd="3" destOrd="0" parTransId="{0FDD2A1A-0E92-44B2-BD48-165DE81FB742}" sibTransId="{84827DE1-23DD-4452-9A77-DD829542C453}"/>
    <dgm:cxn modelId="{79EE932C-7B13-4C3C-BEC7-D848F9C9336A}" type="presOf" srcId="{3887E7D6-F41F-4B46-BE0E-929E93A7D1F6}" destId="{A1B032D9-3B90-413B-A663-0A660ADA7491}" srcOrd="0" destOrd="1" presId="urn:microsoft.com/office/officeart/2005/8/layout/list1"/>
    <dgm:cxn modelId="{1E42D63C-EEEC-4DF8-9B3F-22E3858DC341}" type="presOf" srcId="{1ABC0FAA-6631-43AF-A197-80327E61A54E}" destId="{C88DE90F-4B9C-42AA-9FD6-715AAC31130A}" srcOrd="0" destOrd="6" presId="urn:microsoft.com/office/officeart/2005/8/layout/list1"/>
    <dgm:cxn modelId="{B8B2973E-E590-456F-94B3-B248BAC1DCD7}" type="presOf" srcId="{EE7585E8-628F-4A4E-9105-F196847BFB20}" destId="{BFA038D8-76B2-44FC-9F5F-E60EA5308FD5}" srcOrd="0" destOrd="0" presId="urn:microsoft.com/office/officeart/2005/8/layout/list1"/>
    <dgm:cxn modelId="{E11C796B-26D0-4B27-B68A-A0EB319C030E}" type="presOf" srcId="{0EBC03A9-E270-4A9C-996F-D79F0C3C4E71}" destId="{31F94641-45DD-4F5C-AA76-EBD1D50901F0}" srcOrd="0" destOrd="0" presId="urn:microsoft.com/office/officeart/2005/8/layout/list1"/>
    <dgm:cxn modelId="{F74C096C-0279-4292-8808-DB4AC2E941D5}" type="presOf" srcId="{C11CF412-3850-4D41-908F-FB0BE93A5B72}" destId="{3B860C63-96CE-453A-8FD8-92F1E5E98BAF}" srcOrd="0" destOrd="0" presId="urn:microsoft.com/office/officeart/2005/8/layout/list1"/>
    <dgm:cxn modelId="{12319252-1B79-46DA-B6BB-9589A6854488}" type="presOf" srcId="{7B00A602-2AAF-481C-B28A-3AD75EE491B2}" destId="{C88DE90F-4B9C-42AA-9FD6-715AAC31130A}" srcOrd="0" destOrd="2" presId="urn:microsoft.com/office/officeart/2005/8/layout/list1"/>
    <dgm:cxn modelId="{31F09E72-7C6D-45A9-AC8F-1278641367F3}" srcId="{C11CF412-3850-4D41-908F-FB0BE93A5B72}" destId="{BE6760F2-8163-412D-8324-DFF7075E4741}" srcOrd="0" destOrd="0" parTransId="{5A911E0F-21C6-4E51-9D1F-5481575C6C53}" sibTransId="{5EC86173-92B7-4628-8C4D-DDF552EDD111}"/>
    <dgm:cxn modelId="{8A35B855-9217-4645-A4BD-AB5E3F9BC140}" srcId="{C11CF412-3850-4D41-908F-FB0BE93A5B72}" destId="{17480EBD-BA31-4531-9357-54960AC5C007}" srcOrd="1" destOrd="0" parTransId="{52780159-8947-4096-A4BD-E37A2E0C9CA2}" sibTransId="{FD8210DA-C091-49C0-9C5A-460626BE85F5}"/>
    <dgm:cxn modelId="{3B36A956-34F7-4FCE-9F11-6394D53D4772}" type="presOf" srcId="{9FDF983A-4D78-4602-9BB7-2C2B773A0305}" destId="{C88DE90F-4B9C-42AA-9FD6-715AAC31130A}" srcOrd="0" destOrd="5" presId="urn:microsoft.com/office/officeart/2005/8/layout/list1"/>
    <dgm:cxn modelId="{A2916458-E99A-47A4-803C-AEBBF398A52C}" type="presOf" srcId="{EE7585E8-628F-4A4E-9105-F196847BFB20}" destId="{F36A8837-49CC-49F4-9A50-233501A58308}" srcOrd="1" destOrd="0" presId="urn:microsoft.com/office/officeart/2005/8/layout/list1"/>
    <dgm:cxn modelId="{8699EB78-E7E6-4413-927A-84D18BBB03E5}" type="presOf" srcId="{01C4A8C9-21A4-461B-88DD-B2D3AA00C3A2}" destId="{88305D4E-2B56-495E-9145-E9B2E3FA6D13}" srcOrd="0" destOrd="0" presId="urn:microsoft.com/office/officeart/2005/8/layout/list1"/>
    <dgm:cxn modelId="{8691A15A-D37E-4C81-985E-AC7E17E579A5}" srcId="{7B00A602-2AAF-481C-B28A-3AD75EE491B2}" destId="{9FDF983A-4D78-4602-9BB7-2C2B773A0305}" srcOrd="2" destOrd="0" parTransId="{6D42EDF4-80D5-443D-B74E-AED7DF9A9E28}" sibTransId="{18A8C1DB-8D50-464D-913D-6CDB1048AF30}"/>
    <dgm:cxn modelId="{A308FB84-EEF4-4033-9958-52043F900EBC}" srcId="{B8548B6E-5649-4ED1-BD73-BB971AD26873}" destId="{D3146524-79B3-401D-AF7F-19F5EF5945A4}" srcOrd="0" destOrd="0" parTransId="{8AC8CE3D-7629-4C8F-B91C-35A1A77FF31E}" sibTransId="{8B398747-481C-4A71-BB4E-DA34C4F26D9D}"/>
    <dgm:cxn modelId="{ACE2528E-A921-4952-B8B0-1AB5F3BA28F9}" type="presOf" srcId="{3E2A8736-E5C0-41D2-9B85-6357FC56A2D8}" destId="{C88DE90F-4B9C-42AA-9FD6-715AAC31130A}" srcOrd="0" destOrd="4" presId="urn:microsoft.com/office/officeart/2005/8/layout/list1"/>
    <dgm:cxn modelId="{1E512EA4-09EB-427A-BB7D-A939388AE105}" type="presOf" srcId="{17480EBD-BA31-4531-9357-54960AC5C007}" destId="{C88DE90F-4B9C-42AA-9FD6-715AAC31130A}" srcOrd="0" destOrd="1" presId="urn:microsoft.com/office/officeart/2005/8/layout/list1"/>
    <dgm:cxn modelId="{157408AE-3E81-4724-8CFB-7DA1034DE4ED}" type="presOf" srcId="{C11CF412-3850-4D41-908F-FB0BE93A5B72}" destId="{19735433-C229-4BAE-A7CF-C6EA34CE59D5}" srcOrd="1" destOrd="0" presId="urn:microsoft.com/office/officeart/2005/8/layout/list1"/>
    <dgm:cxn modelId="{63725EAF-4C6E-4D03-AF64-D5E98D496D47}" srcId="{7B00A602-2AAF-481C-B28A-3AD75EE491B2}" destId="{447934AF-8CBE-4AFB-A33C-5E47B3A80A42}" srcOrd="0" destOrd="0" parTransId="{806ED22B-E890-4097-91C7-FAC83684B1C9}" sibTransId="{AC8995FD-7667-46C4-8109-BAF11EB72E9D}"/>
    <dgm:cxn modelId="{864BFCB1-03FB-496C-AFC3-41CD1667F4DD}" type="presOf" srcId="{BE6760F2-8163-412D-8324-DFF7075E4741}" destId="{C88DE90F-4B9C-42AA-9FD6-715AAC31130A}" srcOrd="0" destOrd="0" presId="urn:microsoft.com/office/officeart/2005/8/layout/list1"/>
    <dgm:cxn modelId="{743413CB-39A5-4A15-AB2D-EE0991D0B18A}" srcId="{C11CF412-3850-4D41-908F-FB0BE93A5B72}" destId="{7B00A602-2AAF-481C-B28A-3AD75EE491B2}" srcOrd="2" destOrd="0" parTransId="{1584ACE2-D388-4912-9AE6-C94D2D32A2B7}" sibTransId="{157C0F4F-71AB-4A7C-AAD4-A7EBC89F3A71}"/>
    <dgm:cxn modelId="{5B1232D6-2F42-4A39-8FA0-8758FE8B205D}" srcId="{7B00A602-2AAF-481C-B28A-3AD75EE491B2}" destId="{3E2A8736-E5C0-41D2-9B85-6357FC56A2D8}" srcOrd="1" destOrd="0" parTransId="{EF1CE214-BBA6-4BB5-BC85-521DBCDE071C}" sibTransId="{05DE284F-E572-4192-9483-D710AB1EA64C}"/>
    <dgm:cxn modelId="{25CC52D7-0782-4EC5-8D81-43779F6A57FF}" type="presOf" srcId="{8001A6B3-0826-409C-A301-0C2F42502949}" destId="{A1B032D9-3B90-413B-A663-0A660ADA7491}" srcOrd="0" destOrd="2" presId="urn:microsoft.com/office/officeart/2005/8/layout/list1"/>
    <dgm:cxn modelId="{074567DD-4BE0-4678-8A62-5BF53F9A6DC9}" srcId="{B8548B6E-5649-4ED1-BD73-BB971AD26873}" destId="{8001A6B3-0826-409C-A301-0C2F42502949}" srcOrd="2" destOrd="0" parTransId="{31B0DB8D-4F25-4DF8-949F-A42EAFE32A38}" sibTransId="{B939E79A-51C3-418B-8B98-5BB9D1A074FD}"/>
    <dgm:cxn modelId="{63B55CE2-746A-43E8-A6A5-0CF58A444B2A}" type="presOf" srcId="{B8548B6E-5649-4ED1-BD73-BB971AD26873}" destId="{A1F6FB1B-D7BE-4994-A839-9FA33C9838F2}" srcOrd="1" destOrd="0" presId="urn:microsoft.com/office/officeart/2005/8/layout/list1"/>
    <dgm:cxn modelId="{1EC855E5-8A11-45C6-A84F-F573FB8794CD}" srcId="{EE7585E8-628F-4A4E-9105-F196847BFB20}" destId="{01C4A8C9-21A4-461B-88DD-B2D3AA00C3A2}" srcOrd="0" destOrd="0" parTransId="{87E64B45-E69F-4D9E-94CB-5489260120BA}" sibTransId="{A7D9832D-232F-4ADB-B162-258439B83E8A}"/>
    <dgm:cxn modelId="{304338F6-73CE-4A30-A074-C60152FCE0EB}" type="presOf" srcId="{447934AF-8CBE-4AFB-A33C-5E47B3A80A42}" destId="{C88DE90F-4B9C-42AA-9FD6-715AAC31130A}" srcOrd="0" destOrd="3" presId="urn:microsoft.com/office/officeart/2005/8/layout/list1"/>
    <dgm:cxn modelId="{A24C2BFF-1DBF-4022-BA1D-BE737118340C}" type="presOf" srcId="{B8548B6E-5649-4ED1-BD73-BB971AD26873}" destId="{12466035-9443-46F5-8F09-5117DA0D32C4}" srcOrd="0" destOrd="0" presId="urn:microsoft.com/office/officeart/2005/8/layout/list1"/>
    <dgm:cxn modelId="{131064FF-C54A-4E88-9052-AF8592A48EB7}" type="presOf" srcId="{D3146524-79B3-401D-AF7F-19F5EF5945A4}" destId="{A1B032D9-3B90-413B-A663-0A660ADA7491}" srcOrd="0" destOrd="0" presId="urn:microsoft.com/office/officeart/2005/8/layout/list1"/>
    <dgm:cxn modelId="{32471756-4EE0-4F40-8CAC-70622A091532}" type="presParOf" srcId="{31F94641-45DD-4F5C-AA76-EBD1D50901F0}" destId="{63D4A95E-BFD6-4275-9729-DC832D80D035}" srcOrd="0" destOrd="0" presId="urn:microsoft.com/office/officeart/2005/8/layout/list1"/>
    <dgm:cxn modelId="{9886EC9D-332A-4132-A6D5-4DF8645AE808}" type="presParOf" srcId="{63D4A95E-BFD6-4275-9729-DC832D80D035}" destId="{BFA038D8-76B2-44FC-9F5F-E60EA5308FD5}" srcOrd="0" destOrd="0" presId="urn:microsoft.com/office/officeart/2005/8/layout/list1"/>
    <dgm:cxn modelId="{54E8958D-9F87-423F-A0F5-DCC2F92A1BBD}" type="presParOf" srcId="{63D4A95E-BFD6-4275-9729-DC832D80D035}" destId="{F36A8837-49CC-49F4-9A50-233501A58308}" srcOrd="1" destOrd="0" presId="urn:microsoft.com/office/officeart/2005/8/layout/list1"/>
    <dgm:cxn modelId="{7CADB94F-5C8D-40F3-9390-AA21C3598C4D}" type="presParOf" srcId="{31F94641-45DD-4F5C-AA76-EBD1D50901F0}" destId="{52CAA4D2-86DD-4A10-B589-8E7B41DADD6B}" srcOrd="1" destOrd="0" presId="urn:microsoft.com/office/officeart/2005/8/layout/list1"/>
    <dgm:cxn modelId="{BE1C5FA0-5941-4F1C-A539-D3D916A4195C}" type="presParOf" srcId="{31F94641-45DD-4F5C-AA76-EBD1D50901F0}" destId="{88305D4E-2B56-495E-9145-E9B2E3FA6D13}" srcOrd="2" destOrd="0" presId="urn:microsoft.com/office/officeart/2005/8/layout/list1"/>
    <dgm:cxn modelId="{4C1F120B-CAA0-49A0-99E7-28C2C0F5E335}" type="presParOf" srcId="{31F94641-45DD-4F5C-AA76-EBD1D50901F0}" destId="{9EC5CB67-606B-44A1-ABEC-9E455F6FB95C}" srcOrd="3" destOrd="0" presId="urn:microsoft.com/office/officeart/2005/8/layout/list1"/>
    <dgm:cxn modelId="{583AB8B8-7EB5-428A-8142-39F08489192E}" type="presParOf" srcId="{31F94641-45DD-4F5C-AA76-EBD1D50901F0}" destId="{D6BDDDD9-961D-41DB-B44F-F1AF3D43FAE3}" srcOrd="4" destOrd="0" presId="urn:microsoft.com/office/officeart/2005/8/layout/list1"/>
    <dgm:cxn modelId="{92AA836E-6F9E-45A5-8712-663A7542F009}" type="presParOf" srcId="{D6BDDDD9-961D-41DB-B44F-F1AF3D43FAE3}" destId="{3B860C63-96CE-453A-8FD8-92F1E5E98BAF}" srcOrd="0" destOrd="0" presId="urn:microsoft.com/office/officeart/2005/8/layout/list1"/>
    <dgm:cxn modelId="{6323ADE4-EFDD-4142-80F7-B6B0F5B3257C}" type="presParOf" srcId="{D6BDDDD9-961D-41DB-B44F-F1AF3D43FAE3}" destId="{19735433-C229-4BAE-A7CF-C6EA34CE59D5}" srcOrd="1" destOrd="0" presId="urn:microsoft.com/office/officeart/2005/8/layout/list1"/>
    <dgm:cxn modelId="{AC832903-5BB7-41BC-BD3A-E4EBBDF6E881}" type="presParOf" srcId="{31F94641-45DD-4F5C-AA76-EBD1D50901F0}" destId="{AE2C3F36-90CB-489A-8645-1C4DF42016AF}" srcOrd="5" destOrd="0" presId="urn:microsoft.com/office/officeart/2005/8/layout/list1"/>
    <dgm:cxn modelId="{7E27C060-F6C4-49FC-A8D5-462838252029}" type="presParOf" srcId="{31F94641-45DD-4F5C-AA76-EBD1D50901F0}" destId="{C88DE90F-4B9C-42AA-9FD6-715AAC31130A}" srcOrd="6" destOrd="0" presId="urn:microsoft.com/office/officeart/2005/8/layout/list1"/>
    <dgm:cxn modelId="{776E95C5-19EF-48AA-BD28-02B78EB195E0}" type="presParOf" srcId="{31F94641-45DD-4F5C-AA76-EBD1D50901F0}" destId="{F60E1404-1D94-440A-8386-BEB970D90770}" srcOrd="7" destOrd="0" presId="urn:microsoft.com/office/officeart/2005/8/layout/list1"/>
    <dgm:cxn modelId="{FCBE01B7-62F2-4BAB-9EB5-DD86B90E1BDE}" type="presParOf" srcId="{31F94641-45DD-4F5C-AA76-EBD1D50901F0}" destId="{2C1F6D66-84AC-4BF0-8051-99097D0E3268}" srcOrd="8" destOrd="0" presId="urn:microsoft.com/office/officeart/2005/8/layout/list1"/>
    <dgm:cxn modelId="{7A7ADEA6-6AA6-4A0C-AD15-38915295E4A0}" type="presParOf" srcId="{2C1F6D66-84AC-4BF0-8051-99097D0E3268}" destId="{12466035-9443-46F5-8F09-5117DA0D32C4}" srcOrd="0" destOrd="0" presId="urn:microsoft.com/office/officeart/2005/8/layout/list1"/>
    <dgm:cxn modelId="{C83D7489-D83E-442A-8C07-285A185DF67B}" type="presParOf" srcId="{2C1F6D66-84AC-4BF0-8051-99097D0E3268}" destId="{A1F6FB1B-D7BE-4994-A839-9FA33C9838F2}" srcOrd="1" destOrd="0" presId="urn:microsoft.com/office/officeart/2005/8/layout/list1"/>
    <dgm:cxn modelId="{097C9A69-E7F1-457E-984A-0290755ADF2F}" type="presParOf" srcId="{31F94641-45DD-4F5C-AA76-EBD1D50901F0}" destId="{6CA34B1C-1D87-42A5-AC69-FB69FBA4D5FB}" srcOrd="9" destOrd="0" presId="urn:microsoft.com/office/officeart/2005/8/layout/list1"/>
    <dgm:cxn modelId="{53957EB0-51F1-40E8-B959-AF7164B0641A}" type="presParOf" srcId="{31F94641-45DD-4F5C-AA76-EBD1D50901F0}" destId="{A1B032D9-3B90-413B-A663-0A660ADA7491}"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BFA6376-C40A-4ED8-8474-34420C834A2F}" type="doc">
      <dgm:prSet loTypeId="urn:microsoft.com/office/officeart/2018/5/layout/CenteredIconLabelDescriptionList" loCatId="icon" qsTypeId="urn:microsoft.com/office/officeart/2005/8/quickstyle/simple1" qsCatId="simple" csTypeId="urn:microsoft.com/office/officeart/2018/5/colors/Iconchunking_neutralbg_accent1_2" csCatId="accent1" phldr="1"/>
      <dgm:spPr/>
      <dgm:t>
        <a:bodyPr/>
        <a:lstStyle/>
        <a:p>
          <a:endParaRPr lang="en-US"/>
        </a:p>
      </dgm:t>
    </dgm:pt>
    <dgm:pt modelId="{9704AC1A-2487-4B41-A5E6-4DF715BE77EF}">
      <dgm:prSet custT="1"/>
      <dgm:spPr>
        <a:xfrm>
          <a:off x="5199" y="1844000"/>
          <a:ext cx="2437530" cy="605117"/>
        </a:xfrm>
        <a:prstGeom prst="rect">
          <a:avLst/>
        </a:prstGeom>
        <a:noFill/>
        <a:ln>
          <a:noFill/>
        </a:ln>
        <a:effectLst/>
      </dgm:spPr>
      <dgm:t>
        <a:bodyPr/>
        <a:lstStyle/>
        <a:p>
          <a:pPr>
            <a:lnSpc>
              <a:spcPct val="100000"/>
            </a:lnSpc>
            <a:buNone/>
            <a:defRPr b="1"/>
          </a:pPr>
          <a:r>
            <a:rPr lang="en-US" sz="1600" b="1" dirty="0">
              <a:solidFill>
                <a:schemeClr val="tx1"/>
              </a:solidFill>
              <a:latin typeface="Arial" panose="020B0604020202020204"/>
              <a:ea typeface="+mn-ea"/>
              <a:cs typeface="+mn-cs"/>
            </a:rPr>
            <a:t>Accessing Landsat Data in the Cloud</a:t>
          </a:r>
        </a:p>
      </dgm:t>
    </dgm:pt>
    <dgm:pt modelId="{210DAF98-E2E9-4258-A75F-C9E0A673B552}" type="parTrans" cxnId="{86CB9EB9-2EE4-49F9-A410-8C4120A14D77}">
      <dgm:prSet/>
      <dgm:spPr/>
      <dgm:t>
        <a:bodyPr/>
        <a:lstStyle/>
        <a:p>
          <a:endParaRPr lang="en-US">
            <a:solidFill>
              <a:schemeClr val="tx1"/>
            </a:solidFill>
          </a:endParaRPr>
        </a:p>
      </dgm:t>
    </dgm:pt>
    <dgm:pt modelId="{AA78884C-64DE-40A7-8662-47DD178F49A7}" type="sibTrans" cxnId="{86CB9EB9-2EE4-49F9-A410-8C4120A14D77}">
      <dgm:prSet/>
      <dgm:spPr/>
      <dgm:t>
        <a:bodyPr/>
        <a:lstStyle/>
        <a:p>
          <a:endParaRPr lang="en-US">
            <a:solidFill>
              <a:schemeClr val="tx1"/>
            </a:solidFill>
          </a:endParaRPr>
        </a:p>
      </dgm:t>
    </dgm:pt>
    <dgm:pt modelId="{07EE670E-A8BB-4793-89A3-0D6F7E56BEAD}">
      <dgm:prSet custT="1"/>
      <dgm:spPr>
        <a:xfrm>
          <a:off x="81263" y="2582128"/>
          <a:ext cx="2285403" cy="773357"/>
        </a:xfrm>
        <a:prstGeom prst="rect">
          <a:avLst/>
        </a:prstGeom>
        <a:noFill/>
        <a:ln>
          <a:noFill/>
        </a:ln>
        <a:effectLst/>
      </dgm:spPr>
      <dgm:t>
        <a:bodyPr/>
        <a:lstStyle/>
        <a:p>
          <a:pPr>
            <a:lnSpc>
              <a:spcPct val="100000"/>
            </a:lnSpc>
            <a:buNone/>
          </a:pPr>
          <a:r>
            <a:rPr lang="en-US" sz="1400" dirty="0">
              <a:solidFill>
                <a:schemeClr val="tx1"/>
              </a:solidFill>
              <a:latin typeface="Arial" panose="020B0604020202020204"/>
              <a:ea typeface="+mn-ea"/>
              <a:cs typeface="+mn-cs"/>
            </a:rPr>
            <a:t>Focus on retrieving Landsat data as Cloud Optimized </a:t>
          </a:r>
          <a:r>
            <a:rPr lang="en-US" sz="1400" dirty="0" err="1">
              <a:solidFill>
                <a:schemeClr val="tx1"/>
              </a:solidFill>
              <a:latin typeface="Arial" panose="020B0604020202020204"/>
              <a:ea typeface="+mn-ea"/>
              <a:cs typeface="+mn-cs"/>
            </a:rPr>
            <a:t>GeoTIFFs</a:t>
          </a:r>
          <a:endParaRPr lang="en-US" sz="1400" dirty="0">
            <a:solidFill>
              <a:schemeClr val="tx1"/>
            </a:solidFill>
            <a:latin typeface="Arial" panose="020B0604020202020204"/>
            <a:ea typeface="+mn-ea"/>
            <a:cs typeface="+mn-cs"/>
          </a:endParaRPr>
        </a:p>
      </dgm:t>
    </dgm:pt>
    <dgm:pt modelId="{B60BD483-1C67-4F4E-BB44-6A7E4E7D1C07}" type="parTrans" cxnId="{08FB1988-4932-47FF-8D52-D55540DF3ADB}">
      <dgm:prSet/>
      <dgm:spPr/>
      <dgm:t>
        <a:bodyPr/>
        <a:lstStyle/>
        <a:p>
          <a:endParaRPr lang="en-US">
            <a:solidFill>
              <a:schemeClr val="tx1"/>
            </a:solidFill>
          </a:endParaRPr>
        </a:p>
      </dgm:t>
    </dgm:pt>
    <dgm:pt modelId="{05307DB6-3368-4A55-A332-183DA0E274FC}" type="sibTrans" cxnId="{08FB1988-4932-47FF-8D52-D55540DF3ADB}">
      <dgm:prSet/>
      <dgm:spPr/>
      <dgm:t>
        <a:bodyPr/>
        <a:lstStyle/>
        <a:p>
          <a:endParaRPr lang="en-US">
            <a:solidFill>
              <a:schemeClr val="tx1"/>
            </a:solidFill>
          </a:endParaRPr>
        </a:p>
      </dgm:t>
    </dgm:pt>
    <dgm:pt modelId="{179F58F6-8F13-4FDE-A5E2-30D4D885683F}">
      <dgm:prSet custT="1"/>
      <dgm:spPr>
        <a:xfrm>
          <a:off x="2674550" y="1770121"/>
          <a:ext cx="2470462" cy="607933"/>
        </a:xfrm>
        <a:prstGeom prst="rect">
          <a:avLst/>
        </a:prstGeom>
        <a:noFill/>
        <a:ln>
          <a:noFill/>
        </a:ln>
        <a:effectLst/>
      </dgm:spPr>
      <dgm:t>
        <a:bodyPr/>
        <a:lstStyle/>
        <a:p>
          <a:pPr>
            <a:lnSpc>
              <a:spcPct val="100000"/>
            </a:lnSpc>
            <a:buNone/>
            <a:defRPr b="1"/>
          </a:pPr>
          <a:r>
            <a:rPr lang="en-US" sz="1600" b="1" dirty="0">
              <a:solidFill>
                <a:schemeClr val="tx1"/>
              </a:solidFill>
              <a:latin typeface="Arial" panose="020B0604020202020204"/>
              <a:ea typeface="+mn-ea"/>
              <a:cs typeface="+mn-cs"/>
            </a:rPr>
            <a:t>Processing Landsat Data in the Cloud</a:t>
          </a:r>
        </a:p>
      </dgm:t>
    </dgm:pt>
    <dgm:pt modelId="{954FBCEF-44B3-4E8C-831E-4ACB05A1F0A8}" type="parTrans" cxnId="{42F35626-14B6-4AE8-94FE-9415069F6857}">
      <dgm:prSet/>
      <dgm:spPr/>
      <dgm:t>
        <a:bodyPr/>
        <a:lstStyle/>
        <a:p>
          <a:endParaRPr lang="en-US">
            <a:solidFill>
              <a:schemeClr val="tx1"/>
            </a:solidFill>
          </a:endParaRPr>
        </a:p>
      </dgm:t>
    </dgm:pt>
    <dgm:pt modelId="{76868852-335D-4989-B5F1-DD086D8F003B}" type="sibTrans" cxnId="{42F35626-14B6-4AE8-94FE-9415069F6857}">
      <dgm:prSet/>
      <dgm:spPr/>
      <dgm:t>
        <a:bodyPr/>
        <a:lstStyle/>
        <a:p>
          <a:endParaRPr lang="en-US">
            <a:solidFill>
              <a:schemeClr val="tx1"/>
            </a:solidFill>
          </a:endParaRPr>
        </a:p>
      </dgm:t>
    </dgm:pt>
    <dgm:pt modelId="{8F1D4F3F-DD97-4D6C-8AA8-F95F1513F373}">
      <dgm:prSet custT="1"/>
      <dgm:spPr>
        <a:xfrm>
          <a:off x="2715099" y="2523791"/>
          <a:ext cx="2395246" cy="1066057"/>
        </a:xfrm>
        <a:prstGeom prst="rect">
          <a:avLst/>
        </a:prstGeom>
        <a:noFill/>
        <a:ln>
          <a:noFill/>
        </a:ln>
        <a:effectLst/>
      </dgm:spPr>
      <dgm:t>
        <a:bodyPr/>
        <a:lstStyle/>
        <a:p>
          <a:pPr>
            <a:lnSpc>
              <a:spcPct val="100000"/>
            </a:lnSpc>
            <a:buNone/>
          </a:pPr>
          <a:r>
            <a:rPr lang="en-US" sz="1400" dirty="0">
              <a:solidFill>
                <a:schemeClr val="tx1"/>
              </a:solidFill>
              <a:latin typeface="Arial" panose="020B0604020202020204"/>
              <a:ea typeface="+mn-ea"/>
              <a:cs typeface="+mn-cs"/>
            </a:rPr>
            <a:t>Focus on scaling, filtering, and visualizing Landsat products</a:t>
          </a:r>
        </a:p>
      </dgm:t>
    </dgm:pt>
    <dgm:pt modelId="{8B2327F9-D8D4-4D25-BC2C-27F387343FC4}" type="parTrans" cxnId="{7B8F2695-CFFB-4E68-BAC1-A625C97A22D6}">
      <dgm:prSet/>
      <dgm:spPr/>
      <dgm:t>
        <a:bodyPr/>
        <a:lstStyle/>
        <a:p>
          <a:endParaRPr lang="en-US">
            <a:solidFill>
              <a:schemeClr val="tx1"/>
            </a:solidFill>
          </a:endParaRPr>
        </a:p>
      </dgm:t>
    </dgm:pt>
    <dgm:pt modelId="{33CE2B22-E00D-4FB6-BC30-88500A26EB5F}" type="sibTrans" cxnId="{7B8F2695-CFFB-4E68-BAC1-A625C97A22D6}">
      <dgm:prSet/>
      <dgm:spPr/>
      <dgm:t>
        <a:bodyPr/>
        <a:lstStyle/>
        <a:p>
          <a:endParaRPr lang="en-US">
            <a:solidFill>
              <a:schemeClr val="tx1"/>
            </a:solidFill>
          </a:endParaRPr>
        </a:p>
      </dgm:t>
    </dgm:pt>
    <dgm:pt modelId="{58AB6162-FE32-4E74-B0F3-F07B692042D1}">
      <dgm:prSet custT="1"/>
      <dgm:spPr>
        <a:xfrm>
          <a:off x="5384324" y="1845843"/>
          <a:ext cx="1807178" cy="607933"/>
        </a:xfrm>
        <a:prstGeom prst="rect">
          <a:avLst/>
        </a:prstGeom>
        <a:noFill/>
        <a:ln>
          <a:noFill/>
        </a:ln>
        <a:effectLst/>
      </dgm:spPr>
      <dgm:t>
        <a:bodyPr/>
        <a:lstStyle/>
        <a:p>
          <a:pPr>
            <a:lnSpc>
              <a:spcPct val="100000"/>
            </a:lnSpc>
            <a:buNone/>
            <a:defRPr b="1"/>
          </a:pPr>
          <a:r>
            <a:rPr lang="en-US" sz="1600" b="1" dirty="0">
              <a:solidFill>
                <a:schemeClr val="tx1"/>
              </a:solidFill>
              <a:latin typeface="Arial" panose="020B0604020202020204"/>
              <a:ea typeface="+mn-ea"/>
              <a:cs typeface="+mn-cs"/>
            </a:rPr>
            <a:t>Quick Guides</a:t>
          </a:r>
        </a:p>
      </dgm:t>
    </dgm:pt>
    <dgm:pt modelId="{1A097350-8583-4AB3-BEAF-BA653CE96739}" type="parTrans" cxnId="{8FB00F29-5524-4A13-905B-3DFFC1566D0E}">
      <dgm:prSet/>
      <dgm:spPr/>
      <dgm:t>
        <a:bodyPr/>
        <a:lstStyle/>
        <a:p>
          <a:endParaRPr lang="en-US">
            <a:solidFill>
              <a:schemeClr val="tx1"/>
            </a:solidFill>
          </a:endParaRPr>
        </a:p>
      </dgm:t>
    </dgm:pt>
    <dgm:pt modelId="{224F88CC-B18A-4627-9B25-437F8D167528}" type="sibTrans" cxnId="{8FB00F29-5524-4A13-905B-3DFFC1566D0E}">
      <dgm:prSet/>
      <dgm:spPr/>
      <dgm:t>
        <a:bodyPr/>
        <a:lstStyle/>
        <a:p>
          <a:endParaRPr lang="en-US">
            <a:solidFill>
              <a:schemeClr val="tx1"/>
            </a:solidFill>
          </a:endParaRPr>
        </a:p>
      </dgm:t>
    </dgm:pt>
    <dgm:pt modelId="{8252C6AD-470E-4ADB-B143-F18FE6908FF4}">
      <dgm:prSet custT="1"/>
      <dgm:spPr>
        <a:xfrm>
          <a:off x="5343941" y="2596280"/>
          <a:ext cx="1822160" cy="763167"/>
        </a:xfrm>
        <a:prstGeom prst="rect">
          <a:avLst/>
        </a:prstGeom>
        <a:noFill/>
        <a:ln>
          <a:noFill/>
        </a:ln>
        <a:effectLst/>
      </dgm:spPr>
      <dgm:t>
        <a:bodyPr/>
        <a:lstStyle/>
        <a:p>
          <a:pPr>
            <a:lnSpc>
              <a:spcPct val="100000"/>
            </a:lnSpc>
            <a:buNone/>
          </a:pPr>
          <a:r>
            <a:rPr lang="en-US" sz="1400" dirty="0">
              <a:solidFill>
                <a:schemeClr val="tx1"/>
              </a:solidFill>
              <a:latin typeface="Arial" panose="020B0604020202020204"/>
              <a:ea typeface="+mn-ea"/>
              <a:cs typeface="+mn-cs"/>
            </a:rPr>
            <a:t>Additional support for tutorials</a:t>
          </a:r>
        </a:p>
      </dgm:t>
    </dgm:pt>
    <dgm:pt modelId="{926D9CBA-4B6B-4621-BAF6-C2513A93119F}" type="parTrans" cxnId="{7D6E0AA8-E5D5-4A31-8701-4FB615893848}">
      <dgm:prSet/>
      <dgm:spPr/>
      <dgm:t>
        <a:bodyPr/>
        <a:lstStyle/>
        <a:p>
          <a:endParaRPr lang="en-US">
            <a:solidFill>
              <a:schemeClr val="tx1"/>
            </a:solidFill>
          </a:endParaRPr>
        </a:p>
      </dgm:t>
    </dgm:pt>
    <dgm:pt modelId="{C277CA25-21EA-43C8-8221-30B8981D3A27}" type="sibTrans" cxnId="{7D6E0AA8-E5D5-4A31-8701-4FB615893848}">
      <dgm:prSet/>
      <dgm:spPr/>
      <dgm:t>
        <a:bodyPr/>
        <a:lstStyle/>
        <a:p>
          <a:endParaRPr lang="en-US">
            <a:solidFill>
              <a:schemeClr val="tx1"/>
            </a:solidFill>
          </a:endParaRPr>
        </a:p>
      </dgm:t>
    </dgm:pt>
    <dgm:pt modelId="{3A57708F-370C-4157-B469-4737466527CE}">
      <dgm:prSet custT="1"/>
      <dgm:spPr>
        <a:xfrm>
          <a:off x="7430814" y="1843956"/>
          <a:ext cx="2469985" cy="610662"/>
        </a:xfrm>
        <a:prstGeom prst="rect">
          <a:avLst/>
        </a:prstGeom>
        <a:noFill/>
        <a:ln>
          <a:noFill/>
        </a:ln>
        <a:effectLst/>
      </dgm:spPr>
      <dgm:t>
        <a:bodyPr/>
        <a:lstStyle/>
        <a:p>
          <a:pPr>
            <a:lnSpc>
              <a:spcPct val="100000"/>
            </a:lnSpc>
            <a:buNone/>
            <a:defRPr b="1"/>
          </a:pPr>
          <a:r>
            <a:rPr lang="en-US" sz="1600" b="1" dirty="0">
              <a:solidFill>
                <a:schemeClr val="tx1"/>
              </a:solidFill>
              <a:latin typeface="Arial" panose="020B0604020202020204"/>
              <a:ea typeface="+mn-ea"/>
              <a:cs typeface="+mn-cs"/>
            </a:rPr>
            <a:t>Case Studies</a:t>
          </a:r>
        </a:p>
      </dgm:t>
    </dgm:pt>
    <dgm:pt modelId="{D1762E14-9812-46E9-B690-A494416F6E1E}" type="parTrans" cxnId="{DB021D09-72F0-45A0-B0B0-510095DD3D32}">
      <dgm:prSet/>
      <dgm:spPr/>
      <dgm:t>
        <a:bodyPr/>
        <a:lstStyle/>
        <a:p>
          <a:endParaRPr lang="en-US">
            <a:solidFill>
              <a:schemeClr val="tx1"/>
            </a:solidFill>
          </a:endParaRPr>
        </a:p>
      </dgm:t>
    </dgm:pt>
    <dgm:pt modelId="{2402A010-D154-4AA8-AA3C-5D0474CFEE8A}" type="sibTrans" cxnId="{DB021D09-72F0-45A0-B0B0-510095DD3D32}">
      <dgm:prSet/>
      <dgm:spPr/>
      <dgm:t>
        <a:bodyPr/>
        <a:lstStyle/>
        <a:p>
          <a:endParaRPr lang="en-US">
            <a:solidFill>
              <a:schemeClr val="tx1"/>
            </a:solidFill>
          </a:endParaRPr>
        </a:p>
      </dgm:t>
    </dgm:pt>
    <dgm:pt modelId="{0D7635A1-D176-44EC-BC1A-90717979861C}">
      <dgm:prSet custT="1"/>
      <dgm:spPr>
        <a:xfrm>
          <a:off x="7433404" y="2662367"/>
          <a:ext cx="2453996" cy="767985"/>
        </a:xfrm>
        <a:prstGeom prst="rect">
          <a:avLst/>
        </a:prstGeom>
        <a:noFill/>
        <a:ln>
          <a:noFill/>
        </a:ln>
        <a:effectLst/>
      </dgm:spPr>
      <dgm:t>
        <a:bodyPr/>
        <a:lstStyle/>
        <a:p>
          <a:pPr>
            <a:lnSpc>
              <a:spcPct val="100000"/>
            </a:lnSpc>
            <a:buNone/>
          </a:pPr>
          <a:r>
            <a:rPr lang="en-US" sz="1400" dirty="0">
              <a:solidFill>
                <a:schemeClr val="tx1"/>
              </a:solidFill>
              <a:latin typeface="Arial" panose="020B0604020202020204"/>
              <a:ea typeface="+mn-ea"/>
              <a:cs typeface="+mn-cs"/>
            </a:rPr>
            <a:t>Real world examples of processing Landsat in the cloud</a:t>
          </a:r>
        </a:p>
      </dgm:t>
    </dgm:pt>
    <dgm:pt modelId="{850B10FA-8A74-45AA-8E09-2415409CEEC0}" type="parTrans" cxnId="{1499ACD9-B494-4F2A-9B54-B964B5C3B038}">
      <dgm:prSet/>
      <dgm:spPr/>
      <dgm:t>
        <a:bodyPr/>
        <a:lstStyle/>
        <a:p>
          <a:endParaRPr lang="en-US">
            <a:solidFill>
              <a:schemeClr val="tx1"/>
            </a:solidFill>
          </a:endParaRPr>
        </a:p>
      </dgm:t>
    </dgm:pt>
    <dgm:pt modelId="{B556972B-0D97-4B80-8BDC-91FD93D5B5F9}" type="sibTrans" cxnId="{1499ACD9-B494-4F2A-9B54-B964B5C3B038}">
      <dgm:prSet/>
      <dgm:spPr/>
      <dgm:t>
        <a:bodyPr/>
        <a:lstStyle/>
        <a:p>
          <a:endParaRPr lang="en-US">
            <a:solidFill>
              <a:schemeClr val="tx1"/>
            </a:solidFill>
          </a:endParaRPr>
        </a:p>
      </dgm:t>
    </dgm:pt>
    <dgm:pt modelId="{5FF01BCB-1C45-4621-9D31-DA5FF22B02D6}" type="pres">
      <dgm:prSet presAssocID="{6BFA6376-C40A-4ED8-8474-34420C834A2F}" presName="root" presStyleCnt="0">
        <dgm:presLayoutVars>
          <dgm:dir/>
          <dgm:resizeHandles val="exact"/>
        </dgm:presLayoutVars>
      </dgm:prSet>
      <dgm:spPr/>
    </dgm:pt>
    <dgm:pt modelId="{4AD86A25-C1F1-43D2-B743-C60A51C9662C}" type="pres">
      <dgm:prSet presAssocID="{9704AC1A-2487-4B41-A5E6-4DF715BE77EF}" presName="compNode" presStyleCnt="0"/>
      <dgm:spPr/>
    </dgm:pt>
    <dgm:pt modelId="{9D43DC7A-F88A-4D39-83F8-64E46B1A1B70}" type="pres">
      <dgm:prSet presAssocID="{9704AC1A-2487-4B41-A5E6-4DF715BE77EF}" presName="iconRect" presStyleLbl="node1" presStyleIdx="0" presStyleCnt="4" custScaleX="187470" custScaleY="187470" custLinFactNeighborY="-57932"/>
      <dgm:spPr>
        <a:xfrm>
          <a:off x="789371" y="824791"/>
          <a:ext cx="869187" cy="869187"/>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gm:spPr>
      <dgm:extLst>
        <a:ext uri="{E40237B7-FDA0-4F09-8148-C483321AD2D9}">
          <dgm14:cNvPr xmlns:dgm14="http://schemas.microsoft.com/office/drawing/2010/diagram" id="0" name="" descr="Cloud Computing with solid fill"/>
        </a:ext>
      </dgm:extLst>
    </dgm:pt>
    <dgm:pt modelId="{A62D355E-45B1-46E2-8C5A-B4222092404C}" type="pres">
      <dgm:prSet presAssocID="{9704AC1A-2487-4B41-A5E6-4DF715BE77EF}" presName="iconSpace" presStyleCnt="0"/>
      <dgm:spPr/>
    </dgm:pt>
    <dgm:pt modelId="{F403F18A-66AE-42B5-85C9-518EF27226F2}" type="pres">
      <dgm:prSet presAssocID="{9704AC1A-2487-4B41-A5E6-4DF715BE77EF}" presName="parTx" presStyleLbl="revTx" presStyleIdx="0" presStyleCnt="8" custScaleX="184008">
        <dgm:presLayoutVars>
          <dgm:chMax val="0"/>
          <dgm:chPref val="0"/>
        </dgm:presLayoutVars>
      </dgm:prSet>
      <dgm:spPr/>
    </dgm:pt>
    <dgm:pt modelId="{CF6A20C8-5472-42D8-9407-9A02D9176352}" type="pres">
      <dgm:prSet presAssocID="{9704AC1A-2487-4B41-A5E6-4DF715BE77EF}" presName="txSpace" presStyleCnt="0"/>
      <dgm:spPr/>
    </dgm:pt>
    <dgm:pt modelId="{D3920621-88BA-4924-9B5D-70D6D14A3DD6}" type="pres">
      <dgm:prSet presAssocID="{9704AC1A-2487-4B41-A5E6-4DF715BE77EF}" presName="desTx" presStyleLbl="revTx" presStyleIdx="1" presStyleCnt="8" custScaleX="172524" custLinFactNeighborY="12612">
        <dgm:presLayoutVars/>
      </dgm:prSet>
      <dgm:spPr/>
    </dgm:pt>
    <dgm:pt modelId="{06B6E8BF-6321-4B4B-B25F-88BA5A5CE3D5}" type="pres">
      <dgm:prSet presAssocID="{AA78884C-64DE-40A7-8662-47DD178F49A7}" presName="sibTrans" presStyleCnt="0"/>
      <dgm:spPr/>
    </dgm:pt>
    <dgm:pt modelId="{FEED5A59-9E93-4C60-A1E9-1FA5343F4FF0}" type="pres">
      <dgm:prSet presAssocID="{179F58F6-8F13-4FDE-A5E2-30D4D885683F}" presName="compNode" presStyleCnt="0"/>
      <dgm:spPr/>
    </dgm:pt>
    <dgm:pt modelId="{D9315458-56B1-45E2-B54B-7A835EB96147}" type="pres">
      <dgm:prSet presAssocID="{179F58F6-8F13-4FDE-A5E2-30D4D885683F}" presName="iconRect" presStyleLbl="node1" presStyleIdx="1" presStyleCnt="4" custScaleX="187470" custScaleY="187470" custLinFactNeighborY="-57932"/>
      <dgm:spPr>
        <a:xfrm>
          <a:off x="3475188" y="750912"/>
          <a:ext cx="869187" cy="869187"/>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gm:spPr>
      <dgm:extLst>
        <a:ext uri="{E40237B7-FDA0-4F09-8148-C483321AD2D9}">
          <dgm14:cNvPr xmlns:dgm14="http://schemas.microsoft.com/office/drawing/2010/diagram" id="0" name="" descr="Decision chart with solid fill"/>
        </a:ext>
      </dgm:extLst>
    </dgm:pt>
    <dgm:pt modelId="{2102EF28-AC94-48E7-9983-C91B6A7C5797}" type="pres">
      <dgm:prSet presAssocID="{179F58F6-8F13-4FDE-A5E2-30D4D885683F}" presName="iconSpace" presStyleCnt="0"/>
      <dgm:spPr/>
    </dgm:pt>
    <dgm:pt modelId="{886D4DBD-C76D-4093-982F-F31DBA6D8DC3}" type="pres">
      <dgm:prSet presAssocID="{179F58F6-8F13-4FDE-A5E2-30D4D885683F}" presName="parTx" presStyleLbl="revTx" presStyleIdx="2" presStyleCnt="8" custScaleX="195602">
        <dgm:presLayoutVars>
          <dgm:chMax val="0"/>
          <dgm:chPref val="0"/>
        </dgm:presLayoutVars>
      </dgm:prSet>
      <dgm:spPr/>
    </dgm:pt>
    <dgm:pt modelId="{EB95C9B2-256E-4E6D-AA97-148C54CE3847}" type="pres">
      <dgm:prSet presAssocID="{179F58F6-8F13-4FDE-A5E2-30D4D885683F}" presName="txSpace" presStyleCnt="0"/>
      <dgm:spPr/>
    </dgm:pt>
    <dgm:pt modelId="{C4528DF3-88E5-4832-9F11-36484D4825A5}" type="pres">
      <dgm:prSet presAssocID="{179F58F6-8F13-4FDE-A5E2-30D4D885683F}" presName="desTx" presStyleLbl="revTx" presStyleIdx="3" presStyleCnt="8" custScaleX="180816" custScaleY="114043" custLinFactNeighborX="222" custLinFactNeighborY="27602">
        <dgm:presLayoutVars/>
      </dgm:prSet>
      <dgm:spPr/>
    </dgm:pt>
    <dgm:pt modelId="{9A26B429-2D70-4EC2-B666-0CCB68685089}" type="pres">
      <dgm:prSet presAssocID="{76868852-335D-4989-B5F1-DD086D8F003B}" presName="sibTrans" presStyleCnt="0"/>
      <dgm:spPr/>
    </dgm:pt>
    <dgm:pt modelId="{23C1C66E-4DCA-4F10-AEE1-3CFB83E7322B}" type="pres">
      <dgm:prSet presAssocID="{58AB6162-FE32-4E74-B0F3-F07B692042D1}" presName="compNode" presStyleCnt="0"/>
      <dgm:spPr/>
    </dgm:pt>
    <dgm:pt modelId="{3FB83CA8-4716-4228-BF12-E3A33E921F7B}" type="pres">
      <dgm:prSet presAssocID="{58AB6162-FE32-4E74-B0F3-F07B692042D1}" presName="iconRect" presStyleLbl="node1" presStyleIdx="2" presStyleCnt="4" custScaleX="187470" custScaleY="187470" custLinFactNeighborY="-57932"/>
      <dgm:spPr>
        <a:xfrm>
          <a:off x="5853320" y="826635"/>
          <a:ext cx="869187" cy="8691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gm:spPr>
      <dgm:extLst>
        <a:ext uri="{E40237B7-FDA0-4F09-8148-C483321AD2D9}">
          <dgm14:cNvPr xmlns:dgm14="http://schemas.microsoft.com/office/drawing/2010/diagram" id="0" name="" descr="Teacher "/>
        </a:ext>
      </dgm:extLst>
    </dgm:pt>
    <dgm:pt modelId="{62B9AE68-972E-4DC6-AB64-D217A22D186E}" type="pres">
      <dgm:prSet presAssocID="{58AB6162-FE32-4E74-B0F3-F07B692042D1}" presName="iconSpace" presStyleCnt="0"/>
      <dgm:spPr/>
    </dgm:pt>
    <dgm:pt modelId="{212D352C-2A92-4518-AF0E-A1E5CBD6D1F6}" type="pres">
      <dgm:prSet presAssocID="{58AB6162-FE32-4E74-B0F3-F07B692042D1}" presName="parTx" presStyleLbl="revTx" presStyleIdx="4" presStyleCnt="8" custScaleX="136423">
        <dgm:presLayoutVars>
          <dgm:chMax val="0"/>
          <dgm:chPref val="0"/>
        </dgm:presLayoutVars>
      </dgm:prSet>
      <dgm:spPr/>
    </dgm:pt>
    <dgm:pt modelId="{54688103-B425-4B48-B304-635FE06C59CE}" type="pres">
      <dgm:prSet presAssocID="{58AB6162-FE32-4E74-B0F3-F07B692042D1}" presName="txSpace" presStyleCnt="0"/>
      <dgm:spPr/>
    </dgm:pt>
    <dgm:pt modelId="{3FDD86CB-E18C-4F78-8871-391CB5DDC4FB}" type="pres">
      <dgm:prSet presAssocID="{58AB6162-FE32-4E74-B0F3-F07B692042D1}" presName="desTx" presStyleLbl="revTx" presStyleIdx="5" presStyleCnt="8" custScaleX="137554" custLinFactNeighborX="-2483" custLinFactNeighborY="13541">
        <dgm:presLayoutVars/>
      </dgm:prSet>
      <dgm:spPr/>
    </dgm:pt>
    <dgm:pt modelId="{19BE4BA5-794D-4211-ABEE-4E334A81A28A}" type="pres">
      <dgm:prSet presAssocID="{224F88CC-B18A-4627-9B25-437F8D167528}" presName="sibTrans" presStyleCnt="0"/>
      <dgm:spPr/>
    </dgm:pt>
    <dgm:pt modelId="{746CE975-3670-4498-BAFA-4FE0B4F7600E}" type="pres">
      <dgm:prSet presAssocID="{3A57708F-370C-4157-B469-4737466527CE}" presName="compNode" presStyleCnt="0"/>
      <dgm:spPr/>
    </dgm:pt>
    <dgm:pt modelId="{91C6E771-DB07-4DB0-B698-24A059D74EFA}" type="pres">
      <dgm:prSet presAssocID="{3A57708F-370C-4157-B469-4737466527CE}" presName="iconRect" presStyleLbl="node1" presStyleIdx="3" presStyleCnt="4" custScaleX="258773" custScaleY="235947" custLinFactNeighborY="-57932"/>
      <dgm:spPr>
        <a:xfrm>
          <a:off x="8231214" y="824748"/>
          <a:ext cx="869187" cy="86918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gm:spPr>
      <dgm:extLst>
        <a:ext uri="{E40237B7-FDA0-4F09-8148-C483321AD2D9}">
          <dgm14:cNvPr xmlns:dgm14="http://schemas.microsoft.com/office/drawing/2010/diagram" id="0" name="" descr="Cycle with people with solid fill"/>
        </a:ext>
      </dgm:extLst>
    </dgm:pt>
    <dgm:pt modelId="{2390B48D-5386-44D2-B13A-83E3249FE886}" type="pres">
      <dgm:prSet presAssocID="{3A57708F-370C-4157-B469-4737466527CE}" presName="iconSpace" presStyleCnt="0"/>
      <dgm:spPr/>
    </dgm:pt>
    <dgm:pt modelId="{43854820-2CFD-4F8E-B450-C26A48A22A3A}" type="pres">
      <dgm:prSet presAssocID="{3A57708F-370C-4157-B469-4737466527CE}" presName="parTx" presStyleLbl="revTx" presStyleIdx="6" presStyleCnt="8" custScaleX="186458">
        <dgm:presLayoutVars>
          <dgm:chMax val="0"/>
          <dgm:chPref val="0"/>
        </dgm:presLayoutVars>
      </dgm:prSet>
      <dgm:spPr/>
    </dgm:pt>
    <dgm:pt modelId="{84B13356-FE7F-4729-9A15-EFF2A9E9B929}" type="pres">
      <dgm:prSet presAssocID="{3A57708F-370C-4157-B469-4737466527CE}" presName="txSpace" presStyleCnt="0"/>
      <dgm:spPr/>
    </dgm:pt>
    <dgm:pt modelId="{5866BE44-EC4D-42C7-BF75-CC40C2292516}" type="pres">
      <dgm:prSet presAssocID="{3A57708F-370C-4157-B469-4737466527CE}" presName="desTx" presStyleLbl="revTx" presStyleIdx="7" presStyleCnt="8" custScaleX="185251" custLinFactNeighborX="-408" custLinFactNeighborY="22443">
        <dgm:presLayoutVars/>
      </dgm:prSet>
      <dgm:spPr/>
    </dgm:pt>
  </dgm:ptLst>
  <dgm:cxnLst>
    <dgm:cxn modelId="{DB021D09-72F0-45A0-B0B0-510095DD3D32}" srcId="{6BFA6376-C40A-4ED8-8474-34420C834A2F}" destId="{3A57708F-370C-4157-B469-4737466527CE}" srcOrd="3" destOrd="0" parTransId="{D1762E14-9812-46E9-B690-A494416F6E1E}" sibTransId="{2402A010-D154-4AA8-AA3C-5D0474CFEE8A}"/>
    <dgm:cxn modelId="{0E03E50C-C361-4F8C-942B-9B6BEB1240A2}" type="presOf" srcId="{6BFA6376-C40A-4ED8-8474-34420C834A2F}" destId="{5FF01BCB-1C45-4621-9D31-DA5FF22B02D6}" srcOrd="0" destOrd="0" presId="urn:microsoft.com/office/officeart/2018/5/layout/CenteredIconLabelDescriptionList"/>
    <dgm:cxn modelId="{42F35626-14B6-4AE8-94FE-9415069F6857}" srcId="{6BFA6376-C40A-4ED8-8474-34420C834A2F}" destId="{179F58F6-8F13-4FDE-A5E2-30D4D885683F}" srcOrd="1" destOrd="0" parTransId="{954FBCEF-44B3-4E8C-831E-4ACB05A1F0A8}" sibTransId="{76868852-335D-4989-B5F1-DD086D8F003B}"/>
    <dgm:cxn modelId="{8FB00F29-5524-4A13-905B-3DFFC1566D0E}" srcId="{6BFA6376-C40A-4ED8-8474-34420C834A2F}" destId="{58AB6162-FE32-4E74-B0F3-F07B692042D1}" srcOrd="2" destOrd="0" parTransId="{1A097350-8583-4AB3-BEAF-BA653CE96739}" sibTransId="{224F88CC-B18A-4627-9B25-437F8D167528}"/>
    <dgm:cxn modelId="{F66E6C36-BCEB-42F0-9918-B9449EFFFEDB}" type="presOf" srcId="{9704AC1A-2487-4B41-A5E6-4DF715BE77EF}" destId="{F403F18A-66AE-42B5-85C9-518EF27226F2}" srcOrd="0" destOrd="0" presId="urn:microsoft.com/office/officeart/2018/5/layout/CenteredIconLabelDescriptionList"/>
    <dgm:cxn modelId="{A0541D77-8FE1-47A6-9A3B-14C6B5F4E70A}" type="presOf" srcId="{8F1D4F3F-DD97-4D6C-8AA8-F95F1513F373}" destId="{C4528DF3-88E5-4832-9F11-36484D4825A5}" srcOrd="0" destOrd="0" presId="urn:microsoft.com/office/officeart/2018/5/layout/CenteredIconLabelDescriptionList"/>
    <dgm:cxn modelId="{9865C658-9324-4353-9D9A-DDC293B05091}" type="presOf" srcId="{179F58F6-8F13-4FDE-A5E2-30D4D885683F}" destId="{886D4DBD-C76D-4093-982F-F31DBA6D8DC3}" srcOrd="0" destOrd="0" presId="urn:microsoft.com/office/officeart/2018/5/layout/CenteredIconLabelDescriptionList"/>
    <dgm:cxn modelId="{36B0465A-ADF4-4ED1-968F-5CD630F9C7D7}" type="presOf" srcId="{07EE670E-A8BB-4793-89A3-0D6F7E56BEAD}" destId="{D3920621-88BA-4924-9B5D-70D6D14A3DD6}" srcOrd="0" destOrd="0" presId="urn:microsoft.com/office/officeart/2018/5/layout/CenteredIconLabelDescriptionList"/>
    <dgm:cxn modelId="{08FB1988-4932-47FF-8D52-D55540DF3ADB}" srcId="{9704AC1A-2487-4B41-A5E6-4DF715BE77EF}" destId="{07EE670E-A8BB-4793-89A3-0D6F7E56BEAD}" srcOrd="0" destOrd="0" parTransId="{B60BD483-1C67-4F4E-BB44-6A7E4E7D1C07}" sibTransId="{05307DB6-3368-4A55-A332-183DA0E274FC}"/>
    <dgm:cxn modelId="{7B8F2695-CFFB-4E68-BAC1-A625C97A22D6}" srcId="{179F58F6-8F13-4FDE-A5E2-30D4D885683F}" destId="{8F1D4F3F-DD97-4D6C-8AA8-F95F1513F373}" srcOrd="0" destOrd="0" parTransId="{8B2327F9-D8D4-4D25-BC2C-27F387343FC4}" sibTransId="{33CE2B22-E00D-4FB6-BC30-88500A26EB5F}"/>
    <dgm:cxn modelId="{7D6E0AA8-E5D5-4A31-8701-4FB615893848}" srcId="{58AB6162-FE32-4E74-B0F3-F07B692042D1}" destId="{8252C6AD-470E-4ADB-B143-F18FE6908FF4}" srcOrd="0" destOrd="0" parTransId="{926D9CBA-4B6B-4621-BAF6-C2513A93119F}" sibTransId="{C277CA25-21EA-43C8-8221-30B8981D3A27}"/>
    <dgm:cxn modelId="{86CB9EB9-2EE4-49F9-A410-8C4120A14D77}" srcId="{6BFA6376-C40A-4ED8-8474-34420C834A2F}" destId="{9704AC1A-2487-4B41-A5E6-4DF715BE77EF}" srcOrd="0" destOrd="0" parTransId="{210DAF98-E2E9-4258-A75F-C9E0A673B552}" sibTransId="{AA78884C-64DE-40A7-8662-47DD178F49A7}"/>
    <dgm:cxn modelId="{1499ACD9-B494-4F2A-9B54-B964B5C3B038}" srcId="{3A57708F-370C-4157-B469-4737466527CE}" destId="{0D7635A1-D176-44EC-BC1A-90717979861C}" srcOrd="0" destOrd="0" parTransId="{850B10FA-8A74-45AA-8E09-2415409CEEC0}" sibTransId="{B556972B-0D97-4B80-8BDC-91FD93D5B5F9}"/>
    <dgm:cxn modelId="{216DA2ED-BF5F-4532-A94E-E708AC4B8E47}" type="presOf" srcId="{0D7635A1-D176-44EC-BC1A-90717979861C}" destId="{5866BE44-EC4D-42C7-BF75-CC40C2292516}" srcOrd="0" destOrd="0" presId="urn:microsoft.com/office/officeart/2018/5/layout/CenteredIconLabelDescriptionList"/>
    <dgm:cxn modelId="{B4452AF0-3BA6-487B-9633-9FA4F01B0DAA}" type="presOf" srcId="{8252C6AD-470E-4ADB-B143-F18FE6908FF4}" destId="{3FDD86CB-E18C-4F78-8871-391CB5DDC4FB}" srcOrd="0" destOrd="0" presId="urn:microsoft.com/office/officeart/2018/5/layout/CenteredIconLabelDescriptionList"/>
    <dgm:cxn modelId="{EA7A88F1-8C94-4DC4-AF9B-70C9592D1AC7}" type="presOf" srcId="{58AB6162-FE32-4E74-B0F3-F07B692042D1}" destId="{212D352C-2A92-4518-AF0E-A1E5CBD6D1F6}" srcOrd="0" destOrd="0" presId="urn:microsoft.com/office/officeart/2018/5/layout/CenteredIconLabelDescriptionList"/>
    <dgm:cxn modelId="{C22F3AFB-A98C-4F77-8A5E-CAB5B1C9272E}" type="presOf" srcId="{3A57708F-370C-4157-B469-4737466527CE}" destId="{43854820-2CFD-4F8E-B450-C26A48A22A3A}" srcOrd="0" destOrd="0" presId="urn:microsoft.com/office/officeart/2018/5/layout/CenteredIconLabelDescriptionList"/>
    <dgm:cxn modelId="{AC910800-6892-45BE-9534-96C22E3A5CC4}" type="presParOf" srcId="{5FF01BCB-1C45-4621-9D31-DA5FF22B02D6}" destId="{4AD86A25-C1F1-43D2-B743-C60A51C9662C}" srcOrd="0" destOrd="0" presId="urn:microsoft.com/office/officeart/2018/5/layout/CenteredIconLabelDescriptionList"/>
    <dgm:cxn modelId="{E6B004B5-02D0-4092-800E-A5F368B2EE48}" type="presParOf" srcId="{4AD86A25-C1F1-43D2-B743-C60A51C9662C}" destId="{9D43DC7A-F88A-4D39-83F8-64E46B1A1B70}" srcOrd="0" destOrd="0" presId="urn:microsoft.com/office/officeart/2018/5/layout/CenteredIconLabelDescriptionList"/>
    <dgm:cxn modelId="{9AC1DF6D-2AE8-4784-8A0A-59209122028C}" type="presParOf" srcId="{4AD86A25-C1F1-43D2-B743-C60A51C9662C}" destId="{A62D355E-45B1-46E2-8C5A-B4222092404C}" srcOrd="1" destOrd="0" presId="urn:microsoft.com/office/officeart/2018/5/layout/CenteredIconLabelDescriptionList"/>
    <dgm:cxn modelId="{8AFA83D7-976C-4DEF-9990-9B39970500DF}" type="presParOf" srcId="{4AD86A25-C1F1-43D2-B743-C60A51C9662C}" destId="{F403F18A-66AE-42B5-85C9-518EF27226F2}" srcOrd="2" destOrd="0" presId="urn:microsoft.com/office/officeart/2018/5/layout/CenteredIconLabelDescriptionList"/>
    <dgm:cxn modelId="{2710DAE4-374D-4038-9910-745EC8BC268C}" type="presParOf" srcId="{4AD86A25-C1F1-43D2-B743-C60A51C9662C}" destId="{CF6A20C8-5472-42D8-9407-9A02D9176352}" srcOrd="3" destOrd="0" presId="urn:microsoft.com/office/officeart/2018/5/layout/CenteredIconLabelDescriptionList"/>
    <dgm:cxn modelId="{4548E0BC-13D1-45B6-8A93-8A598D184CDC}" type="presParOf" srcId="{4AD86A25-C1F1-43D2-B743-C60A51C9662C}" destId="{D3920621-88BA-4924-9B5D-70D6D14A3DD6}" srcOrd="4" destOrd="0" presId="urn:microsoft.com/office/officeart/2018/5/layout/CenteredIconLabelDescriptionList"/>
    <dgm:cxn modelId="{8F5D72A8-B94F-4322-95FE-89608F90352B}" type="presParOf" srcId="{5FF01BCB-1C45-4621-9D31-DA5FF22B02D6}" destId="{06B6E8BF-6321-4B4B-B25F-88BA5A5CE3D5}" srcOrd="1" destOrd="0" presId="urn:microsoft.com/office/officeart/2018/5/layout/CenteredIconLabelDescriptionList"/>
    <dgm:cxn modelId="{F03C0279-643F-461F-ACDE-6B50A7B157F0}" type="presParOf" srcId="{5FF01BCB-1C45-4621-9D31-DA5FF22B02D6}" destId="{FEED5A59-9E93-4C60-A1E9-1FA5343F4FF0}" srcOrd="2" destOrd="0" presId="urn:microsoft.com/office/officeart/2018/5/layout/CenteredIconLabelDescriptionList"/>
    <dgm:cxn modelId="{2FA51069-24CE-47C0-9513-94C359DD60F9}" type="presParOf" srcId="{FEED5A59-9E93-4C60-A1E9-1FA5343F4FF0}" destId="{D9315458-56B1-45E2-B54B-7A835EB96147}" srcOrd="0" destOrd="0" presId="urn:microsoft.com/office/officeart/2018/5/layout/CenteredIconLabelDescriptionList"/>
    <dgm:cxn modelId="{E2EEB3BB-3433-4707-A1CA-3A097759F915}" type="presParOf" srcId="{FEED5A59-9E93-4C60-A1E9-1FA5343F4FF0}" destId="{2102EF28-AC94-48E7-9983-C91B6A7C5797}" srcOrd="1" destOrd="0" presId="urn:microsoft.com/office/officeart/2018/5/layout/CenteredIconLabelDescriptionList"/>
    <dgm:cxn modelId="{3E4B84D4-B5DD-4CEB-BEC1-25877FC13EFF}" type="presParOf" srcId="{FEED5A59-9E93-4C60-A1E9-1FA5343F4FF0}" destId="{886D4DBD-C76D-4093-982F-F31DBA6D8DC3}" srcOrd="2" destOrd="0" presId="urn:microsoft.com/office/officeart/2018/5/layout/CenteredIconLabelDescriptionList"/>
    <dgm:cxn modelId="{2CC98177-35B2-492F-820F-9D1AE66A5487}" type="presParOf" srcId="{FEED5A59-9E93-4C60-A1E9-1FA5343F4FF0}" destId="{EB95C9B2-256E-4E6D-AA97-148C54CE3847}" srcOrd="3" destOrd="0" presId="urn:microsoft.com/office/officeart/2018/5/layout/CenteredIconLabelDescriptionList"/>
    <dgm:cxn modelId="{CD3BEF8E-DED8-4920-B2F0-CE0951EA812D}" type="presParOf" srcId="{FEED5A59-9E93-4C60-A1E9-1FA5343F4FF0}" destId="{C4528DF3-88E5-4832-9F11-36484D4825A5}" srcOrd="4" destOrd="0" presId="urn:microsoft.com/office/officeart/2018/5/layout/CenteredIconLabelDescriptionList"/>
    <dgm:cxn modelId="{3D01382E-58B6-4F4F-A260-E89C0C45E083}" type="presParOf" srcId="{5FF01BCB-1C45-4621-9D31-DA5FF22B02D6}" destId="{9A26B429-2D70-4EC2-B666-0CCB68685089}" srcOrd="3" destOrd="0" presId="urn:microsoft.com/office/officeart/2018/5/layout/CenteredIconLabelDescriptionList"/>
    <dgm:cxn modelId="{D984C653-2781-4A23-9F8F-DEAABC435A62}" type="presParOf" srcId="{5FF01BCB-1C45-4621-9D31-DA5FF22B02D6}" destId="{23C1C66E-4DCA-4F10-AEE1-3CFB83E7322B}" srcOrd="4" destOrd="0" presId="urn:microsoft.com/office/officeart/2018/5/layout/CenteredIconLabelDescriptionList"/>
    <dgm:cxn modelId="{14D04CA5-5075-4DE0-BA7A-EB39AD747B0A}" type="presParOf" srcId="{23C1C66E-4DCA-4F10-AEE1-3CFB83E7322B}" destId="{3FB83CA8-4716-4228-BF12-E3A33E921F7B}" srcOrd="0" destOrd="0" presId="urn:microsoft.com/office/officeart/2018/5/layout/CenteredIconLabelDescriptionList"/>
    <dgm:cxn modelId="{4A06BDD4-7335-49B0-A852-BD7E18479836}" type="presParOf" srcId="{23C1C66E-4DCA-4F10-AEE1-3CFB83E7322B}" destId="{62B9AE68-972E-4DC6-AB64-D217A22D186E}" srcOrd="1" destOrd="0" presId="urn:microsoft.com/office/officeart/2018/5/layout/CenteredIconLabelDescriptionList"/>
    <dgm:cxn modelId="{F6E7ACBF-4B71-4008-A64E-7F3A813FDAB3}" type="presParOf" srcId="{23C1C66E-4DCA-4F10-AEE1-3CFB83E7322B}" destId="{212D352C-2A92-4518-AF0E-A1E5CBD6D1F6}" srcOrd="2" destOrd="0" presId="urn:microsoft.com/office/officeart/2018/5/layout/CenteredIconLabelDescriptionList"/>
    <dgm:cxn modelId="{C3FDC1B9-608C-479E-922F-35F4046944F3}" type="presParOf" srcId="{23C1C66E-4DCA-4F10-AEE1-3CFB83E7322B}" destId="{54688103-B425-4B48-B304-635FE06C59CE}" srcOrd="3" destOrd="0" presId="urn:microsoft.com/office/officeart/2018/5/layout/CenteredIconLabelDescriptionList"/>
    <dgm:cxn modelId="{6DB4A632-B01B-4E02-A168-58FD634D26DB}" type="presParOf" srcId="{23C1C66E-4DCA-4F10-AEE1-3CFB83E7322B}" destId="{3FDD86CB-E18C-4F78-8871-391CB5DDC4FB}" srcOrd="4" destOrd="0" presId="urn:microsoft.com/office/officeart/2018/5/layout/CenteredIconLabelDescriptionList"/>
    <dgm:cxn modelId="{3E269A1F-BDD2-4D4D-B511-74747C0B6A3D}" type="presParOf" srcId="{5FF01BCB-1C45-4621-9D31-DA5FF22B02D6}" destId="{19BE4BA5-794D-4211-ABEE-4E334A81A28A}" srcOrd="5" destOrd="0" presId="urn:microsoft.com/office/officeart/2018/5/layout/CenteredIconLabelDescriptionList"/>
    <dgm:cxn modelId="{CD4AF528-F0C7-4B82-9C2B-D1D432B491D7}" type="presParOf" srcId="{5FF01BCB-1C45-4621-9D31-DA5FF22B02D6}" destId="{746CE975-3670-4498-BAFA-4FE0B4F7600E}" srcOrd="6" destOrd="0" presId="urn:microsoft.com/office/officeart/2018/5/layout/CenteredIconLabelDescriptionList"/>
    <dgm:cxn modelId="{7172C728-7B91-49E3-8479-5ABD175BA90A}" type="presParOf" srcId="{746CE975-3670-4498-BAFA-4FE0B4F7600E}" destId="{91C6E771-DB07-4DB0-B698-24A059D74EFA}" srcOrd="0" destOrd="0" presId="urn:microsoft.com/office/officeart/2018/5/layout/CenteredIconLabelDescriptionList"/>
    <dgm:cxn modelId="{0839A49A-D4A4-48BD-AADC-779C492978F1}" type="presParOf" srcId="{746CE975-3670-4498-BAFA-4FE0B4F7600E}" destId="{2390B48D-5386-44D2-B13A-83E3249FE886}" srcOrd="1" destOrd="0" presId="urn:microsoft.com/office/officeart/2018/5/layout/CenteredIconLabelDescriptionList"/>
    <dgm:cxn modelId="{63FB491A-E28C-44DE-A375-C2CDC0C308DB}" type="presParOf" srcId="{746CE975-3670-4498-BAFA-4FE0B4F7600E}" destId="{43854820-2CFD-4F8E-B450-C26A48A22A3A}" srcOrd="2" destOrd="0" presId="urn:microsoft.com/office/officeart/2018/5/layout/CenteredIconLabelDescriptionList"/>
    <dgm:cxn modelId="{64C95779-1A33-4F0B-997A-E7E489186EB1}" type="presParOf" srcId="{746CE975-3670-4498-BAFA-4FE0B4F7600E}" destId="{84B13356-FE7F-4729-9A15-EFF2A9E9B929}" srcOrd="3" destOrd="0" presId="urn:microsoft.com/office/officeart/2018/5/layout/CenteredIconLabelDescriptionList"/>
    <dgm:cxn modelId="{7E9E993D-D6D1-471C-9487-C7FF43DE541D}" type="presParOf" srcId="{746CE975-3670-4498-BAFA-4FE0B4F7600E}" destId="{5866BE44-EC4D-42C7-BF75-CC40C2292516}" srcOrd="4" destOrd="0" presId="urn:microsoft.com/office/officeart/2018/5/layout/CenteredIconLabelDescriptionList"/>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E63A7E-3882-4915-BDBB-3A7DA5CEE49F}">
      <dsp:nvSpPr>
        <dsp:cNvPr id="0" name=""/>
        <dsp:cNvSpPr/>
      </dsp:nvSpPr>
      <dsp:spPr>
        <a:xfrm>
          <a:off x="809" y="960173"/>
          <a:ext cx="2842616" cy="1805061"/>
        </a:xfrm>
        <a:prstGeom prst="roundRect">
          <a:avLst>
            <a:gd name="adj" fmla="val 10000"/>
          </a:avLst>
        </a:prstGeom>
        <a:blipFill rotWithShape="0">
          <a:blip xmlns:r="http://schemas.openxmlformats.org/officeDocument/2006/relationships" r:embed="rId1">
            <a:extLst>
              <a:ext uri="{28A0092B-C50C-407E-A947-70E740481C1C}">
                <a14:useLocalDpi xmlns:a14="http://schemas.microsoft.com/office/drawing/2010/main" val="0"/>
              </a:ext>
            </a:extLst>
          </a:blip>
          <a:srcRect/>
          <a:stretch>
            <a:fillRect t="-2000" b="-2000"/>
          </a:stretch>
        </a:blipFill>
        <a:ln w="25400" cap="flat" cmpd="sng" algn="ctr">
          <a:solidFill>
            <a:srgbClr val="1B2D26"/>
          </a:solidFill>
          <a:prstDash val="solid"/>
        </a:ln>
        <a:effectLst/>
      </dsp:spPr>
      <dsp:style>
        <a:lnRef idx="2">
          <a:scrgbClr r="0" g="0" b="0"/>
        </a:lnRef>
        <a:fillRef idx="1">
          <a:scrgbClr r="0" g="0" b="0"/>
        </a:fillRef>
        <a:effectRef idx="0">
          <a:scrgbClr r="0" g="0" b="0"/>
        </a:effectRef>
        <a:fontRef idx="minor">
          <a:schemeClr val="lt1"/>
        </a:fontRef>
      </dsp:style>
    </dsp:sp>
    <dsp:sp modelId="{FCF11E21-9794-4B82-9CC5-830B22DEFBE0}">
      <dsp:nvSpPr>
        <dsp:cNvPr id="0" name=""/>
        <dsp:cNvSpPr/>
      </dsp:nvSpPr>
      <dsp:spPr>
        <a:xfrm>
          <a:off x="316656" y="1260227"/>
          <a:ext cx="2842616" cy="1805061"/>
        </a:xfrm>
        <a:prstGeom prst="roundRect">
          <a:avLst>
            <a:gd name="adj" fmla="val 10000"/>
          </a:avLst>
        </a:prstGeom>
        <a:solidFill>
          <a:srgbClr val="FFFFFF">
            <a:alpha val="92157"/>
          </a:srgb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kern="1200" dirty="0">
              <a:solidFill>
                <a:schemeClr val="tx1">
                  <a:lumMod val="95000"/>
                  <a:lumOff val="5000"/>
                </a:schemeClr>
              </a:solidFill>
            </a:rPr>
            <a:t>The Landsat data in the cloud is stored in an </a:t>
          </a:r>
          <a:r>
            <a:rPr lang="en-US" sz="2000" b="1" i="1" kern="1200" dirty="0">
              <a:solidFill>
                <a:schemeClr val="tx1">
                  <a:lumMod val="95000"/>
                  <a:lumOff val="5000"/>
                </a:schemeClr>
              </a:solidFill>
            </a:rPr>
            <a:t>Amazon Web Services (AWS) </a:t>
          </a:r>
          <a:r>
            <a:rPr lang="en-US" sz="2000" b="0" kern="1200" dirty="0">
              <a:solidFill>
                <a:schemeClr val="tx1">
                  <a:lumMod val="95000"/>
                  <a:lumOff val="5000"/>
                </a:schemeClr>
              </a:solidFill>
            </a:rPr>
            <a:t>Simple Storage Services (</a:t>
          </a:r>
          <a:r>
            <a:rPr lang="en-US" sz="2000" b="1" i="1" kern="1200" dirty="0">
              <a:solidFill>
                <a:schemeClr val="tx1">
                  <a:lumMod val="95000"/>
                  <a:lumOff val="5000"/>
                </a:schemeClr>
              </a:solidFill>
            </a:rPr>
            <a:t>S3</a:t>
          </a:r>
          <a:r>
            <a:rPr lang="en-US" sz="2000" b="0" kern="1200" dirty="0">
              <a:solidFill>
                <a:schemeClr val="tx1">
                  <a:lumMod val="95000"/>
                  <a:lumOff val="5000"/>
                </a:schemeClr>
              </a:solidFill>
            </a:rPr>
            <a:t>) bucket. </a:t>
          </a:r>
          <a:endParaRPr lang="en-US" sz="2000" kern="1200" dirty="0">
            <a:solidFill>
              <a:schemeClr val="tx1">
                <a:lumMod val="95000"/>
                <a:lumOff val="5000"/>
              </a:schemeClr>
            </a:solidFill>
          </a:endParaRPr>
        </a:p>
      </dsp:txBody>
      <dsp:txXfrm>
        <a:off x="369524" y="1313095"/>
        <a:ext cx="2736880" cy="1699325"/>
      </dsp:txXfrm>
    </dsp:sp>
    <dsp:sp modelId="{E65595D0-034A-451E-AACA-9D204D4D1F94}">
      <dsp:nvSpPr>
        <dsp:cNvPr id="0" name=""/>
        <dsp:cNvSpPr/>
      </dsp:nvSpPr>
      <dsp:spPr>
        <a:xfrm>
          <a:off x="3475119" y="960173"/>
          <a:ext cx="2842616" cy="1805061"/>
        </a:xfrm>
        <a:prstGeom prst="roundRect">
          <a:avLst>
            <a:gd name="adj" fmla="val 10000"/>
          </a:avLst>
        </a:prstGeom>
        <a:blipFill rotWithShape="0">
          <a:blip xmlns:r="http://schemas.openxmlformats.org/officeDocument/2006/relationships" r:embed="rId1">
            <a:extLst>
              <a:ext uri="{28A0092B-C50C-407E-A947-70E740481C1C}">
                <a14:useLocalDpi xmlns:a14="http://schemas.microsoft.com/office/drawing/2010/main" val="0"/>
              </a:ext>
            </a:extLst>
          </a:blip>
          <a:srcRect/>
          <a:stretch>
            <a:fillRect t="-2000" b="-2000"/>
          </a:stretch>
        </a:blipFill>
        <a:ln w="25400" cap="flat" cmpd="sng" algn="ctr">
          <a:solidFill>
            <a:srgbClr val="1B2D26"/>
          </a:solidFill>
          <a:prstDash val="solid"/>
        </a:ln>
        <a:effectLst/>
      </dsp:spPr>
      <dsp:style>
        <a:lnRef idx="2">
          <a:scrgbClr r="0" g="0" b="0"/>
        </a:lnRef>
        <a:fillRef idx="1">
          <a:scrgbClr r="0" g="0" b="0"/>
        </a:fillRef>
        <a:effectRef idx="0">
          <a:scrgbClr r="0" g="0" b="0"/>
        </a:effectRef>
        <a:fontRef idx="minor">
          <a:schemeClr val="lt1"/>
        </a:fontRef>
      </dsp:style>
    </dsp:sp>
    <dsp:sp modelId="{B1760252-1E67-4A9A-973D-5651F3193FD6}">
      <dsp:nvSpPr>
        <dsp:cNvPr id="0" name=""/>
        <dsp:cNvSpPr/>
      </dsp:nvSpPr>
      <dsp:spPr>
        <a:xfrm>
          <a:off x="3790965" y="1260227"/>
          <a:ext cx="2842616" cy="1805061"/>
        </a:xfrm>
        <a:prstGeom prst="roundRect">
          <a:avLst>
            <a:gd name="adj" fmla="val 10000"/>
          </a:avLst>
        </a:prstGeom>
        <a:solidFill>
          <a:srgbClr val="FFFFFF">
            <a:alpha val="92157"/>
          </a:srgb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kern="1200" dirty="0">
              <a:solidFill>
                <a:schemeClr val="tx1">
                  <a:lumMod val="95000"/>
                  <a:lumOff val="5000"/>
                </a:schemeClr>
              </a:solidFill>
            </a:rPr>
            <a:t>The </a:t>
          </a:r>
          <a:r>
            <a:rPr lang="en-US" sz="2000" b="1" i="1" kern="1200" dirty="0">
              <a:solidFill>
                <a:schemeClr val="tx1">
                  <a:lumMod val="95000"/>
                  <a:lumOff val="5000"/>
                </a:schemeClr>
              </a:solidFill>
            </a:rPr>
            <a:t>s3://usgs-landsat requester pays </a:t>
          </a:r>
          <a:r>
            <a:rPr lang="en-US" sz="2000" b="0" kern="1200" dirty="0">
              <a:solidFill>
                <a:schemeClr val="tx1">
                  <a:lumMod val="95000"/>
                  <a:lumOff val="5000"/>
                </a:schemeClr>
              </a:solidFill>
            </a:rPr>
            <a:t>bucket is located in the Oregon </a:t>
          </a:r>
          <a:r>
            <a:rPr lang="en-US" sz="2000" b="1" i="1" kern="1200" dirty="0">
              <a:solidFill>
                <a:schemeClr val="tx1">
                  <a:lumMod val="95000"/>
                  <a:lumOff val="5000"/>
                </a:schemeClr>
              </a:solidFill>
            </a:rPr>
            <a:t>us-west-2</a:t>
          </a:r>
          <a:r>
            <a:rPr lang="en-US" sz="2000" b="0" kern="1200" dirty="0">
              <a:solidFill>
                <a:schemeClr val="tx1">
                  <a:lumMod val="95000"/>
                  <a:lumOff val="5000"/>
                </a:schemeClr>
              </a:solidFill>
            </a:rPr>
            <a:t> region.</a:t>
          </a:r>
          <a:endParaRPr lang="en-US" sz="2000" kern="1200" dirty="0">
            <a:solidFill>
              <a:schemeClr val="tx1">
                <a:lumMod val="95000"/>
                <a:lumOff val="5000"/>
              </a:schemeClr>
            </a:solidFill>
          </a:endParaRPr>
        </a:p>
      </dsp:txBody>
      <dsp:txXfrm>
        <a:off x="3843833" y="1313095"/>
        <a:ext cx="2736880" cy="16993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305D4E-2B56-495E-9145-E9B2E3FA6D13}">
      <dsp:nvSpPr>
        <dsp:cNvPr id="0" name=""/>
        <dsp:cNvSpPr/>
      </dsp:nvSpPr>
      <dsp:spPr>
        <a:xfrm>
          <a:off x="0" y="151687"/>
          <a:ext cx="5923729" cy="524475"/>
        </a:xfrm>
        <a:prstGeom prst="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9747" tIns="187452" rIns="459747"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Landsat Collection 2 Level-1 Radiance</a:t>
          </a:r>
        </a:p>
      </dsp:txBody>
      <dsp:txXfrm>
        <a:off x="0" y="151687"/>
        <a:ext cx="5923729" cy="524475"/>
      </dsp:txXfrm>
    </dsp:sp>
    <dsp:sp modelId="{F36A8837-49CC-49F4-9A50-233501A58308}">
      <dsp:nvSpPr>
        <dsp:cNvPr id="0" name=""/>
        <dsp:cNvSpPr/>
      </dsp:nvSpPr>
      <dsp:spPr>
        <a:xfrm>
          <a:off x="296186" y="18847"/>
          <a:ext cx="4146610" cy="265680"/>
        </a:xfrm>
        <a:prstGeom prst="roundRect">
          <a:avLst/>
        </a:prstGeom>
        <a:solidFill>
          <a:schemeClr val="accent1">
            <a:lumMod val="60000"/>
            <a:lumOff val="40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6732" tIns="0" rIns="156732" bIns="0" numCol="1" spcCol="1270" anchor="ctr" anchorCtr="0">
          <a:noAutofit/>
        </a:bodyPr>
        <a:lstStyle/>
        <a:p>
          <a:pPr marL="0" lvl="0" indent="0" algn="l" defTabSz="800100">
            <a:lnSpc>
              <a:spcPct val="90000"/>
            </a:lnSpc>
            <a:spcBef>
              <a:spcPct val="0"/>
            </a:spcBef>
            <a:spcAft>
              <a:spcPct val="35000"/>
            </a:spcAft>
            <a:buNone/>
          </a:pPr>
          <a:r>
            <a:rPr lang="en-US" sz="1800" b="0" kern="1200" dirty="0"/>
            <a:t>Level-1</a:t>
          </a:r>
        </a:p>
      </dsp:txBody>
      <dsp:txXfrm>
        <a:off x="309155" y="31816"/>
        <a:ext cx="4120672" cy="239742"/>
      </dsp:txXfrm>
    </dsp:sp>
    <dsp:sp modelId="{C88DE90F-4B9C-42AA-9FD6-715AAC31130A}">
      <dsp:nvSpPr>
        <dsp:cNvPr id="0" name=""/>
        <dsp:cNvSpPr/>
      </dsp:nvSpPr>
      <dsp:spPr>
        <a:xfrm>
          <a:off x="0" y="857603"/>
          <a:ext cx="5923729" cy="2097900"/>
        </a:xfrm>
        <a:prstGeom prst="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9747" tIns="187452" rIns="459747"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Surface Reflectance (SR)</a:t>
          </a:r>
        </a:p>
        <a:p>
          <a:pPr marL="171450" lvl="1" indent="-171450" algn="l" defTabSz="711200">
            <a:lnSpc>
              <a:spcPct val="90000"/>
            </a:lnSpc>
            <a:spcBef>
              <a:spcPct val="0"/>
            </a:spcBef>
            <a:spcAft>
              <a:spcPct val="15000"/>
            </a:spcAft>
            <a:buChar char="•"/>
          </a:pPr>
          <a:r>
            <a:rPr lang="en-US" sz="1600" kern="1200" dirty="0"/>
            <a:t>Surface Temperature (ST)</a:t>
          </a:r>
        </a:p>
        <a:p>
          <a:pPr marL="171450" lvl="1" indent="-171450" algn="l" defTabSz="711200">
            <a:lnSpc>
              <a:spcPct val="90000"/>
            </a:lnSpc>
            <a:spcBef>
              <a:spcPct val="0"/>
            </a:spcBef>
            <a:spcAft>
              <a:spcPct val="15000"/>
            </a:spcAft>
            <a:buChar char="•"/>
          </a:pPr>
          <a:r>
            <a:rPr lang="en-US" sz="1600" kern="1200" dirty="0"/>
            <a:t>Analysis Ready Data (ARD):</a:t>
          </a:r>
        </a:p>
        <a:p>
          <a:pPr marL="342900" lvl="2" indent="-171450" algn="l" defTabSz="711200">
            <a:lnSpc>
              <a:spcPct val="90000"/>
            </a:lnSpc>
            <a:spcBef>
              <a:spcPct val="0"/>
            </a:spcBef>
            <a:spcAft>
              <a:spcPct val="15000"/>
            </a:spcAft>
            <a:buChar char="•"/>
          </a:pPr>
          <a:r>
            <a:rPr lang="en-US" sz="1600" kern="1200" dirty="0"/>
            <a:t>Surface Temperature (ST)</a:t>
          </a:r>
        </a:p>
        <a:p>
          <a:pPr marL="342900" lvl="2" indent="-171450" algn="l" defTabSz="711200">
            <a:lnSpc>
              <a:spcPct val="90000"/>
            </a:lnSpc>
            <a:spcBef>
              <a:spcPct val="0"/>
            </a:spcBef>
            <a:spcAft>
              <a:spcPct val="15000"/>
            </a:spcAft>
            <a:buChar char="•"/>
          </a:pPr>
          <a:r>
            <a:rPr lang="en-US" sz="1600" kern="1200" dirty="0"/>
            <a:t>Surface Reflectance (SR)</a:t>
          </a:r>
        </a:p>
        <a:p>
          <a:pPr marL="342900" lvl="2" indent="-171450" algn="l" defTabSz="711200">
            <a:lnSpc>
              <a:spcPct val="90000"/>
            </a:lnSpc>
            <a:spcBef>
              <a:spcPct val="0"/>
            </a:spcBef>
            <a:spcAft>
              <a:spcPct val="15000"/>
            </a:spcAft>
            <a:buChar char="•"/>
          </a:pPr>
          <a:r>
            <a:rPr lang="en-US" sz="1600" kern="1200" dirty="0"/>
            <a:t>Top of Atmosphere Brightness Temperature (BT)</a:t>
          </a:r>
        </a:p>
        <a:p>
          <a:pPr marL="342900" lvl="2" indent="-171450" algn="l" defTabSz="711200">
            <a:lnSpc>
              <a:spcPct val="90000"/>
            </a:lnSpc>
            <a:spcBef>
              <a:spcPct val="0"/>
            </a:spcBef>
            <a:spcAft>
              <a:spcPct val="15000"/>
            </a:spcAft>
            <a:buChar char="•"/>
          </a:pPr>
          <a:r>
            <a:rPr lang="en-US" sz="1600" kern="1200" dirty="0"/>
            <a:t>Top of Atmosphere (TA) Reflectance</a:t>
          </a:r>
        </a:p>
      </dsp:txBody>
      <dsp:txXfrm>
        <a:off x="0" y="857603"/>
        <a:ext cx="5923729" cy="2097900"/>
      </dsp:txXfrm>
    </dsp:sp>
    <dsp:sp modelId="{19735433-C229-4BAE-A7CF-C6EA34CE59D5}">
      <dsp:nvSpPr>
        <dsp:cNvPr id="0" name=""/>
        <dsp:cNvSpPr/>
      </dsp:nvSpPr>
      <dsp:spPr>
        <a:xfrm>
          <a:off x="296186" y="724762"/>
          <a:ext cx="4146610" cy="265680"/>
        </a:xfrm>
        <a:prstGeom prst="roundRect">
          <a:avLst/>
        </a:prstGeom>
        <a:solidFill>
          <a:schemeClr val="accent1">
            <a:lumMod val="60000"/>
            <a:lumOff val="40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6732" tIns="0" rIns="156732" bIns="0" numCol="1" spcCol="1270" anchor="ctr" anchorCtr="0">
          <a:noAutofit/>
        </a:bodyPr>
        <a:lstStyle/>
        <a:p>
          <a:pPr marL="0" lvl="0" indent="0" algn="l" defTabSz="800100">
            <a:lnSpc>
              <a:spcPct val="90000"/>
            </a:lnSpc>
            <a:spcBef>
              <a:spcPct val="0"/>
            </a:spcBef>
            <a:spcAft>
              <a:spcPct val="35000"/>
            </a:spcAft>
            <a:buNone/>
          </a:pPr>
          <a:r>
            <a:rPr lang="en-US" sz="1800" b="0" kern="1200" dirty="0"/>
            <a:t>Level-2 </a:t>
          </a:r>
        </a:p>
      </dsp:txBody>
      <dsp:txXfrm>
        <a:off x="309155" y="737731"/>
        <a:ext cx="4120672" cy="239742"/>
      </dsp:txXfrm>
    </dsp:sp>
    <dsp:sp modelId="{A1B032D9-3B90-413B-A663-0A660ADA7491}">
      <dsp:nvSpPr>
        <dsp:cNvPr id="0" name=""/>
        <dsp:cNvSpPr/>
      </dsp:nvSpPr>
      <dsp:spPr>
        <a:xfrm>
          <a:off x="0" y="3136942"/>
          <a:ext cx="5923729" cy="1048950"/>
        </a:xfrm>
        <a:prstGeom prst="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9747" tIns="187452" rIns="459747"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Burned Area (BA)</a:t>
          </a:r>
        </a:p>
        <a:p>
          <a:pPr marL="171450" lvl="1" indent="-171450" algn="l" defTabSz="711200">
            <a:lnSpc>
              <a:spcPct val="90000"/>
            </a:lnSpc>
            <a:spcBef>
              <a:spcPct val="0"/>
            </a:spcBef>
            <a:spcAft>
              <a:spcPct val="15000"/>
            </a:spcAft>
            <a:buChar char="•"/>
          </a:pPr>
          <a:r>
            <a:rPr lang="en-US" sz="1600" kern="1200" dirty="0"/>
            <a:t>Dynamic Surface Water Extent (DSWE)</a:t>
          </a:r>
        </a:p>
        <a:p>
          <a:pPr marL="171450" lvl="1" indent="-171450" algn="l" defTabSz="711200">
            <a:lnSpc>
              <a:spcPct val="90000"/>
            </a:lnSpc>
            <a:spcBef>
              <a:spcPct val="0"/>
            </a:spcBef>
            <a:spcAft>
              <a:spcPct val="15000"/>
            </a:spcAft>
            <a:buChar char="•"/>
          </a:pPr>
          <a:r>
            <a:rPr lang="en-US" sz="1600" kern="1200" dirty="0"/>
            <a:t>Fractional Snow-Covered Area (</a:t>
          </a:r>
          <a:r>
            <a:rPr lang="en-US" sz="1600" kern="1200" dirty="0" err="1"/>
            <a:t>fSCA</a:t>
          </a:r>
          <a:r>
            <a:rPr lang="en-US" sz="1600" kern="1200" dirty="0"/>
            <a:t>)</a:t>
          </a:r>
        </a:p>
      </dsp:txBody>
      <dsp:txXfrm>
        <a:off x="0" y="3136942"/>
        <a:ext cx="5923729" cy="1048950"/>
      </dsp:txXfrm>
    </dsp:sp>
    <dsp:sp modelId="{A1F6FB1B-D7BE-4994-A839-9FA33C9838F2}">
      <dsp:nvSpPr>
        <dsp:cNvPr id="0" name=""/>
        <dsp:cNvSpPr/>
      </dsp:nvSpPr>
      <dsp:spPr>
        <a:xfrm>
          <a:off x="296186" y="3004102"/>
          <a:ext cx="4146610" cy="265680"/>
        </a:xfrm>
        <a:prstGeom prst="roundRect">
          <a:avLst/>
        </a:prstGeom>
        <a:solidFill>
          <a:schemeClr val="accent1">
            <a:lumMod val="60000"/>
            <a:lumOff val="40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6732" tIns="0" rIns="156732" bIns="0" numCol="1" spcCol="1270" anchor="ctr" anchorCtr="0">
          <a:noAutofit/>
        </a:bodyPr>
        <a:lstStyle/>
        <a:p>
          <a:pPr marL="0" lvl="0" indent="0" algn="l" defTabSz="800100">
            <a:lnSpc>
              <a:spcPct val="90000"/>
            </a:lnSpc>
            <a:spcBef>
              <a:spcPct val="0"/>
            </a:spcBef>
            <a:spcAft>
              <a:spcPct val="35000"/>
            </a:spcAft>
            <a:buNone/>
          </a:pPr>
          <a:r>
            <a:rPr lang="en-US" sz="1800" b="0" kern="1200" dirty="0"/>
            <a:t>Level-3 </a:t>
          </a:r>
        </a:p>
      </dsp:txBody>
      <dsp:txXfrm>
        <a:off x="309155" y="3017071"/>
        <a:ext cx="4120672" cy="2397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43DC7A-F88A-4D39-83F8-64E46B1A1B70}">
      <dsp:nvSpPr>
        <dsp:cNvPr id="0" name=""/>
        <dsp:cNvSpPr/>
      </dsp:nvSpPr>
      <dsp:spPr>
        <a:xfrm>
          <a:off x="684660" y="653838"/>
          <a:ext cx="754310" cy="75431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403F18A-66AE-42B5-85C9-518EF27226F2}">
      <dsp:nvSpPr>
        <dsp:cNvPr id="0" name=""/>
        <dsp:cNvSpPr/>
      </dsp:nvSpPr>
      <dsp:spPr>
        <a:xfrm>
          <a:off x="4129" y="1534210"/>
          <a:ext cx="2115373" cy="477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b="1"/>
          </a:pPr>
          <a:r>
            <a:rPr lang="en-US" sz="1600" b="1" kern="1200" dirty="0">
              <a:solidFill>
                <a:schemeClr val="tx1"/>
              </a:solidFill>
              <a:latin typeface="Arial" panose="020B0604020202020204"/>
              <a:ea typeface="+mn-ea"/>
              <a:cs typeface="+mn-cs"/>
            </a:rPr>
            <a:t>Accessing Landsat Data in the Cloud</a:t>
          </a:r>
        </a:p>
      </dsp:txBody>
      <dsp:txXfrm>
        <a:off x="4129" y="1534210"/>
        <a:ext cx="2115373" cy="477035"/>
      </dsp:txXfrm>
    </dsp:sp>
    <dsp:sp modelId="{D3920621-88BA-4924-9B5D-70D6D14A3DD6}">
      <dsp:nvSpPr>
        <dsp:cNvPr id="0" name=""/>
        <dsp:cNvSpPr/>
      </dsp:nvSpPr>
      <dsp:spPr>
        <a:xfrm>
          <a:off x="70139" y="2114663"/>
          <a:ext cx="1983352" cy="6420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dirty="0">
              <a:solidFill>
                <a:schemeClr val="tx1"/>
              </a:solidFill>
              <a:latin typeface="Arial" panose="020B0604020202020204"/>
              <a:ea typeface="+mn-ea"/>
              <a:cs typeface="+mn-cs"/>
            </a:rPr>
            <a:t>Focus on retrieving Landsat data as Cloud Optimized </a:t>
          </a:r>
          <a:r>
            <a:rPr lang="en-US" sz="1400" kern="1200" dirty="0" err="1">
              <a:solidFill>
                <a:schemeClr val="tx1"/>
              </a:solidFill>
              <a:latin typeface="Arial" panose="020B0604020202020204"/>
              <a:ea typeface="+mn-ea"/>
              <a:cs typeface="+mn-cs"/>
            </a:rPr>
            <a:t>GeoTIFFs</a:t>
          </a:r>
          <a:endParaRPr lang="en-US" sz="1400" kern="1200" dirty="0">
            <a:solidFill>
              <a:schemeClr val="tx1"/>
            </a:solidFill>
            <a:latin typeface="Arial" panose="020B0604020202020204"/>
            <a:ea typeface="+mn-ea"/>
            <a:cs typeface="+mn-cs"/>
          </a:endParaRPr>
        </a:p>
      </dsp:txBody>
      <dsp:txXfrm>
        <a:off x="70139" y="2114663"/>
        <a:ext cx="1983352" cy="642036"/>
      </dsp:txXfrm>
    </dsp:sp>
    <dsp:sp modelId="{D9315458-56B1-45E2-B54B-7A835EB96147}">
      <dsp:nvSpPr>
        <dsp:cNvPr id="0" name=""/>
        <dsp:cNvSpPr/>
      </dsp:nvSpPr>
      <dsp:spPr>
        <a:xfrm>
          <a:off x="3067858" y="631333"/>
          <a:ext cx="754310" cy="75431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86D4DBD-C76D-4093-982F-F31DBA6D8DC3}">
      <dsp:nvSpPr>
        <dsp:cNvPr id="0" name=""/>
        <dsp:cNvSpPr/>
      </dsp:nvSpPr>
      <dsp:spPr>
        <a:xfrm>
          <a:off x="2320684" y="1511705"/>
          <a:ext cx="2248658" cy="4783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b="1"/>
          </a:pPr>
          <a:r>
            <a:rPr lang="en-US" sz="1600" b="1" kern="1200" dirty="0">
              <a:solidFill>
                <a:schemeClr val="tx1"/>
              </a:solidFill>
              <a:latin typeface="Arial" panose="020B0604020202020204"/>
              <a:ea typeface="+mn-ea"/>
              <a:cs typeface="+mn-cs"/>
            </a:rPr>
            <a:t>Processing Landsat Data in the Cloud</a:t>
          </a:r>
        </a:p>
      </dsp:txBody>
      <dsp:txXfrm>
        <a:off x="2320684" y="1511705"/>
        <a:ext cx="2248658" cy="478380"/>
      </dsp:txXfrm>
    </dsp:sp>
    <dsp:sp modelId="{C4528DF3-88E5-4832-9F11-36484D4825A5}">
      <dsp:nvSpPr>
        <dsp:cNvPr id="0" name=""/>
        <dsp:cNvSpPr/>
      </dsp:nvSpPr>
      <dsp:spPr>
        <a:xfrm>
          <a:off x="2408226" y="2144375"/>
          <a:ext cx="2078677" cy="7307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dirty="0">
              <a:solidFill>
                <a:schemeClr val="tx1"/>
              </a:solidFill>
              <a:latin typeface="Arial" panose="020B0604020202020204"/>
              <a:ea typeface="+mn-ea"/>
              <a:cs typeface="+mn-cs"/>
            </a:rPr>
            <a:t>Focus on scaling, filtering, and visualizing Landsat products</a:t>
          </a:r>
        </a:p>
      </dsp:txBody>
      <dsp:txXfrm>
        <a:off x="2408226" y="2144375"/>
        <a:ext cx="2078677" cy="730712"/>
      </dsp:txXfrm>
    </dsp:sp>
    <dsp:sp modelId="{3FB83CA8-4716-4228-BF12-E3A33E921F7B}">
      <dsp:nvSpPr>
        <dsp:cNvPr id="0" name=""/>
        <dsp:cNvSpPr/>
      </dsp:nvSpPr>
      <dsp:spPr>
        <a:xfrm>
          <a:off x="5184036" y="658648"/>
          <a:ext cx="754310" cy="75431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12D352C-2A92-4518-AF0E-A1E5CBD6D1F6}">
      <dsp:nvSpPr>
        <dsp:cNvPr id="0" name=""/>
        <dsp:cNvSpPr/>
      </dsp:nvSpPr>
      <dsp:spPr>
        <a:xfrm>
          <a:off x="4777025" y="1539019"/>
          <a:ext cx="1568331" cy="4783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b="1"/>
          </a:pPr>
          <a:r>
            <a:rPr lang="en-US" sz="1600" b="1" kern="1200" dirty="0">
              <a:solidFill>
                <a:schemeClr val="tx1"/>
              </a:solidFill>
              <a:latin typeface="Arial" panose="020B0604020202020204"/>
              <a:ea typeface="+mn-ea"/>
              <a:cs typeface="+mn-cs"/>
            </a:rPr>
            <a:t>Quick Guides</a:t>
          </a:r>
        </a:p>
      </dsp:txBody>
      <dsp:txXfrm>
        <a:off x="4777025" y="1539019"/>
        <a:ext cx="1568331" cy="478380"/>
      </dsp:txXfrm>
    </dsp:sp>
    <dsp:sp modelId="{3FDD86CB-E18C-4F78-8871-391CB5DDC4FB}">
      <dsp:nvSpPr>
        <dsp:cNvPr id="0" name=""/>
        <dsp:cNvSpPr/>
      </dsp:nvSpPr>
      <dsp:spPr>
        <a:xfrm>
          <a:off x="4741979" y="2133615"/>
          <a:ext cx="1581333" cy="621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dirty="0">
              <a:solidFill>
                <a:schemeClr val="tx1"/>
              </a:solidFill>
              <a:latin typeface="Arial" panose="020B0604020202020204"/>
              <a:ea typeface="+mn-ea"/>
              <a:cs typeface="+mn-cs"/>
            </a:rPr>
            <a:t>Additional support for tutorials</a:t>
          </a:r>
        </a:p>
      </dsp:txBody>
      <dsp:txXfrm>
        <a:off x="4741979" y="2133615"/>
        <a:ext cx="1581333" cy="621453"/>
      </dsp:txXfrm>
    </dsp:sp>
    <dsp:sp modelId="{91C6E771-DB07-4DB0-B698-24A059D74EFA}">
      <dsp:nvSpPr>
        <dsp:cNvPr id="0" name=""/>
        <dsp:cNvSpPr/>
      </dsp:nvSpPr>
      <dsp:spPr>
        <a:xfrm>
          <a:off x="7104205" y="605064"/>
          <a:ext cx="1041207" cy="94936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3854820-2CFD-4F8E-B450-C26A48A22A3A}">
      <dsp:nvSpPr>
        <dsp:cNvPr id="0" name=""/>
        <dsp:cNvSpPr/>
      </dsp:nvSpPr>
      <dsp:spPr>
        <a:xfrm>
          <a:off x="6553040" y="1582963"/>
          <a:ext cx="2143538" cy="4783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b="1"/>
          </a:pPr>
          <a:r>
            <a:rPr lang="en-US" sz="1600" b="1" kern="1200" dirty="0">
              <a:solidFill>
                <a:schemeClr val="tx1"/>
              </a:solidFill>
              <a:latin typeface="Arial" panose="020B0604020202020204"/>
              <a:ea typeface="+mn-ea"/>
              <a:cs typeface="+mn-cs"/>
            </a:rPr>
            <a:t>Case Studies</a:t>
          </a:r>
        </a:p>
      </dsp:txBody>
      <dsp:txXfrm>
        <a:off x="6553040" y="1582963"/>
        <a:ext cx="2143538" cy="478380"/>
      </dsp:txXfrm>
    </dsp:sp>
    <dsp:sp modelId="{5866BE44-EC4D-42C7-BF75-CC40C2292516}">
      <dsp:nvSpPr>
        <dsp:cNvPr id="0" name=""/>
        <dsp:cNvSpPr/>
      </dsp:nvSpPr>
      <dsp:spPr>
        <a:xfrm>
          <a:off x="6555287" y="2227567"/>
          <a:ext cx="2129662" cy="6407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dirty="0">
              <a:solidFill>
                <a:schemeClr val="tx1"/>
              </a:solidFill>
              <a:latin typeface="Arial" panose="020B0604020202020204"/>
              <a:ea typeface="+mn-ea"/>
              <a:cs typeface="+mn-cs"/>
            </a:rPr>
            <a:t>Real world examples of processing Landsat in the cloud</a:t>
          </a:r>
        </a:p>
      </dsp:txBody>
      <dsp:txXfrm>
        <a:off x="6555287" y="2227567"/>
        <a:ext cx="2129662" cy="64073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80573AA-847B-0E94-47F4-541E4313862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58EBBB8-294F-05A8-A21B-DE9314C586C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AA75EC6-D2E9-434C-90BB-AC888B8C4B25}" type="datetimeFigureOut">
              <a:rPr lang="en-US" smtClean="0"/>
              <a:t>7/21/2025</a:t>
            </a:fld>
            <a:endParaRPr lang="en-US"/>
          </a:p>
        </p:txBody>
      </p:sp>
      <p:sp>
        <p:nvSpPr>
          <p:cNvPr id="4" name="Footer Placeholder 3">
            <a:extLst>
              <a:ext uri="{FF2B5EF4-FFF2-40B4-BE49-F238E27FC236}">
                <a16:creationId xmlns:a16="http://schemas.microsoft.com/office/drawing/2014/main" id="{15C3B408-5C6A-91E8-AE67-39A8F4311B7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BCF3C83-ED6E-0952-9C1D-346F140DAFB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C00D9F4-8845-4BBD-83D1-428A19AE9EA2}" type="slidenum">
              <a:rPr lang="en-US" smtClean="0"/>
              <a:t>‹#›</a:t>
            </a:fld>
            <a:endParaRPr lang="en-US"/>
          </a:p>
        </p:txBody>
      </p:sp>
    </p:spTree>
    <p:extLst>
      <p:ext uri="{BB962C8B-B14F-4D97-AF65-F5344CB8AC3E}">
        <p14:creationId xmlns:p14="http://schemas.microsoft.com/office/powerpoint/2010/main" val="2656210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22AA14-AA87-6543-B4AE-12D49A5A6C1C}" type="datetimeFigureOut">
              <a:rPr lang="en-US" smtClean="0"/>
              <a:pPr/>
              <a:t>7/21/2025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D5CB47A-5BAF-5847-8462-8E087781F250}" type="slidenum">
              <a:rPr lang="en-US" smtClean="0"/>
              <a:pPr/>
              <a:t>‹#›</a:t>
            </a:fld>
            <a:endParaRPr lang="en-US"/>
          </a:p>
        </p:txBody>
      </p:sp>
    </p:spTree>
    <p:extLst>
      <p:ext uri="{BB962C8B-B14F-4D97-AF65-F5344CB8AC3E}">
        <p14:creationId xmlns:p14="http://schemas.microsoft.com/office/powerpoint/2010/main" val="408560746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cloudnativegeo.org/"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I’m Toni Robinson and I will be introducing you all to the materials we have to help you get started with working with Landsat in the cloud.</a:t>
            </a:r>
          </a:p>
        </p:txBody>
      </p:sp>
      <p:sp>
        <p:nvSpPr>
          <p:cNvPr id="4" name="Slide Number Placeholder 3"/>
          <p:cNvSpPr>
            <a:spLocks noGrp="1"/>
          </p:cNvSpPr>
          <p:nvPr>
            <p:ph type="sldNum" sz="quarter" idx="5"/>
          </p:nvPr>
        </p:nvSpPr>
        <p:spPr/>
        <p:txBody>
          <a:bodyPr/>
          <a:lstStyle/>
          <a:p>
            <a:fld id="{7D5CB47A-5BAF-5847-8462-8E087781F250}" type="slidenum">
              <a:rPr lang="en-US" smtClean="0"/>
              <a:pPr/>
              <a:t>1</a:t>
            </a:fld>
            <a:endParaRPr lang="en-US"/>
          </a:p>
        </p:txBody>
      </p:sp>
    </p:spTree>
    <p:extLst>
      <p:ext uri="{BB962C8B-B14F-4D97-AF65-F5344CB8AC3E}">
        <p14:creationId xmlns:p14="http://schemas.microsoft.com/office/powerpoint/2010/main" val="34914499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3600" dirty="0"/>
              <a:t>https://stacindex.org/catalogs/usgs-landsat-collection-2-api#/</a:t>
            </a:r>
          </a:p>
          <a:p>
            <a:endParaRPr lang="en-US" sz="3600" dirty="0"/>
          </a:p>
          <a:p>
            <a:r>
              <a:rPr lang="en-US" sz="3600" dirty="0" err="1"/>
              <a:t>Heres</a:t>
            </a:r>
            <a:r>
              <a:rPr lang="en-US" sz="3600" dirty="0"/>
              <a:t> an example of a single product selected from the Surface Reflectance ARD STAC Collection. You can see a map with the outline of the ARD and the metadata to the right.</a:t>
            </a:r>
          </a:p>
          <a:p>
            <a:endParaRPr lang="en-US" dirty="0"/>
          </a:p>
        </p:txBody>
      </p:sp>
      <p:sp>
        <p:nvSpPr>
          <p:cNvPr id="4" name="Slide Number Placeholder 3"/>
          <p:cNvSpPr>
            <a:spLocks noGrp="1"/>
          </p:cNvSpPr>
          <p:nvPr>
            <p:ph type="sldNum" sz="quarter" idx="5"/>
          </p:nvPr>
        </p:nvSpPr>
        <p:spPr/>
        <p:txBody>
          <a:bodyPr/>
          <a:lstStyle/>
          <a:p>
            <a:fld id="{7D5CB47A-5BAF-5847-8462-8E087781F250}" type="slidenum">
              <a:rPr lang="en-US" smtClean="0"/>
              <a:pPr/>
              <a:t>10</a:t>
            </a:fld>
            <a:endParaRPr lang="en-US"/>
          </a:p>
        </p:txBody>
      </p:sp>
    </p:spTree>
    <p:extLst>
      <p:ext uri="{BB962C8B-B14F-4D97-AF65-F5344CB8AC3E}">
        <p14:creationId xmlns:p14="http://schemas.microsoft.com/office/powerpoint/2010/main" val="30238358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at the USGS EROS, we provide Python notebooks to help users start working with Landsat data in a cloud environment. These are housed on the USGS User Services Gitlab account.</a:t>
            </a:r>
          </a:p>
        </p:txBody>
      </p:sp>
      <p:sp>
        <p:nvSpPr>
          <p:cNvPr id="4" name="Slide Number Placeholder 3"/>
          <p:cNvSpPr>
            <a:spLocks noGrp="1"/>
          </p:cNvSpPr>
          <p:nvPr>
            <p:ph type="sldNum" sz="quarter" idx="5"/>
          </p:nvPr>
        </p:nvSpPr>
        <p:spPr/>
        <p:txBody>
          <a:bodyPr/>
          <a:lstStyle/>
          <a:p>
            <a:fld id="{7D5CB47A-5BAF-5847-8462-8E087781F250}" type="slidenum">
              <a:rPr lang="en-US" smtClean="0"/>
              <a:pPr/>
              <a:t>11</a:t>
            </a:fld>
            <a:endParaRPr lang="en-US"/>
          </a:p>
        </p:txBody>
      </p:sp>
    </p:spTree>
    <p:extLst>
      <p:ext uri="{BB962C8B-B14F-4D97-AF65-F5344CB8AC3E}">
        <p14:creationId xmlns:p14="http://schemas.microsoft.com/office/powerpoint/2010/main" val="10763772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We have multiple projects within our User Services Gitlab</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first listed here is focused on accessing Landsat data.</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second is processing Landsat data.</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3</a:t>
            </a:r>
            <a:r>
              <a:rPr lang="en-US" baseline="30000" dirty="0"/>
              <a:t>rd</a:t>
            </a:r>
            <a:r>
              <a:rPr lang="en-US" dirty="0"/>
              <a:t> is quick guides that supplement tutorials.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fourth is Case Studies, which present real-world problems and use cases of processing Landsat data.</a:t>
            </a:r>
          </a:p>
          <a:p>
            <a:endParaRPr lang="en-US" dirty="0"/>
          </a:p>
          <a:p>
            <a:r>
              <a:rPr lang="en-US" dirty="0"/>
              <a:t>Next, we’ll head over to the browser to show you all what’s available and go through some of the tutorials.</a:t>
            </a:r>
          </a:p>
        </p:txBody>
      </p:sp>
      <p:sp>
        <p:nvSpPr>
          <p:cNvPr id="4" name="Slide Number Placeholder 3"/>
          <p:cNvSpPr>
            <a:spLocks noGrp="1"/>
          </p:cNvSpPr>
          <p:nvPr>
            <p:ph type="sldNum" sz="quarter" idx="5"/>
          </p:nvPr>
        </p:nvSpPr>
        <p:spPr/>
        <p:txBody>
          <a:bodyPr/>
          <a:lstStyle/>
          <a:p>
            <a:fld id="{7D5CB47A-5BAF-5847-8462-8E087781F250}" type="slidenum">
              <a:rPr lang="en-US" smtClean="0"/>
              <a:pPr/>
              <a:t>12</a:t>
            </a:fld>
            <a:endParaRPr lang="en-US"/>
          </a:p>
        </p:txBody>
      </p:sp>
    </p:spTree>
    <p:extLst>
      <p:ext uri="{BB962C8B-B14F-4D97-AF65-F5344CB8AC3E}">
        <p14:creationId xmlns:p14="http://schemas.microsoft.com/office/powerpoint/2010/main" val="37171540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chemeClr val="tx1"/>
                </a:solidFill>
              </a:rPr>
              <a:t>From here, we will continue to the USGS User Services GitLab to show you how to use our tutorials.</a:t>
            </a:r>
          </a:p>
          <a:p>
            <a:endParaRPr lang="en-US" dirty="0"/>
          </a:p>
        </p:txBody>
      </p:sp>
      <p:sp>
        <p:nvSpPr>
          <p:cNvPr id="4" name="Slide Number Placeholder 3"/>
          <p:cNvSpPr>
            <a:spLocks noGrp="1"/>
          </p:cNvSpPr>
          <p:nvPr>
            <p:ph type="sldNum" sz="quarter" idx="5"/>
          </p:nvPr>
        </p:nvSpPr>
        <p:spPr/>
        <p:txBody>
          <a:bodyPr/>
          <a:lstStyle/>
          <a:p>
            <a:fld id="{7D5CB47A-5BAF-5847-8462-8E087781F250}" type="slidenum">
              <a:rPr lang="en-US" smtClean="0"/>
              <a:pPr/>
              <a:t>13</a:t>
            </a:fld>
            <a:endParaRPr lang="en-US"/>
          </a:p>
        </p:txBody>
      </p:sp>
    </p:spTree>
    <p:extLst>
      <p:ext uri="{BB962C8B-B14F-4D97-AF65-F5344CB8AC3E}">
        <p14:creationId xmlns:p14="http://schemas.microsoft.com/office/powerpoint/2010/main" val="31475528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We have a tutorial that introduces retrieving band values for a single pixel location using a </a:t>
            </a:r>
            <a:r>
              <a:rPr lang="en-US" dirty="0" err="1"/>
              <a:t>GeoJSON</a:t>
            </a:r>
            <a:r>
              <a:rPr lang="en-US" dirty="0"/>
              <a:t> point object. This serves as a preliminary step to time series analysis with Landsat data. This work focuses on the Land-o-Lakes Sinkhole collapse that took 2 houses and caused the condemnation of 7 others. The time series plot shows the Normalized Vegetation Index for a single pixel influenced by a collapsing sinkhole. The red dashed line is the date of the sinkhole collapse. You can see the change in the NDVI after the collapse.</a:t>
            </a:r>
          </a:p>
          <a:p>
            <a:endParaRPr lang="en-US" dirty="0"/>
          </a:p>
        </p:txBody>
      </p:sp>
      <p:sp>
        <p:nvSpPr>
          <p:cNvPr id="4" name="Slide Number Placeholder 3"/>
          <p:cNvSpPr>
            <a:spLocks noGrp="1"/>
          </p:cNvSpPr>
          <p:nvPr>
            <p:ph type="sldNum" sz="quarter" idx="5"/>
          </p:nvPr>
        </p:nvSpPr>
        <p:spPr/>
        <p:txBody>
          <a:bodyPr/>
          <a:lstStyle/>
          <a:p>
            <a:fld id="{7D5CB47A-5BAF-5847-8462-8E087781F250}" type="slidenum">
              <a:rPr lang="en-US" smtClean="0"/>
              <a:pPr/>
              <a:t>16</a:t>
            </a:fld>
            <a:endParaRPr lang="en-US"/>
          </a:p>
        </p:txBody>
      </p:sp>
    </p:spTree>
    <p:extLst>
      <p:ext uri="{BB962C8B-B14F-4D97-AF65-F5344CB8AC3E}">
        <p14:creationId xmlns:p14="http://schemas.microsoft.com/office/powerpoint/2010/main" val="7114039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indent="0">
              <a:buFont typeface="+mj-lt"/>
              <a:buNone/>
            </a:pPr>
            <a:r>
              <a:rPr lang="en-US" dirty="0"/>
              <a:t>THESE ARE NO COST not FREE</a:t>
            </a:r>
          </a:p>
          <a:p>
            <a:pPr marL="0" indent="0">
              <a:buFont typeface="+mj-lt"/>
              <a:buNone/>
            </a:pPr>
            <a:endParaRPr lang="en-US" dirty="0"/>
          </a:p>
          <a:p>
            <a:pPr marL="228600" indent="-228600">
              <a:buFont typeface="+mj-lt"/>
              <a:buAutoNum type="arabicPeriod"/>
            </a:pPr>
            <a:r>
              <a:rPr lang="en-US" dirty="0" err="1"/>
              <a:t>Pangeo</a:t>
            </a:r>
            <a:r>
              <a:rPr lang="en-US" dirty="0"/>
              <a:t> provides cloud computing resources for Geoscientists.</a:t>
            </a:r>
          </a:p>
          <a:p>
            <a:pPr marL="685800" lvl="1" indent="-228600">
              <a:buFont typeface="Arial" panose="020B0604020202020204" pitchFamily="34" charset="0"/>
              <a:buChar char="•"/>
            </a:pPr>
            <a:r>
              <a:rPr lang="en-US" dirty="0"/>
              <a:t>https://www.pangeo.io/ </a:t>
            </a:r>
          </a:p>
          <a:p>
            <a:pPr marL="457200" lvl="1" indent="0">
              <a:buFont typeface="Arial" panose="020B0604020202020204" pitchFamily="34" charset="0"/>
              <a:buNone/>
            </a:pPr>
            <a:endParaRPr lang="en-US" dirty="0"/>
          </a:p>
          <a:p>
            <a:pPr marL="228600" indent="-228600">
              <a:buFont typeface="+mj-lt"/>
              <a:buAutoNum type="arabicPeriod"/>
            </a:pPr>
            <a:endParaRPr lang="en-US" dirty="0"/>
          </a:p>
          <a:p>
            <a:pPr marL="228600" indent="-228600">
              <a:buFont typeface="+mj-lt"/>
              <a:buAutoNum type="arabicPeriod"/>
            </a:pPr>
            <a:r>
              <a:rPr lang="en-US" dirty="0"/>
              <a:t>The NASA </a:t>
            </a:r>
            <a:r>
              <a:rPr lang="en-US" dirty="0" err="1"/>
              <a:t>EarthData</a:t>
            </a:r>
            <a:r>
              <a:rPr lang="en-US" dirty="0"/>
              <a:t> Cloud Primer for AWS Services provides information on how to get started in AWS cloud services i.e., setup and understanding pricing/costs.</a:t>
            </a:r>
          </a:p>
          <a:p>
            <a:pPr marL="228600" indent="-228600">
              <a:buFont typeface="+mj-lt"/>
              <a:buAutoNum type="arabicPeriod"/>
            </a:pPr>
            <a:endParaRPr lang="en-US" dirty="0"/>
          </a:p>
          <a:p>
            <a:pPr marL="685800" lvl="1" indent="-228600">
              <a:buFont typeface="Arial" panose="020B0604020202020204" pitchFamily="34" charset="0"/>
              <a:buChar char="•"/>
            </a:pPr>
            <a:r>
              <a:rPr lang="en-US" dirty="0"/>
              <a:t>https://www.earthdata.nasa.gov/learn/webinars-and-tutorials/cloud-primer-amazon-web-services</a:t>
            </a:r>
          </a:p>
          <a:p>
            <a:pPr marL="228600" indent="-228600">
              <a:buFont typeface="+mj-lt"/>
              <a:buAutoNum type="arabicPeriod"/>
            </a:pPr>
            <a:endParaRPr lang="en-US" dirty="0"/>
          </a:p>
          <a:p>
            <a:pPr marL="228600" indent="-228600">
              <a:buFont typeface="+mj-lt"/>
              <a:buAutoNum type="arabicPeriod"/>
            </a:pPr>
            <a:endParaRPr lang="en-US" dirty="0"/>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0" dirty="0">
                <a:solidFill>
                  <a:schemeClr val="tx1">
                    <a:lumMod val="95000"/>
                    <a:lumOff val="5000"/>
                  </a:schemeClr>
                </a:solidFill>
              </a:rPr>
              <a:t>You can analyze/visualize your Landsat data in the ASF </a:t>
            </a:r>
            <a:r>
              <a:rPr lang="en-US" b="0" dirty="0" err="1">
                <a:solidFill>
                  <a:schemeClr val="tx1">
                    <a:lumMod val="95000"/>
                    <a:lumOff val="5000"/>
                  </a:schemeClr>
                </a:solidFill>
              </a:rPr>
              <a:t>OpenScienceLab</a:t>
            </a:r>
            <a:r>
              <a:rPr lang="en-US" b="0" dirty="0">
                <a:solidFill>
                  <a:schemeClr val="tx1">
                    <a:lumMod val="95000"/>
                    <a:lumOff val="5000"/>
                  </a:schemeClr>
                </a:solidFill>
              </a:rPr>
              <a:t>. </a:t>
            </a:r>
            <a:r>
              <a:rPr lang="en-US" b="0" dirty="0" err="1">
                <a:solidFill>
                  <a:schemeClr val="tx1">
                    <a:lumMod val="95000"/>
                    <a:lumOff val="5000"/>
                  </a:schemeClr>
                </a:solidFill>
              </a:rPr>
              <a:t>OpenScienceLab</a:t>
            </a:r>
            <a:r>
              <a:rPr lang="en-US" b="0" dirty="0">
                <a:solidFill>
                  <a:schemeClr val="tx1">
                    <a:lumMod val="95000"/>
                    <a:lumOff val="5000"/>
                  </a:schemeClr>
                </a:solidFill>
              </a:rPr>
              <a:t> has free but limited access to a cloud-hosted </a:t>
            </a:r>
            <a:r>
              <a:rPr lang="en-US" b="0" dirty="0" err="1">
                <a:solidFill>
                  <a:schemeClr val="tx1">
                    <a:lumMod val="95000"/>
                    <a:lumOff val="5000"/>
                  </a:schemeClr>
                </a:solidFill>
              </a:rPr>
              <a:t>JupyterHub</a:t>
            </a:r>
            <a:r>
              <a:rPr lang="en-US" b="0" dirty="0">
                <a:solidFill>
                  <a:schemeClr val="tx1">
                    <a:lumMod val="95000"/>
                    <a:lumOff val="5000"/>
                  </a:schemeClr>
                </a:solidFill>
              </a:rPr>
              <a:t> where you can access and work with a variety of satellite imagery.</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endParaRPr lang="en-US" b="0" dirty="0">
              <a:solidFill>
                <a:schemeClr val="tx1">
                  <a:lumMod val="95000"/>
                  <a:lumOff val="5000"/>
                </a:schemeClr>
              </a:solidFill>
            </a:endParaRP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solidFill>
                  <a:schemeClr val="tx1">
                    <a:lumMod val="95000"/>
                    <a:lumOff val="5000"/>
                  </a:schemeClr>
                </a:solidFill>
              </a:rPr>
              <a:t>https://asf.alaska.edu/asf-services-open-science-lab/</a:t>
            </a:r>
          </a:p>
          <a:p>
            <a:pPr marL="685800" marR="0" lvl="1" indent="-228600" algn="l" defTabSz="457200" rtl="0" eaLnBrk="1" fontAlgn="auto" latinLnBrk="0" hangingPunct="1">
              <a:lnSpc>
                <a:spcPct val="100000"/>
              </a:lnSpc>
              <a:spcBef>
                <a:spcPts val="0"/>
              </a:spcBef>
              <a:spcAft>
                <a:spcPts val="0"/>
              </a:spcAft>
              <a:buClrTx/>
              <a:buSzTx/>
              <a:buFont typeface="+mj-lt"/>
              <a:buAutoNum type="arabicPeriod"/>
              <a:tabLst/>
              <a:defRPr/>
            </a:pPr>
            <a:endParaRPr lang="en-US" b="0" dirty="0">
              <a:solidFill>
                <a:schemeClr val="tx1">
                  <a:lumMod val="95000"/>
                  <a:lumOff val="5000"/>
                </a:schemeClr>
              </a:solidFill>
            </a:endParaRPr>
          </a:p>
          <a:p>
            <a:pPr marL="685800" marR="0" lvl="1" indent="-228600" algn="l" defTabSz="457200" rtl="0" eaLnBrk="1" fontAlgn="auto" latinLnBrk="0" hangingPunct="1">
              <a:lnSpc>
                <a:spcPct val="100000"/>
              </a:lnSpc>
              <a:spcBef>
                <a:spcPts val="0"/>
              </a:spcBef>
              <a:spcAft>
                <a:spcPts val="0"/>
              </a:spcAft>
              <a:buClrTx/>
              <a:buSzTx/>
              <a:buFont typeface="+mj-lt"/>
              <a:buAutoNum type="arabicPeriod"/>
              <a:tabLst/>
              <a:defRPr/>
            </a:pPr>
            <a:endParaRPr lang="en-US" b="0" dirty="0">
              <a:solidFill>
                <a:schemeClr val="tx1">
                  <a:lumMod val="95000"/>
                  <a:lumOff val="5000"/>
                </a:schemeClr>
              </a:solidFill>
            </a:endParaRP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0" dirty="0">
                <a:solidFill>
                  <a:schemeClr val="tx1">
                    <a:lumMod val="95000"/>
                    <a:lumOff val="5000"/>
                  </a:schemeClr>
                </a:solidFill>
              </a:rPr>
              <a:t>NASA </a:t>
            </a:r>
            <a:r>
              <a:rPr lang="en-US" b="0" dirty="0" err="1">
                <a:solidFill>
                  <a:schemeClr val="tx1">
                    <a:lumMod val="95000"/>
                    <a:lumOff val="5000"/>
                  </a:schemeClr>
                </a:solidFill>
              </a:rPr>
              <a:t>OpenScapes</a:t>
            </a:r>
            <a:r>
              <a:rPr lang="en-US" b="0" dirty="0">
                <a:solidFill>
                  <a:schemeClr val="tx1">
                    <a:lumMod val="95000"/>
                    <a:lumOff val="5000"/>
                  </a:schemeClr>
                </a:solidFill>
              </a:rPr>
              <a:t> provides a community for users interested in getting started in the cloud. Upon joining an </a:t>
            </a:r>
            <a:r>
              <a:rPr lang="en-US" b="0" dirty="0" err="1">
                <a:solidFill>
                  <a:schemeClr val="tx1">
                    <a:lumMod val="95000"/>
                    <a:lumOff val="5000"/>
                  </a:schemeClr>
                </a:solidFill>
              </a:rPr>
              <a:t>OpenScapes</a:t>
            </a:r>
            <a:r>
              <a:rPr lang="en-US" b="0" dirty="0">
                <a:solidFill>
                  <a:schemeClr val="tx1">
                    <a:lumMod val="95000"/>
                    <a:lumOff val="5000"/>
                  </a:schemeClr>
                </a:solidFill>
              </a:rPr>
              <a:t> event or Science Champions Cohort you will have access to the 2i2c </a:t>
            </a:r>
            <a:r>
              <a:rPr lang="en-US" b="0" dirty="0" err="1">
                <a:solidFill>
                  <a:schemeClr val="tx1">
                    <a:lumMod val="95000"/>
                    <a:lumOff val="5000"/>
                  </a:schemeClr>
                </a:solidFill>
              </a:rPr>
              <a:t>JupyterHub</a:t>
            </a:r>
            <a:r>
              <a:rPr lang="en-US" b="0" dirty="0">
                <a:solidFill>
                  <a:schemeClr val="tx1">
                    <a:lumMod val="95000"/>
                    <a:lumOff val="5000"/>
                  </a:schemeClr>
                </a:solidFill>
              </a:rPr>
              <a:t>, where you can get started on processing imagery in a cloud environment—also a great place to find collaborators. </a:t>
            </a:r>
            <a:r>
              <a:rPr lang="en-US" b="0" dirty="0" err="1">
                <a:solidFill>
                  <a:schemeClr val="tx1">
                    <a:lumMod val="95000"/>
                    <a:lumOff val="5000"/>
                  </a:schemeClr>
                </a:solidFill>
              </a:rPr>
              <a:t>Openscapes</a:t>
            </a:r>
            <a:r>
              <a:rPr lang="en-US" b="0" dirty="0">
                <a:solidFill>
                  <a:schemeClr val="tx1">
                    <a:lumMod val="95000"/>
                    <a:lumOff val="5000"/>
                  </a:schemeClr>
                </a:solidFill>
              </a:rPr>
              <a:t> is in-region so it doesn’t cost to pull from Landsat S3 bucket?</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endParaRPr lang="en-US" b="0" dirty="0">
              <a:solidFill>
                <a:schemeClr val="tx1">
                  <a:lumMod val="95000"/>
                  <a:lumOff val="5000"/>
                </a:schemeClr>
              </a:solidFill>
            </a:endParaRPr>
          </a:p>
          <a:p>
            <a:pPr marL="685800" marR="0" lvl="1"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solidFill>
                  <a:schemeClr val="tx1">
                    <a:lumMod val="95000"/>
                    <a:lumOff val="5000"/>
                  </a:schemeClr>
                </a:solidFill>
              </a:rPr>
              <a:t>https://openscapes.2i2c.cloud/hub/login?next=%2Fhub%2F</a:t>
            </a:r>
          </a:p>
          <a:p>
            <a:pPr marL="685800" marR="0" lvl="1"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dirty="0">
              <a:solidFill>
                <a:schemeClr val="tx1">
                  <a:lumMod val="95000"/>
                  <a:lumOff val="5000"/>
                </a:schemeClr>
              </a:solidFill>
            </a:endParaRPr>
          </a:p>
          <a:p>
            <a:pPr marL="457200" marR="0" lvl="1"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dirty="0">
              <a:solidFill>
                <a:schemeClr val="tx1">
                  <a:lumMod val="95000"/>
                  <a:lumOff val="5000"/>
                </a:schemeClr>
              </a:solidFill>
            </a:endParaRP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0" dirty="0">
                <a:solidFill>
                  <a:schemeClr val="tx1">
                    <a:lumMod val="95000"/>
                    <a:lumOff val="5000"/>
                  </a:schemeClr>
                </a:solidFill>
              </a:rPr>
              <a:t>Cloud Native Geo like </a:t>
            </a:r>
            <a:r>
              <a:rPr lang="en-US" b="0" dirty="0" err="1">
                <a:solidFill>
                  <a:schemeClr val="tx1">
                    <a:lumMod val="95000"/>
                    <a:lumOff val="5000"/>
                  </a:schemeClr>
                </a:solidFill>
              </a:rPr>
              <a:t>Pangeo</a:t>
            </a:r>
            <a:r>
              <a:rPr lang="en-US" b="0" dirty="0">
                <a:solidFill>
                  <a:schemeClr val="tx1">
                    <a:lumMod val="95000"/>
                    <a:lumOff val="5000"/>
                  </a:schemeClr>
                </a:solidFill>
              </a:rPr>
              <a:t>, provides cloud computing community for geoscientists where users can </a:t>
            </a:r>
            <a:r>
              <a:rPr lang="en-US" b="0" i="0" dirty="0">
                <a:solidFill>
                  <a:srgbClr val="394548"/>
                </a:solidFill>
                <a:effectLst/>
                <a:latin typeface="iawriterquattro"/>
              </a:rPr>
              <a:t>connect, collaborate, and deepen our understanding of the world through the power of geospatial data.</a:t>
            </a:r>
          </a:p>
          <a:p>
            <a:pPr marL="685800" marR="0" lvl="1"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u="sng" kern="0" dirty="0">
                <a:solidFill>
                  <a:schemeClr val="tx1"/>
                </a:solidFill>
                <a:effectLst/>
                <a:hlinkClick r:id="rId3" tooltip="https://cloudnativegeo.org/">
                  <a:extLst>
                    <a:ext uri="{A12FA001-AC4F-418D-AE19-62706E023703}">
                      <ahyp:hlinkClr xmlns:ahyp="http://schemas.microsoft.com/office/drawing/2018/hyperlinkcolor" val="tx"/>
                    </a:ext>
                  </a:extLst>
                </a:hlinkClick>
              </a:rPr>
              <a:t>https://cloudnativegeo.org/ </a:t>
            </a:r>
            <a:endParaRPr lang="en-US" sz="1200" b="0" dirty="0">
              <a:solidFill>
                <a:schemeClr val="tx1"/>
              </a:solidFill>
            </a:endParaRPr>
          </a:p>
          <a:p>
            <a:pPr marL="685800" marR="0" lvl="1" indent="-228600" algn="l" defTabSz="457200" rtl="0" eaLnBrk="1" fontAlgn="auto" latinLnBrk="0" hangingPunct="1">
              <a:lnSpc>
                <a:spcPct val="100000"/>
              </a:lnSpc>
              <a:spcBef>
                <a:spcPts val="0"/>
              </a:spcBef>
              <a:spcAft>
                <a:spcPts val="0"/>
              </a:spcAft>
              <a:buClrTx/>
              <a:buSzTx/>
              <a:buFont typeface="+mj-lt"/>
              <a:buAutoNum type="arabicPeriod"/>
              <a:tabLst/>
              <a:defRPr/>
            </a:pPr>
            <a:endParaRPr lang="en-US" b="0" dirty="0">
              <a:solidFill>
                <a:schemeClr val="tx1">
                  <a:lumMod val="95000"/>
                  <a:lumOff val="5000"/>
                </a:schemeClr>
              </a:solidFill>
            </a:endParaRPr>
          </a:p>
          <a:p>
            <a:endParaRPr lang="en-US" dirty="0"/>
          </a:p>
        </p:txBody>
      </p:sp>
      <p:sp>
        <p:nvSpPr>
          <p:cNvPr id="4" name="Slide Number Placeholder 3"/>
          <p:cNvSpPr>
            <a:spLocks noGrp="1"/>
          </p:cNvSpPr>
          <p:nvPr>
            <p:ph type="sldNum" sz="quarter" idx="5"/>
          </p:nvPr>
        </p:nvSpPr>
        <p:spPr/>
        <p:txBody>
          <a:bodyPr/>
          <a:lstStyle/>
          <a:p>
            <a:fld id="{7D5CB47A-5BAF-5847-8462-8E087781F250}" type="slidenum">
              <a:rPr lang="en-US" smtClean="0"/>
              <a:pPr/>
              <a:t>18</a:t>
            </a:fld>
            <a:endParaRPr lang="en-US"/>
          </a:p>
        </p:txBody>
      </p:sp>
    </p:spTree>
    <p:extLst>
      <p:ext uri="{BB962C8B-B14F-4D97-AF65-F5344CB8AC3E}">
        <p14:creationId xmlns:p14="http://schemas.microsoft.com/office/powerpoint/2010/main" val="14613529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r>
              <a:rPr lang="en-US" dirty="0"/>
              <a:t>Outline of how Landsat data is stored in the cloud</a:t>
            </a:r>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r>
              <a:rPr lang="en-US" dirty="0"/>
              <a:t>Demo the workflow available for users</a:t>
            </a:r>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r>
              <a:rPr lang="en-US" dirty="0"/>
              <a:t>Highlight/introduce the resources available to get started in the cloud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This webinar provides workflows to support users as they transition or explore working with Landsat data in the cloud.</a:t>
            </a:r>
          </a:p>
          <a:p>
            <a:endParaRPr lang="en-US" dirty="0"/>
          </a:p>
        </p:txBody>
      </p:sp>
      <p:sp>
        <p:nvSpPr>
          <p:cNvPr id="4" name="Slide Number Placeholder 3"/>
          <p:cNvSpPr>
            <a:spLocks noGrp="1"/>
          </p:cNvSpPr>
          <p:nvPr>
            <p:ph type="sldNum" sz="quarter" idx="5"/>
          </p:nvPr>
        </p:nvSpPr>
        <p:spPr/>
        <p:txBody>
          <a:bodyPr/>
          <a:lstStyle/>
          <a:p>
            <a:fld id="{7D5CB47A-5BAF-5847-8462-8E087781F250}" type="slidenum">
              <a:rPr lang="en-US" smtClean="0"/>
              <a:pPr/>
              <a:t>2</a:t>
            </a:fld>
            <a:endParaRPr lang="en-US"/>
          </a:p>
        </p:txBody>
      </p:sp>
    </p:spTree>
    <p:extLst>
      <p:ext uri="{BB962C8B-B14F-4D97-AF65-F5344CB8AC3E}">
        <p14:creationId xmlns:p14="http://schemas.microsoft.com/office/powerpoint/2010/main" val="4184215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Landsat data is now available in the cloud. It's stored in an Amazon Web Services S3  bucket in the Oregon US West 2 region. Users can access the data using direct requester pays.</a:t>
            </a:r>
          </a:p>
          <a:p>
            <a:endParaRPr lang="en-US" dirty="0"/>
          </a:p>
        </p:txBody>
      </p:sp>
      <p:sp>
        <p:nvSpPr>
          <p:cNvPr id="4" name="Slide Number Placeholder 3"/>
          <p:cNvSpPr>
            <a:spLocks noGrp="1"/>
          </p:cNvSpPr>
          <p:nvPr>
            <p:ph type="sldNum" sz="quarter" idx="5"/>
          </p:nvPr>
        </p:nvSpPr>
        <p:spPr/>
        <p:txBody>
          <a:bodyPr/>
          <a:lstStyle/>
          <a:p>
            <a:fld id="{7D5CB47A-5BAF-5847-8462-8E087781F250}" type="slidenum">
              <a:rPr lang="en-US" smtClean="0"/>
              <a:pPr/>
              <a:t>3</a:t>
            </a:fld>
            <a:endParaRPr lang="en-US"/>
          </a:p>
        </p:txBody>
      </p:sp>
    </p:spTree>
    <p:extLst>
      <p:ext uri="{BB962C8B-B14F-4D97-AF65-F5344CB8AC3E}">
        <p14:creationId xmlns:p14="http://schemas.microsoft.com/office/powerpoint/2010/main" val="8040252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available products in the cloud are: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Level-1 Radiance products with geometric and radiometric corrections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Level-2 Which are corrected for atmospheric conditions and separated into Surface reflectance and temperature products. This also includes Analysis Ready Data products.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Level-3 Thematic products derived from higher-level processing of the imagery, e.g., Burned Area (BA), and Fractional Snow-Covered Area (</a:t>
            </a:r>
            <a:r>
              <a:rPr lang="en-US" sz="1200" dirty="0" err="1"/>
              <a:t>fSCA</a:t>
            </a:r>
            <a:r>
              <a:rPr lang="en-US" sz="1200" dirty="0"/>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endParaRPr lang="en-US" dirty="0"/>
          </a:p>
          <a:p>
            <a:endParaRPr lang="en-US" dirty="0"/>
          </a:p>
        </p:txBody>
      </p:sp>
      <p:sp>
        <p:nvSpPr>
          <p:cNvPr id="4" name="Slide Number Placeholder 3"/>
          <p:cNvSpPr>
            <a:spLocks noGrp="1"/>
          </p:cNvSpPr>
          <p:nvPr>
            <p:ph type="sldNum" sz="quarter" idx="5"/>
          </p:nvPr>
        </p:nvSpPr>
        <p:spPr/>
        <p:txBody>
          <a:bodyPr/>
          <a:lstStyle/>
          <a:p>
            <a:fld id="{7D5CB47A-5BAF-5847-8462-8E087781F250}" type="slidenum">
              <a:rPr lang="en-US" smtClean="0"/>
              <a:pPr/>
              <a:t>4</a:t>
            </a:fld>
            <a:endParaRPr lang="en-US"/>
          </a:p>
        </p:txBody>
      </p:sp>
    </p:spTree>
    <p:extLst>
      <p:ext uri="{BB962C8B-B14F-4D97-AF65-F5344CB8AC3E}">
        <p14:creationId xmlns:p14="http://schemas.microsoft.com/office/powerpoint/2010/main" val="2901930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provide an example of how a product in the Landsat S3 bucket is stored:</a:t>
            </a:r>
          </a:p>
          <a:p>
            <a:r>
              <a:rPr lang="en-US" dirty="0"/>
              <a:t>The product is a level-2 collected with the Thematic Mapper in 2011.</a:t>
            </a:r>
          </a:p>
          <a:p>
            <a:r>
              <a:rPr lang="en-US" dirty="0"/>
              <a:t>To start all products are located inside the Landsat </a:t>
            </a:r>
            <a:r>
              <a:rPr lang="en-US" dirty="0" err="1"/>
              <a:t>usgs-landsat</a:t>
            </a:r>
            <a:r>
              <a:rPr lang="en-US" dirty="0"/>
              <a:t> bucket in collection 2, the only collection available to users.</a:t>
            </a:r>
          </a:p>
          <a:p>
            <a:r>
              <a:rPr lang="en-US" dirty="0"/>
              <a:t>The processing level is level-2, the Projection which is WGS84 UTM</a:t>
            </a:r>
          </a:p>
          <a:p>
            <a:r>
              <a:rPr lang="en-US" dirty="0"/>
              <a:t>The sensor is the TM for the thematic mapper (</a:t>
            </a:r>
            <a:r>
              <a:rPr lang="en-US" b="0" i="0" dirty="0">
                <a:solidFill>
                  <a:srgbClr val="000000"/>
                </a:solidFill>
                <a:effectLst/>
                <a:latin typeface="Merriweather Web"/>
              </a:rPr>
              <a:t>Landsat 4-5)</a:t>
            </a:r>
          </a:p>
          <a:p>
            <a:r>
              <a:rPr lang="en-US" b="0" i="0" dirty="0">
                <a:solidFill>
                  <a:srgbClr val="000000"/>
                </a:solidFill>
                <a:effectLst/>
                <a:latin typeface="Merriweather Web"/>
              </a:rPr>
              <a:t>The year is 2011</a:t>
            </a:r>
          </a:p>
          <a:p>
            <a:r>
              <a:rPr lang="en-US" b="0" i="0" dirty="0">
                <a:solidFill>
                  <a:srgbClr val="000000"/>
                </a:solidFill>
                <a:effectLst/>
                <a:latin typeface="Merriweather Web"/>
              </a:rPr>
              <a:t>The path and row are 29 and 30 </a:t>
            </a:r>
          </a:p>
          <a:p>
            <a:r>
              <a:rPr lang="en-US" b="0" i="0" dirty="0">
                <a:solidFill>
                  <a:srgbClr val="000000"/>
                </a:solidFill>
                <a:effectLst/>
                <a:latin typeface="Merriweather Web"/>
              </a:rPr>
              <a:t>The final directory is the product name</a:t>
            </a:r>
            <a:endParaRPr lang="en-US" dirty="0"/>
          </a:p>
        </p:txBody>
      </p:sp>
      <p:sp>
        <p:nvSpPr>
          <p:cNvPr id="4" name="Slide Number Placeholder 3"/>
          <p:cNvSpPr>
            <a:spLocks noGrp="1"/>
          </p:cNvSpPr>
          <p:nvPr>
            <p:ph type="sldNum" sz="quarter" idx="5"/>
          </p:nvPr>
        </p:nvSpPr>
        <p:spPr/>
        <p:txBody>
          <a:bodyPr/>
          <a:lstStyle/>
          <a:p>
            <a:fld id="{7D5CB47A-5BAF-5847-8462-8E087781F250}" type="slidenum">
              <a:rPr lang="en-US" smtClean="0"/>
              <a:pPr/>
              <a:t>5</a:t>
            </a:fld>
            <a:endParaRPr lang="en-US"/>
          </a:p>
        </p:txBody>
      </p:sp>
    </p:spTree>
    <p:extLst>
      <p:ext uri="{BB962C8B-B14F-4D97-AF65-F5344CB8AC3E}">
        <p14:creationId xmlns:p14="http://schemas.microsoft.com/office/powerpoint/2010/main" val="2245662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 the product structure, there are various objects ranging from metadata to the band products as </a:t>
            </a:r>
            <a:r>
              <a:rPr lang="en-US" dirty="0" err="1"/>
              <a:t>tif</a:t>
            </a:r>
            <a:r>
              <a:rPr lang="en-US" dirty="0"/>
              <a:t> files</a:t>
            </a:r>
          </a:p>
        </p:txBody>
      </p:sp>
      <p:sp>
        <p:nvSpPr>
          <p:cNvPr id="4" name="Slide Number Placeholder 3"/>
          <p:cNvSpPr>
            <a:spLocks noGrp="1"/>
          </p:cNvSpPr>
          <p:nvPr>
            <p:ph type="sldNum" sz="quarter" idx="5"/>
          </p:nvPr>
        </p:nvSpPr>
        <p:spPr/>
        <p:txBody>
          <a:bodyPr/>
          <a:lstStyle/>
          <a:p>
            <a:fld id="{7D5CB47A-5BAF-5847-8462-8E087781F250}" type="slidenum">
              <a:rPr lang="en-US" smtClean="0"/>
              <a:pPr/>
              <a:t>6</a:t>
            </a:fld>
            <a:endParaRPr lang="en-US"/>
          </a:p>
        </p:txBody>
      </p:sp>
    </p:spTree>
    <p:extLst>
      <p:ext uri="{BB962C8B-B14F-4D97-AF65-F5344CB8AC3E}">
        <p14:creationId xmlns:p14="http://schemas.microsoft.com/office/powerpoint/2010/main" val="837894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you know how the data is structured in the Landsat S3 bucket, how do you find the data you need?</a:t>
            </a:r>
          </a:p>
          <a:p>
            <a:endParaRPr lang="en-US" dirty="0"/>
          </a:p>
          <a:p>
            <a:endParaRPr lang="en-US" dirty="0"/>
          </a:p>
        </p:txBody>
      </p:sp>
      <p:sp>
        <p:nvSpPr>
          <p:cNvPr id="4" name="Slide Number Placeholder 3"/>
          <p:cNvSpPr>
            <a:spLocks noGrp="1"/>
          </p:cNvSpPr>
          <p:nvPr>
            <p:ph type="sldNum" sz="quarter" idx="5"/>
          </p:nvPr>
        </p:nvSpPr>
        <p:spPr/>
        <p:txBody>
          <a:bodyPr/>
          <a:lstStyle/>
          <a:p>
            <a:fld id="{7D5CB47A-5BAF-5847-8462-8E087781F250}" type="slidenum">
              <a:rPr lang="en-US" smtClean="0"/>
              <a:pPr/>
              <a:t>7</a:t>
            </a:fld>
            <a:endParaRPr lang="en-US"/>
          </a:p>
        </p:txBody>
      </p:sp>
    </p:spTree>
    <p:extLst>
      <p:ext uri="{BB962C8B-B14F-4D97-AF65-F5344CB8AC3E}">
        <p14:creationId xmlns:p14="http://schemas.microsoft.com/office/powerpoint/2010/main" val="3069028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pPr marL="0" marR="0" lvl="0" indent="0" algn="l" defTabSz="4572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3600" dirty="0"/>
          </a:p>
          <a:p>
            <a:pPr marL="0" marR="0" lvl="0" indent="0" algn="l" defTabSz="4572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3600" dirty="0" err="1"/>
              <a:t>Spatio</a:t>
            </a:r>
            <a:r>
              <a:rPr lang="en-US" sz="3600" dirty="0"/>
              <a:t> Temporal Asset Catalog (STAC)  family of specifications standardizes how geospatial metadata is structured for easier/simpler data access. </a:t>
            </a:r>
          </a:p>
          <a:p>
            <a:pPr marL="0" marR="0" lvl="0" indent="0" algn="l" defTabSz="4572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3600" dirty="0"/>
          </a:p>
          <a:p>
            <a:pPr marL="0" marR="0" lvl="0" indent="0" algn="l" defTabSz="4572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3600" dirty="0"/>
              <a:t>Here at the United States Geological Survey (USGS) we use STAC because it allows users to conveniently access metadata associated with Landsat products that are accessible through the Amazon Web Services (AWS) cloud platform.</a:t>
            </a:r>
            <a:endParaRPr lang="en-US" sz="2400" dirty="0"/>
          </a:p>
          <a:p>
            <a:pPr>
              <a:buFont typeface="Wingdings" panose="05000000000000000000" pitchFamily="2" charset="2"/>
              <a:buNone/>
            </a:pPr>
            <a:endParaRPr lang="en-US" sz="3600" dirty="0"/>
          </a:p>
          <a:p>
            <a:pPr>
              <a:buFont typeface="Wingdings" panose="05000000000000000000" pitchFamily="2" charset="2"/>
              <a:buNone/>
            </a:pPr>
            <a:r>
              <a:rPr lang="en-US" sz="3600" dirty="0"/>
              <a:t>The Landsat STAC Catalog has only Landsat Collection 2 data with 13 collections e.g. landsat-c2l2-sr is the Surface Reflectance Dataset and has all SR products.  Note that a Landsat STAC collection is separate from a Landsat Collection, where a Landsat Collection is the reprocessing of the Landsat Archive to improve geometry accuracy and data organization.</a:t>
            </a:r>
          </a:p>
          <a:p>
            <a:pPr>
              <a:buFont typeface="Wingdings" panose="05000000000000000000" pitchFamily="2" charset="2"/>
              <a:buNone/>
            </a:pPr>
            <a:endParaRPr lang="en-US" sz="3600" dirty="0"/>
          </a:p>
          <a:p>
            <a:pPr>
              <a:buFont typeface="Wingdings" panose="05000000000000000000" pitchFamily="2" charset="2"/>
              <a:buNone/>
            </a:pPr>
            <a:r>
              <a:rPr lang="en-US" sz="3600" dirty="0"/>
              <a:t>Each collection has items which are the individual products.</a:t>
            </a:r>
          </a:p>
          <a:p>
            <a:pPr>
              <a:buFont typeface="Wingdings" panose="05000000000000000000" pitchFamily="2" charset="2"/>
              <a:buNone/>
            </a:pPr>
            <a:endParaRPr lang="en-US" sz="3600" dirty="0"/>
          </a:p>
          <a:p>
            <a:pPr>
              <a:buFont typeface="Wingdings" panose="05000000000000000000" pitchFamily="2" charset="2"/>
              <a:buNone/>
            </a:pPr>
            <a:r>
              <a:rPr lang="en-US" sz="3600" dirty="0"/>
              <a:t>Each Item has assets for example are thumbnails, metadata and data i.e. the band files as </a:t>
            </a:r>
            <a:r>
              <a:rPr lang="en-US" sz="3600" dirty="0" err="1"/>
              <a:t>geotiffs</a:t>
            </a:r>
            <a:r>
              <a:rPr lang="en-US" sz="3600" dirty="0"/>
              <a:t>.</a:t>
            </a:r>
            <a:endParaRPr lang="en-US" sz="2000" dirty="0"/>
          </a:p>
          <a:p>
            <a:endParaRPr lang="en-US" dirty="0"/>
          </a:p>
          <a:p>
            <a:endParaRPr lang="en-US" dirty="0"/>
          </a:p>
        </p:txBody>
      </p:sp>
      <p:sp>
        <p:nvSpPr>
          <p:cNvPr id="4" name="Slide Number Placeholder 3"/>
          <p:cNvSpPr>
            <a:spLocks noGrp="1"/>
          </p:cNvSpPr>
          <p:nvPr>
            <p:ph type="sldNum" sz="quarter" idx="5"/>
          </p:nvPr>
        </p:nvSpPr>
        <p:spPr/>
        <p:txBody>
          <a:bodyPr/>
          <a:lstStyle/>
          <a:p>
            <a:fld id="{7D5CB47A-5BAF-5847-8462-8E087781F250}" type="slidenum">
              <a:rPr lang="en-US" smtClean="0"/>
              <a:pPr/>
              <a:t>8</a:t>
            </a:fld>
            <a:endParaRPr lang="en-US"/>
          </a:p>
        </p:txBody>
      </p:sp>
    </p:spTree>
    <p:extLst>
      <p:ext uri="{BB962C8B-B14F-4D97-AF65-F5344CB8AC3E}">
        <p14:creationId xmlns:p14="http://schemas.microsoft.com/office/powerpoint/2010/main" val="10897235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sz="3600" dirty="0"/>
              <a:t>We provide the Landsat STAC browser which is a simple way to search for the available Landsat products. </a:t>
            </a:r>
          </a:p>
          <a:p>
            <a:endParaRPr lang="en-US" sz="3600" dirty="0"/>
          </a:p>
          <a:p>
            <a:r>
              <a:rPr lang="en-US" sz="3600" dirty="0"/>
              <a:t>https://landsatlook.usgs.gov/stac-browser/collection02</a:t>
            </a:r>
          </a:p>
          <a:p>
            <a:endParaRPr lang="en-US" sz="3600" dirty="0"/>
          </a:p>
          <a:p>
            <a:r>
              <a:rPr lang="en-US" sz="3600" dirty="0" err="1"/>
              <a:t>Heres</a:t>
            </a:r>
            <a:r>
              <a:rPr lang="en-US" sz="3600" dirty="0"/>
              <a:t> an example of viewing a single burn-area product, collected in 1987. You can see the outline of the product on the map and its metadata to the right.</a:t>
            </a:r>
          </a:p>
        </p:txBody>
      </p:sp>
      <p:sp>
        <p:nvSpPr>
          <p:cNvPr id="4" name="Slide Number Placeholder 3"/>
          <p:cNvSpPr>
            <a:spLocks noGrp="1"/>
          </p:cNvSpPr>
          <p:nvPr>
            <p:ph type="sldNum" sz="quarter" idx="5"/>
          </p:nvPr>
        </p:nvSpPr>
        <p:spPr/>
        <p:txBody>
          <a:bodyPr/>
          <a:lstStyle/>
          <a:p>
            <a:fld id="{7D5CB47A-5BAF-5847-8462-8E087781F250}" type="slidenum">
              <a:rPr lang="en-US" smtClean="0"/>
              <a:pPr/>
              <a:t>9</a:t>
            </a:fld>
            <a:endParaRPr lang="en-US"/>
          </a:p>
        </p:txBody>
      </p:sp>
    </p:spTree>
    <p:extLst>
      <p:ext uri="{BB962C8B-B14F-4D97-AF65-F5344CB8AC3E}">
        <p14:creationId xmlns:p14="http://schemas.microsoft.com/office/powerpoint/2010/main" val="14799230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C2BA8C-DC55-3646-9ECE-4914F7580939}"/>
              </a:ext>
            </a:extLst>
          </p:cNvPr>
          <p:cNvSpPr>
            <a:spLocks noGrp="1"/>
          </p:cNvSpPr>
          <p:nvPr>
            <p:ph type="body" sz="quarter" idx="10"/>
          </p:nvPr>
        </p:nvSpPr>
        <p:spPr>
          <a:xfrm>
            <a:off x="214313" y="1020763"/>
            <a:ext cx="8675687" cy="3257550"/>
          </a:xfrm>
          <a:prstGeom prst="rect">
            <a:avLst/>
          </a:prstGeom>
        </p:spPr>
        <p:txBody>
          <a:bodyPr/>
          <a:lstStyle>
            <a:lvl1pPr>
              <a:defRPr b="1">
                <a:solidFill>
                  <a:schemeClr val="bg1"/>
                </a:solidFill>
                <a:latin typeface="Arial" panose="020B0604020202020204" pitchFamily="34" charset="0"/>
                <a:cs typeface="Arial" panose="020B0604020202020204" pitchFamily="34" charset="0"/>
              </a:defRPr>
            </a:lvl1pPr>
            <a:lvl2pPr>
              <a:defRPr b="1">
                <a:solidFill>
                  <a:schemeClr val="bg1"/>
                </a:solidFill>
                <a:latin typeface="Arial" panose="020B0604020202020204" pitchFamily="34" charset="0"/>
                <a:cs typeface="Arial" panose="020B0604020202020204" pitchFamily="34" charset="0"/>
              </a:defRPr>
            </a:lvl2pPr>
            <a:lvl3pPr>
              <a:defRPr b="1">
                <a:solidFill>
                  <a:schemeClr val="bg1"/>
                </a:solidFill>
                <a:latin typeface="Arial" panose="020B0604020202020204" pitchFamily="34" charset="0"/>
                <a:cs typeface="Arial" panose="020B0604020202020204" pitchFamily="34" charset="0"/>
              </a:defRPr>
            </a:lvl3pPr>
            <a:lvl4pPr>
              <a:defRPr b="1">
                <a:solidFill>
                  <a:schemeClr val="bg1"/>
                </a:solidFill>
                <a:latin typeface="Arial" panose="020B0604020202020204" pitchFamily="34" charset="0"/>
                <a:cs typeface="Arial" panose="020B0604020202020204" pitchFamily="34" charset="0"/>
              </a:defRPr>
            </a:lvl4pPr>
            <a:lvl5pPr>
              <a:defRPr b="1">
                <a:solidFill>
                  <a:schemeClr val="bg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a:extLst>
              <a:ext uri="{FF2B5EF4-FFF2-40B4-BE49-F238E27FC236}">
                <a16:creationId xmlns:a16="http://schemas.microsoft.com/office/drawing/2014/main" id="{478E6E49-65BF-9447-B9B6-DB160FCC595C}"/>
              </a:ext>
            </a:extLst>
          </p:cNvPr>
          <p:cNvSpPr>
            <a:spLocks noGrp="1"/>
          </p:cNvSpPr>
          <p:nvPr>
            <p:ph type="body" sz="quarter" idx="11" hasCustomPrompt="1"/>
          </p:nvPr>
        </p:nvSpPr>
        <p:spPr>
          <a:xfrm>
            <a:off x="210312" y="220257"/>
            <a:ext cx="8675687" cy="372410"/>
          </a:xfrm>
          <a:prstGeom prst="rect">
            <a:avLst/>
          </a:prstGeom>
        </p:spPr>
        <p:txBody>
          <a:bodyPr lIns="54864" tIns="54864" bIns="54864"/>
          <a:lstStyle>
            <a:lvl1pPr marL="0" indent="0">
              <a:lnSpc>
                <a:spcPts val="2840"/>
              </a:lnSpc>
              <a:spcBef>
                <a:spcPts val="0"/>
              </a:spcBef>
              <a:buFontTx/>
              <a:buNone/>
              <a:defRPr sz="3200" b="1" i="0" baseline="0">
                <a:solidFill>
                  <a:schemeClr val="bg1"/>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a:t>
            </a:r>
          </a:p>
        </p:txBody>
      </p:sp>
      <p:sp>
        <p:nvSpPr>
          <p:cNvPr id="10" name="Text Placeholder 9">
            <a:extLst>
              <a:ext uri="{FF2B5EF4-FFF2-40B4-BE49-F238E27FC236}">
                <a16:creationId xmlns:a16="http://schemas.microsoft.com/office/drawing/2014/main" id="{BAF5F4FA-6398-1540-9159-608D1F049559}"/>
              </a:ext>
            </a:extLst>
          </p:cNvPr>
          <p:cNvSpPr>
            <a:spLocks noGrp="1"/>
          </p:cNvSpPr>
          <p:nvPr>
            <p:ph type="body" sz="quarter" idx="12" hasCustomPrompt="1"/>
          </p:nvPr>
        </p:nvSpPr>
        <p:spPr>
          <a:xfrm>
            <a:off x="210312" y="592667"/>
            <a:ext cx="8674926" cy="245966"/>
          </a:xfrm>
          <a:prstGeom prst="rect">
            <a:avLst/>
          </a:prstGeom>
        </p:spPr>
        <p:txBody>
          <a:bodyPr tIns="0" bIns="0"/>
          <a:lstStyle>
            <a:lvl1pPr marL="0" indent="0">
              <a:buFontTx/>
              <a:buNone/>
              <a:defRPr sz="1800" b="1" i="1">
                <a:solidFill>
                  <a:schemeClr val="bg1"/>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Optional Subhead</a:t>
            </a:r>
          </a:p>
        </p:txBody>
      </p:sp>
      <p:pic>
        <p:nvPicPr>
          <p:cNvPr id="2" name="Graphic 1">
            <a:extLst>
              <a:ext uri="{FF2B5EF4-FFF2-40B4-BE49-F238E27FC236}">
                <a16:creationId xmlns:a16="http://schemas.microsoft.com/office/drawing/2014/main" id="{1307F623-0D98-903C-050B-8DDE2045EE13}"/>
              </a:ext>
            </a:extLst>
          </p:cNvPr>
          <p:cNvPicPr>
            <a:picLocks noChangeAspect="1"/>
          </p:cNvPicPr>
          <p:nvPr userDrawn="1"/>
        </p:nvPicPr>
        <p:blipFill>
          <a:blip r:embed="rId2">
            <a:extLst>
              <a:ext uri="{96DAC541-7B7A-43D3-8B79-37D633B846F1}">
                <asvg:svgBlip xmlns:asvg="http://schemas.microsoft.com/office/drawing/2016/SVG/main" r:embed="rId3"/>
              </a:ext>
            </a:extLst>
          </a:blip>
          <a:srcRect b="29192"/>
          <a:stretch/>
        </p:blipFill>
        <p:spPr>
          <a:xfrm>
            <a:off x="152504" y="4591887"/>
            <a:ext cx="907369" cy="276975"/>
          </a:xfrm>
          <a:prstGeom prst="rect">
            <a:avLst/>
          </a:prstGeom>
        </p:spPr>
      </p:pic>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Subtitle Slide">
    <p:spTree>
      <p:nvGrpSpPr>
        <p:cNvPr id="1" name=""/>
        <p:cNvGrpSpPr/>
        <p:nvPr/>
      </p:nvGrpSpPr>
      <p:grpSpPr>
        <a:xfrm>
          <a:off x="0" y="0"/>
          <a:ext cx="0" cy="0"/>
          <a:chOff x="0" y="0"/>
          <a:chExt cx="0" cy="0"/>
        </a:xfrm>
      </p:grpSpPr>
      <p:sp>
        <p:nvSpPr>
          <p:cNvPr id="3" name="Text Placeholder 6">
            <a:extLst>
              <a:ext uri="{FF2B5EF4-FFF2-40B4-BE49-F238E27FC236}">
                <a16:creationId xmlns:a16="http://schemas.microsoft.com/office/drawing/2014/main" id="{5084E809-1A85-FB67-3395-567F04BC0EC0}"/>
              </a:ext>
            </a:extLst>
          </p:cNvPr>
          <p:cNvSpPr>
            <a:spLocks noGrp="1"/>
          </p:cNvSpPr>
          <p:nvPr>
            <p:ph type="body" sz="quarter" idx="11" hasCustomPrompt="1"/>
          </p:nvPr>
        </p:nvSpPr>
        <p:spPr>
          <a:xfrm>
            <a:off x="210312" y="1712507"/>
            <a:ext cx="8675687" cy="372410"/>
          </a:xfrm>
          <a:prstGeom prst="rect">
            <a:avLst/>
          </a:prstGeom>
        </p:spPr>
        <p:txBody>
          <a:bodyPr lIns="54864" tIns="54864" bIns="54864"/>
          <a:lstStyle>
            <a:lvl1pPr marL="0" indent="0">
              <a:lnSpc>
                <a:spcPts val="2840"/>
              </a:lnSpc>
              <a:spcBef>
                <a:spcPts val="0"/>
              </a:spcBef>
              <a:buFontTx/>
              <a:buNone/>
              <a:defRPr sz="3200" b="1" i="0" baseline="0">
                <a:solidFill>
                  <a:schemeClr val="bg1"/>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a:t>
            </a:r>
          </a:p>
        </p:txBody>
      </p:sp>
      <p:sp>
        <p:nvSpPr>
          <p:cNvPr id="4" name="Text Placeholder 9">
            <a:extLst>
              <a:ext uri="{FF2B5EF4-FFF2-40B4-BE49-F238E27FC236}">
                <a16:creationId xmlns:a16="http://schemas.microsoft.com/office/drawing/2014/main" id="{A0CCCD4E-D647-6BFC-4E55-D0AB666C9356}"/>
              </a:ext>
            </a:extLst>
          </p:cNvPr>
          <p:cNvSpPr>
            <a:spLocks noGrp="1"/>
          </p:cNvSpPr>
          <p:nvPr>
            <p:ph type="body" sz="quarter" idx="12" hasCustomPrompt="1"/>
          </p:nvPr>
        </p:nvSpPr>
        <p:spPr>
          <a:xfrm>
            <a:off x="210312" y="2269067"/>
            <a:ext cx="8674926" cy="245966"/>
          </a:xfrm>
          <a:prstGeom prst="rect">
            <a:avLst/>
          </a:prstGeom>
        </p:spPr>
        <p:txBody>
          <a:bodyPr tIns="0" bIns="0"/>
          <a:lstStyle>
            <a:lvl1pPr marL="0" indent="0">
              <a:buFontTx/>
              <a:buNone/>
              <a:defRPr sz="1800" b="1" i="1">
                <a:solidFill>
                  <a:schemeClr val="bg1"/>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Optional Subhead</a:t>
            </a:r>
          </a:p>
        </p:txBody>
      </p:sp>
      <p:pic>
        <p:nvPicPr>
          <p:cNvPr id="9" name="Graphic 8">
            <a:extLst>
              <a:ext uri="{FF2B5EF4-FFF2-40B4-BE49-F238E27FC236}">
                <a16:creationId xmlns:a16="http://schemas.microsoft.com/office/drawing/2014/main" id="{E7F3F5DC-844C-3BD8-132B-D57E422C7F03}"/>
              </a:ext>
            </a:extLst>
          </p:cNvPr>
          <p:cNvPicPr>
            <a:picLocks noChangeAspect="1"/>
          </p:cNvPicPr>
          <p:nvPr userDrawn="1"/>
        </p:nvPicPr>
        <p:blipFill>
          <a:blip r:embed="rId2">
            <a:extLst>
              <a:ext uri="{96DAC541-7B7A-43D3-8B79-37D633B846F1}">
                <asvg:svgBlip xmlns:asvg="http://schemas.microsoft.com/office/drawing/2016/SVG/main" r:embed="rId3"/>
              </a:ext>
            </a:extLst>
          </a:blip>
          <a:srcRect b="29192"/>
          <a:stretch/>
        </p:blipFill>
        <p:spPr>
          <a:xfrm>
            <a:off x="152504" y="4591887"/>
            <a:ext cx="907369" cy="276975"/>
          </a:xfrm>
          <a:prstGeom prst="rect">
            <a:avLst/>
          </a:prstGeom>
        </p:spPr>
      </p:pic>
    </p:spTree>
    <p:extLst>
      <p:ext uri="{BB962C8B-B14F-4D97-AF65-F5344CB8AC3E}">
        <p14:creationId xmlns:p14="http://schemas.microsoft.com/office/powerpoint/2010/main" val="477589462"/>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084BC-8CBF-E14B-48B7-47083C725EEF}"/>
              </a:ext>
            </a:extLst>
          </p:cNvPr>
          <p:cNvSpPr>
            <a:spLocks noGrp="1"/>
          </p:cNvSpPr>
          <p:nvPr>
            <p:ph type="title"/>
          </p:nvPr>
        </p:nvSpPr>
        <p:spPr>
          <a:xfrm>
            <a:off x="628650" y="1677988"/>
            <a:ext cx="7886700" cy="993775"/>
          </a:xfrm>
          <a:prstGeom prst="rect">
            <a:avLst/>
          </a:prstGeom>
        </p:spPr>
        <p:txBody>
          <a:bodyPr/>
          <a:lstStyle/>
          <a:p>
            <a:r>
              <a:rPr lang="en-US" dirty="0"/>
              <a:t>Click to edit Master title style</a:t>
            </a:r>
          </a:p>
        </p:txBody>
      </p:sp>
      <p:sp>
        <p:nvSpPr>
          <p:cNvPr id="3" name="Text Placeholder 9">
            <a:extLst>
              <a:ext uri="{FF2B5EF4-FFF2-40B4-BE49-F238E27FC236}">
                <a16:creationId xmlns:a16="http://schemas.microsoft.com/office/drawing/2014/main" id="{C42D01A2-5E1D-EEF4-DD04-E32B1EB50FB6}"/>
              </a:ext>
            </a:extLst>
          </p:cNvPr>
          <p:cNvSpPr>
            <a:spLocks noGrp="1"/>
          </p:cNvSpPr>
          <p:nvPr>
            <p:ph type="body" sz="quarter" idx="12" hasCustomPrompt="1"/>
          </p:nvPr>
        </p:nvSpPr>
        <p:spPr>
          <a:xfrm>
            <a:off x="628650" y="2897717"/>
            <a:ext cx="7886700" cy="245966"/>
          </a:xfrm>
          <a:prstGeom prst="rect">
            <a:avLst/>
          </a:prstGeom>
        </p:spPr>
        <p:txBody>
          <a:bodyPr tIns="0" bIns="0"/>
          <a:lstStyle>
            <a:lvl1pPr marL="0" indent="0">
              <a:buFontTx/>
              <a:buNone/>
              <a:defRPr sz="1800" b="1" i="1">
                <a:solidFill>
                  <a:schemeClr val="bg1"/>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Optional Subhead</a:t>
            </a:r>
          </a:p>
        </p:txBody>
      </p:sp>
      <p:sp>
        <p:nvSpPr>
          <p:cNvPr id="4" name="TextBox 3">
            <a:extLst>
              <a:ext uri="{FF2B5EF4-FFF2-40B4-BE49-F238E27FC236}">
                <a16:creationId xmlns:a16="http://schemas.microsoft.com/office/drawing/2014/main" id="{CC0D41FF-D565-CF73-73A9-448069394A76}"/>
              </a:ext>
            </a:extLst>
          </p:cNvPr>
          <p:cNvSpPr txBox="1"/>
          <p:nvPr userDrawn="1"/>
        </p:nvSpPr>
        <p:spPr>
          <a:xfrm>
            <a:off x="90055" y="4586477"/>
            <a:ext cx="1960418" cy="369332"/>
          </a:xfrm>
          <a:prstGeom prst="rect">
            <a:avLst/>
          </a:prstGeom>
          <a:noFill/>
        </p:spPr>
        <p:txBody>
          <a:bodyPr wrap="square" rtlCol="0">
            <a:spAutoFit/>
          </a:bodyPr>
          <a:lstStyle/>
          <a:p>
            <a:pPr marL="0" algn="l" rtl="0" eaLnBrk="1" latinLnBrk="0" hangingPunct="1">
              <a:spcBef>
                <a:spcPts val="0"/>
              </a:spcBef>
              <a:spcAft>
                <a:spcPts val="0"/>
              </a:spcAft>
            </a:pPr>
            <a:r>
              <a:rPr lang="en-US" sz="900" b="1" kern="1200" dirty="0">
                <a:solidFill>
                  <a:schemeClr val="bg1"/>
                </a:solidFill>
                <a:effectLst/>
                <a:latin typeface="+mj-lt"/>
                <a:cs typeface="Arial" panose="020B0604020202020204" pitchFamily="34" charset="0"/>
              </a:rPr>
              <a:t>U.S. Department of the Interior</a:t>
            </a:r>
            <a:endParaRPr lang="en-US" sz="900" b="1" dirty="0">
              <a:solidFill>
                <a:schemeClr val="bg1"/>
              </a:solidFill>
              <a:effectLst/>
              <a:latin typeface="+mj-lt"/>
              <a:cs typeface="Arial" panose="020B0604020202020204" pitchFamily="34" charset="0"/>
            </a:endParaRPr>
          </a:p>
          <a:p>
            <a:pPr marL="0" algn="l" rtl="0" eaLnBrk="1" latinLnBrk="0" hangingPunct="1">
              <a:spcBef>
                <a:spcPts val="0"/>
              </a:spcBef>
              <a:spcAft>
                <a:spcPts val="0"/>
              </a:spcAft>
            </a:pPr>
            <a:r>
              <a:rPr lang="en-US" sz="900" b="1" kern="1200" dirty="0">
                <a:solidFill>
                  <a:schemeClr val="bg1"/>
                </a:solidFill>
                <a:effectLst/>
                <a:latin typeface="+mj-lt"/>
                <a:cs typeface="Arial" panose="020B0604020202020204" pitchFamily="34" charset="0"/>
              </a:rPr>
              <a:t>U.S. Geological Survey</a:t>
            </a:r>
            <a:endParaRPr lang="en-US" sz="900" b="1" dirty="0">
              <a:solidFill>
                <a:schemeClr val="bg1"/>
              </a:solidFill>
              <a:effectLst/>
              <a:latin typeface="+mj-lt"/>
              <a:cs typeface="Arial" panose="020B0604020202020204" pitchFamily="34" charset="0"/>
            </a:endParaRPr>
          </a:p>
        </p:txBody>
      </p:sp>
      <p:pic>
        <p:nvPicPr>
          <p:cNvPr id="5" name="Picture 4" descr="Logo, company name&#10;&#10;AI-generated content may be incorrect.">
            <a:extLst>
              <a:ext uri="{FF2B5EF4-FFF2-40B4-BE49-F238E27FC236}">
                <a16:creationId xmlns:a16="http://schemas.microsoft.com/office/drawing/2014/main" id="{896B2854-D1EF-1704-2616-8D9569BC6DD1}"/>
              </a:ext>
            </a:extLst>
          </p:cNvPr>
          <p:cNvPicPr>
            <a:picLocks noChangeAspect="1"/>
          </p:cNvPicPr>
          <p:nvPr userDrawn="1"/>
        </p:nvPicPr>
        <p:blipFill>
          <a:blip r:embed="rId2"/>
          <a:stretch>
            <a:fillRect/>
          </a:stretch>
        </p:blipFill>
        <p:spPr>
          <a:xfrm>
            <a:off x="134625" y="105660"/>
            <a:ext cx="1832720" cy="732540"/>
          </a:xfrm>
          <a:prstGeom prst="rect">
            <a:avLst/>
          </a:prstGeom>
        </p:spPr>
      </p:pic>
    </p:spTree>
    <p:extLst>
      <p:ext uri="{BB962C8B-B14F-4D97-AF65-F5344CB8AC3E}">
        <p14:creationId xmlns:p14="http://schemas.microsoft.com/office/powerpoint/2010/main" val="312949455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8559796" y="4674483"/>
            <a:ext cx="450638" cy="307777"/>
          </a:xfrm>
          <a:prstGeom prst="rect">
            <a:avLst/>
          </a:prstGeom>
          <a:noFill/>
          <a:ln>
            <a:noFill/>
          </a:ln>
        </p:spPr>
        <p:txBody>
          <a:bodyPr wrap="square" rtlCol="0">
            <a:spAutoFit/>
          </a:bodyPr>
          <a:lstStyle/>
          <a:p>
            <a:pPr algn="r"/>
            <a:fld id="{03610961-D6F9-084D-B4EB-1F6333E61954}" type="slidenum">
              <a:rPr lang="en-US" sz="1400" smtClean="0">
                <a:solidFill>
                  <a:schemeClr val="bg1"/>
                </a:solidFill>
                <a:latin typeface="Arial" charset="0"/>
                <a:ea typeface="Arial" charset="0"/>
                <a:cs typeface="Arial" charset="0"/>
              </a:rPr>
              <a:pPr algn="r"/>
              <a:t>‹#›</a:t>
            </a:fld>
            <a:endParaRPr lang="en-US" sz="1400" dirty="0">
              <a:solidFill>
                <a:schemeClr val="bg1"/>
              </a:solidFill>
              <a:latin typeface="Arial" charset="0"/>
              <a:ea typeface="Arial" charset="0"/>
              <a:cs typeface="Arial" charset="0"/>
            </a:endParaRPr>
          </a:p>
        </p:txBody>
      </p:sp>
      <p:sp>
        <p:nvSpPr>
          <p:cNvPr id="3" name="Rectangle 2">
            <a:extLst>
              <a:ext uri="{FF2B5EF4-FFF2-40B4-BE49-F238E27FC236}">
                <a16:creationId xmlns:a16="http://schemas.microsoft.com/office/drawing/2014/main" id="{1C5A1DA8-7C35-1CF4-6DF3-5BAA6F28F4E0}"/>
              </a:ext>
            </a:extLst>
          </p:cNvPr>
          <p:cNvSpPr/>
          <p:nvPr userDrawn="1"/>
        </p:nvSpPr>
        <p:spPr>
          <a:xfrm>
            <a:off x="0" y="0"/>
            <a:ext cx="9144000" cy="4493994"/>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DBEB799-A57A-846D-004F-157F43295B56}"/>
              </a:ext>
            </a:extLst>
          </p:cNvPr>
          <p:cNvSpPr/>
          <p:nvPr userDrawn="1"/>
        </p:nvSpPr>
        <p:spPr>
          <a:xfrm>
            <a:off x="0" y="0"/>
            <a:ext cx="9144000" cy="449399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A0E2C13-334F-3797-1D48-4912C4B19BA5}"/>
              </a:ext>
            </a:extLst>
          </p:cNvPr>
          <p:cNvSpPr/>
          <p:nvPr userDrawn="1"/>
        </p:nvSpPr>
        <p:spPr>
          <a:xfrm>
            <a:off x="0" y="4468236"/>
            <a:ext cx="9144000" cy="685800"/>
          </a:xfrm>
          <a:prstGeom prst="rect">
            <a:avLst/>
          </a:prstGeom>
          <a:gradFill flip="none" rotWithShape="1">
            <a:gsLst>
              <a:gs pos="50000">
                <a:srgbClr val="1C1819"/>
              </a:gs>
              <a:gs pos="22000">
                <a:srgbClr val="475665"/>
              </a:gs>
              <a:gs pos="0">
                <a:srgbClr val="4D8DCA"/>
              </a:gs>
            </a:gsLst>
            <a:lin ang="21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Map&#10;&#10;AI-generated content may be incorrect.">
            <a:extLst>
              <a:ext uri="{FF2B5EF4-FFF2-40B4-BE49-F238E27FC236}">
                <a16:creationId xmlns:a16="http://schemas.microsoft.com/office/drawing/2014/main" id="{05D313F8-F6EA-BD73-BFEC-34F23D2BB12F}"/>
              </a:ext>
            </a:extLst>
          </p:cNvPr>
          <p:cNvPicPr>
            <a:picLocks noChangeAspect="1"/>
          </p:cNvPicPr>
          <p:nvPr userDrawn="1"/>
        </p:nvPicPr>
        <p:blipFill>
          <a:blip r:embed="rId6">
            <a:alphaModFix amt="20000"/>
          </a:blip>
          <a:srcRect l="13374" t="44485" r="10028" b="41970"/>
          <a:stretch/>
        </p:blipFill>
        <p:spPr>
          <a:xfrm>
            <a:off x="4751354" y="4463533"/>
            <a:ext cx="4392646" cy="685800"/>
          </a:xfrm>
          <a:prstGeom prst="rect">
            <a:avLst/>
          </a:prstGeom>
        </p:spPr>
      </p:pic>
      <p:sp>
        <p:nvSpPr>
          <p:cNvPr id="7" name="TextBox 6">
            <a:extLst>
              <a:ext uri="{FF2B5EF4-FFF2-40B4-BE49-F238E27FC236}">
                <a16:creationId xmlns:a16="http://schemas.microsoft.com/office/drawing/2014/main" id="{55AA8B23-9487-66EF-1737-3F89F8207D2D}"/>
              </a:ext>
            </a:extLst>
          </p:cNvPr>
          <p:cNvSpPr txBox="1"/>
          <p:nvPr userDrawn="1"/>
        </p:nvSpPr>
        <p:spPr>
          <a:xfrm>
            <a:off x="8559796" y="4674483"/>
            <a:ext cx="450638" cy="307777"/>
          </a:xfrm>
          <a:prstGeom prst="rect">
            <a:avLst/>
          </a:prstGeom>
          <a:noFill/>
          <a:ln>
            <a:noFill/>
          </a:ln>
        </p:spPr>
        <p:txBody>
          <a:bodyPr wrap="square" rtlCol="0">
            <a:spAutoFit/>
          </a:bodyPr>
          <a:lstStyle/>
          <a:p>
            <a:pPr algn="r"/>
            <a:fld id="{03610961-D6F9-084D-B4EB-1F6333E61954}" type="slidenum">
              <a:rPr lang="en-US" sz="1400" smtClean="0">
                <a:solidFill>
                  <a:schemeClr val="bg1"/>
                </a:solidFill>
                <a:latin typeface="Arial" charset="0"/>
                <a:ea typeface="Arial" charset="0"/>
                <a:cs typeface="Arial" charset="0"/>
              </a:rPr>
              <a:pPr algn="r"/>
              <a:t>‹#›</a:t>
            </a:fld>
            <a:endParaRPr lang="en-US" sz="1400" dirty="0">
              <a:solidFill>
                <a:schemeClr val="bg1"/>
              </a:solidFill>
              <a:latin typeface="Arial" charset="0"/>
              <a:ea typeface="Arial" charset="0"/>
              <a:cs typeface="Arial" charset="0"/>
            </a:endParaRPr>
          </a:p>
        </p:txBody>
      </p:sp>
      <p:sp>
        <p:nvSpPr>
          <p:cNvPr id="8" name="Title Placeholder 3">
            <a:extLst>
              <a:ext uri="{FF2B5EF4-FFF2-40B4-BE49-F238E27FC236}">
                <a16:creationId xmlns:a16="http://schemas.microsoft.com/office/drawing/2014/main" id="{4D987BA2-9368-B2ED-CDE4-6C8D70D5BE43}"/>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s://www.pangeo.io/" TargetMode="External"/><Relationship Id="rId7" Type="http://schemas.openxmlformats.org/officeDocument/2006/relationships/hyperlink" Target="https://cloudnativegeo.org/"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hyperlink" Target="https://openscapes.org/" TargetMode="External"/><Relationship Id="rId5" Type="http://schemas.openxmlformats.org/officeDocument/2006/relationships/hyperlink" Target="https://asf.alaska.edu/asf-services-open-science-lab/" TargetMode="External"/><Relationship Id="rId4" Type="http://schemas.openxmlformats.org/officeDocument/2006/relationships/hyperlink" Target="https://www.earthdata.nasa.gov/learn/webinars-and-tutorials/cloud-primer-amazon-web-services" TargetMode="External"/></Relationships>
</file>

<file path=ppt/slides/_rels/slide19.xml.rels><?xml version="1.0" encoding="UTF-8" standalone="yes"?>
<Relationships xmlns="http://schemas.openxmlformats.org/package/2006/relationships"><Relationship Id="rId2" Type="http://schemas.openxmlformats.org/officeDocument/2006/relationships/hyperlink" Target="mailto:custserv@usgs.gov"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hyperlink" Target="https://landsatlook.usgs.gov/stac-browser/collection02"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false color composite of London; it shows a green and brown landscape.">
            <a:extLst>
              <a:ext uri="{FF2B5EF4-FFF2-40B4-BE49-F238E27FC236}">
                <a16:creationId xmlns:a16="http://schemas.microsoft.com/office/drawing/2014/main" id="{CCB84C4D-163E-5FE6-8EBA-90A7BC03CA92}"/>
              </a:ext>
            </a:extLst>
          </p:cNvPr>
          <p:cNvPicPr>
            <a:picLocks noChangeAspect="1"/>
          </p:cNvPicPr>
          <p:nvPr/>
        </p:nvPicPr>
        <p:blipFill>
          <a:blip r:embed="rId3"/>
          <a:stretch>
            <a:fillRect/>
          </a:stretch>
        </p:blipFill>
        <p:spPr>
          <a:xfrm>
            <a:off x="4340034" y="447028"/>
            <a:ext cx="4803966" cy="3493794"/>
          </a:xfrm>
          <a:prstGeom prst="rect">
            <a:avLst/>
          </a:prstGeom>
        </p:spPr>
      </p:pic>
      <p:sp>
        <p:nvSpPr>
          <p:cNvPr id="4" name="Subtitle 2"/>
          <p:cNvSpPr txBox="1">
            <a:spLocks/>
          </p:cNvSpPr>
          <p:nvPr/>
        </p:nvSpPr>
        <p:spPr bwMode="auto">
          <a:xfrm>
            <a:off x="168004" y="3134059"/>
            <a:ext cx="5800573" cy="1155288"/>
          </a:xfrm>
          <a:prstGeom prst="rect">
            <a:avLst/>
          </a:prstGeom>
          <a:noFill/>
          <a:ln w="12700">
            <a:noFill/>
            <a:miter lim="800000"/>
            <a:headEnd/>
            <a:tailEnd/>
          </a:ln>
          <a:effectLst/>
        </p:spPr>
        <p:txBody>
          <a:bodyPr lIns="50800" tIns="50800" rIns="90488" bIns="50800" anchor="t">
            <a:prstTxWarp prst="textNoShape">
              <a:avLst/>
            </a:prstTxWarp>
          </a:bodyPr>
          <a:lstStyle/>
          <a:p>
            <a:pPr>
              <a:defRPr/>
            </a:pPr>
            <a:endParaRPr lang="en-US" sz="1400" b="1" kern="0" dirty="0">
              <a:latin typeface="Arial" pitchFamily="34" charset="0"/>
              <a:cs typeface="Arial" pitchFamily="34" charset="0"/>
              <a:sym typeface="Arial Bold" charset="0"/>
            </a:endParaRPr>
          </a:p>
          <a:p>
            <a:pPr>
              <a:defRPr/>
            </a:pPr>
            <a:endParaRPr lang="en-US" sz="1400" b="1" kern="0" dirty="0">
              <a:latin typeface="Arial" pitchFamily="34" charset="0"/>
              <a:cs typeface="Arial" pitchFamily="34" charset="0"/>
              <a:sym typeface="Arial Bold" charset="0"/>
            </a:endParaRPr>
          </a:p>
          <a:p>
            <a:pPr>
              <a:defRPr/>
            </a:pPr>
            <a:r>
              <a:rPr lang="en-US" sz="1400" b="1" kern="0" dirty="0">
                <a:latin typeface="Arial" pitchFamily="34" charset="0"/>
                <a:cs typeface="Arial" pitchFamily="34" charset="0"/>
                <a:sym typeface="Arial Bold" charset="0"/>
              </a:rPr>
              <a:t>Tonian Robinson</a:t>
            </a:r>
          </a:p>
          <a:p>
            <a:pPr>
              <a:spcBef>
                <a:spcPts val="400"/>
              </a:spcBef>
              <a:spcAft>
                <a:spcPts val="0"/>
              </a:spcAft>
              <a:defRPr/>
            </a:pPr>
            <a:r>
              <a:rPr lang="en-US" sz="800" kern="0" dirty="0">
                <a:latin typeface="Arial" pitchFamily="34" charset="0"/>
                <a:cs typeface="Arial" pitchFamily="34" charset="0"/>
                <a:sym typeface="Arial Bold" charset="0"/>
              </a:rPr>
              <a:t>Earth Space Technology LLC</a:t>
            </a:r>
            <a:r>
              <a:rPr lang="en-US" sz="800" kern="0" dirty="0">
                <a:latin typeface="Arial" pitchFamily="34" charset="0"/>
                <a:ea typeface="+mn-ea"/>
                <a:cs typeface="Arial" pitchFamily="34" charset="0"/>
                <a:sym typeface="Arial Bold" charset="0"/>
              </a:rPr>
              <a:t>, contractor to the U.S. Geological Survey (USGS) </a:t>
            </a:r>
          </a:p>
          <a:p>
            <a:pPr>
              <a:spcAft>
                <a:spcPts val="0"/>
              </a:spcAft>
              <a:defRPr/>
            </a:pPr>
            <a:r>
              <a:rPr lang="en-US" sz="800" kern="0" dirty="0">
                <a:latin typeface="Arial" pitchFamily="34" charset="0"/>
                <a:cs typeface="Arial" pitchFamily="34" charset="0"/>
                <a:sym typeface="Arial Bold" charset="0"/>
              </a:rPr>
              <a:t>Earth Resources Observation and Science (EROS) Center, </a:t>
            </a:r>
            <a:r>
              <a:rPr lang="en-US" sz="800" kern="0" dirty="0">
                <a:latin typeface="Arial" pitchFamily="34" charset="0"/>
                <a:ea typeface="+mn-ea"/>
                <a:cs typeface="Arial" pitchFamily="34" charset="0"/>
                <a:sym typeface="Arial Bold" charset="0"/>
              </a:rPr>
              <a:t>Sioux Falls, SD 57198, USA. </a:t>
            </a:r>
          </a:p>
          <a:p>
            <a:pPr>
              <a:spcAft>
                <a:spcPts val="0"/>
              </a:spcAft>
              <a:defRPr/>
            </a:pPr>
            <a:r>
              <a:rPr lang="en-US" sz="800" kern="0" dirty="0">
                <a:latin typeface="Arial" pitchFamily="34" charset="0"/>
                <a:cs typeface="Arial" pitchFamily="34" charset="0"/>
                <a:sym typeface="Arial Bold" charset="0"/>
              </a:rPr>
              <a:t>Work performed under USGS Contract G0121D0001.</a:t>
            </a:r>
            <a:endParaRPr lang="en-US" sz="800" kern="0" dirty="0">
              <a:latin typeface="Arial" pitchFamily="34" charset="0"/>
              <a:ea typeface="+mn-ea"/>
              <a:cs typeface="Arial" pitchFamily="34" charset="0"/>
              <a:sym typeface="Arial Bold" charset="0"/>
            </a:endParaRPr>
          </a:p>
        </p:txBody>
      </p:sp>
      <p:sp>
        <p:nvSpPr>
          <p:cNvPr id="2" name="Title 1">
            <a:extLst>
              <a:ext uri="{FF2B5EF4-FFF2-40B4-BE49-F238E27FC236}">
                <a16:creationId xmlns:a16="http://schemas.microsoft.com/office/drawing/2014/main" id="{1E486A0E-3025-FB35-94DF-9FC946177DF5}"/>
              </a:ext>
            </a:extLst>
          </p:cNvPr>
          <p:cNvSpPr>
            <a:spLocks noGrp="1"/>
          </p:cNvSpPr>
          <p:nvPr>
            <p:ph type="title"/>
          </p:nvPr>
        </p:nvSpPr>
        <p:spPr>
          <a:xfrm>
            <a:off x="168004" y="720792"/>
            <a:ext cx="4403996" cy="2990911"/>
          </a:xfrm>
        </p:spPr>
        <p:txBody>
          <a:bodyPr>
            <a:noAutofit/>
          </a:bodyPr>
          <a:lstStyle/>
          <a:p>
            <a:pPr algn="l"/>
            <a:r>
              <a:rPr lang="en-US" sz="3400" b="1" kern="0" dirty="0">
                <a:latin typeface="Arial" pitchFamily="34" charset="0"/>
                <a:cs typeface="Arial" pitchFamily="34" charset="0"/>
                <a:sym typeface="Arial Bold" charset="0"/>
              </a:rPr>
              <a:t>An Introduction to Landsat Data Access and Processing in the Cloud</a:t>
            </a:r>
            <a:endParaRPr lang="en-US" sz="3400" dirty="0"/>
          </a:p>
        </p:txBody>
      </p:sp>
    </p:spTree>
    <p:extLst>
      <p:ext uri="{BB962C8B-B14F-4D97-AF65-F5344CB8AC3E}">
        <p14:creationId xmlns:p14="http://schemas.microsoft.com/office/powerpoint/2010/main" val="36354330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23F7C9-F8F6-C01D-7DF2-1A3DD13FAB71}"/>
              </a:ext>
            </a:extLst>
          </p:cNvPr>
          <p:cNvSpPr>
            <a:spLocks noGrp="1"/>
          </p:cNvSpPr>
          <p:nvPr>
            <p:ph type="body" sz="quarter" idx="10"/>
          </p:nvPr>
        </p:nvSpPr>
        <p:spPr>
          <a:xfrm>
            <a:off x="214314" y="1020763"/>
            <a:ext cx="1898266" cy="3257550"/>
          </a:xfrm>
        </p:spPr>
        <p:txBody>
          <a:bodyPr/>
          <a:lstStyle/>
          <a:p>
            <a:endParaRPr lang="en-US" dirty="0"/>
          </a:p>
        </p:txBody>
      </p:sp>
      <p:sp>
        <p:nvSpPr>
          <p:cNvPr id="3" name="Text Placeholder 2">
            <a:extLst>
              <a:ext uri="{FF2B5EF4-FFF2-40B4-BE49-F238E27FC236}">
                <a16:creationId xmlns:a16="http://schemas.microsoft.com/office/drawing/2014/main" id="{6BC1A2E8-3A65-3BBC-84FC-64896650EA9A}"/>
              </a:ext>
            </a:extLst>
          </p:cNvPr>
          <p:cNvSpPr>
            <a:spLocks noGrp="1"/>
          </p:cNvSpPr>
          <p:nvPr>
            <p:ph type="body" sz="quarter" idx="11"/>
          </p:nvPr>
        </p:nvSpPr>
        <p:spPr>
          <a:xfrm>
            <a:off x="210312" y="1566041"/>
            <a:ext cx="1902267" cy="1723696"/>
          </a:xfrm>
        </p:spPr>
        <p:txBody>
          <a:bodyPr/>
          <a:lstStyle/>
          <a:p>
            <a:r>
              <a:rPr lang="en-US" b="0" dirty="0">
                <a:solidFill>
                  <a:schemeClr val="tx1"/>
                </a:solidFill>
              </a:rPr>
              <a:t>Landsat</a:t>
            </a:r>
            <a:br>
              <a:rPr lang="en-US" b="0" dirty="0">
                <a:solidFill>
                  <a:schemeClr val="tx1"/>
                </a:solidFill>
              </a:rPr>
            </a:br>
            <a:r>
              <a:rPr lang="en-US" b="0" dirty="0">
                <a:solidFill>
                  <a:schemeClr val="tx1"/>
                </a:solidFill>
              </a:rPr>
              <a:t>STAC</a:t>
            </a:r>
            <a:br>
              <a:rPr lang="en-US" b="0" dirty="0">
                <a:solidFill>
                  <a:schemeClr val="tx1"/>
                </a:solidFill>
              </a:rPr>
            </a:br>
            <a:r>
              <a:rPr lang="en-US" b="0" dirty="0">
                <a:solidFill>
                  <a:schemeClr val="tx1"/>
                </a:solidFill>
              </a:rPr>
              <a:t>API</a:t>
            </a:r>
          </a:p>
        </p:txBody>
      </p:sp>
      <p:sp>
        <p:nvSpPr>
          <p:cNvPr id="4" name="Text Placeholder 3">
            <a:extLst>
              <a:ext uri="{FF2B5EF4-FFF2-40B4-BE49-F238E27FC236}">
                <a16:creationId xmlns:a16="http://schemas.microsoft.com/office/drawing/2014/main" id="{6B886F49-C596-B2AE-0520-9246C5460C91}"/>
              </a:ext>
            </a:extLst>
          </p:cNvPr>
          <p:cNvSpPr>
            <a:spLocks noGrp="1"/>
          </p:cNvSpPr>
          <p:nvPr>
            <p:ph type="title" idx="4294967295"/>
          </p:nvPr>
        </p:nvSpPr>
        <p:spPr>
          <a:xfrm>
            <a:off x="2112963" y="60325"/>
            <a:ext cx="6765925" cy="246063"/>
          </a:xfrm>
          <a:prstGeom prst="rect">
            <a:avLst/>
          </a:prstGeom>
          <a:noFill/>
          <a:ln>
            <a:noFill/>
            <a:prstDash/>
          </a:ln>
          <a:effectLst/>
        </p:spPr>
        <p:txBody>
          <a:bodyPr rot="0" spcFirstLastPara="0" vertOverflow="overflow" horzOverflow="overflow" vert="horz" wrap="square" lIns="91440" tIns="0" rIns="91440" bIns="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sz="1800" b="0" i="0" u="sng"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https://stacindex.org/catalogs/usgs-landsat-collection-2-api#/</a:t>
            </a:r>
          </a:p>
          <a:p>
            <a:pPr marL="0" marR="0" lvl="0" indent="0" algn="l" defTabSz="457200" rtl="0" eaLnBrk="1" fontAlgn="auto" latinLnBrk="0" hangingPunct="1">
              <a:lnSpc>
                <a:spcPct val="100000"/>
              </a:lnSpc>
              <a:spcBef>
                <a:spcPct val="20000"/>
              </a:spcBef>
              <a:spcAft>
                <a:spcPts val="0"/>
              </a:spcAft>
              <a:buClrTx/>
              <a:buSzTx/>
              <a:buFontTx/>
              <a:buNone/>
              <a:tabLst/>
              <a:defRPr/>
            </a:pPr>
            <a:endParaRPr kumimoji="0" lang="en-US" sz="18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pic>
        <p:nvPicPr>
          <p:cNvPr id="6" name="Picture 5" descr="The STAC Index website highlights a single Surface Reflectance scene with its outline in light gray on a dark gray map. Metadata for the scene is present on the screen.">
            <a:extLst>
              <a:ext uri="{FF2B5EF4-FFF2-40B4-BE49-F238E27FC236}">
                <a16:creationId xmlns:a16="http://schemas.microsoft.com/office/drawing/2014/main" id="{29975D21-C913-D962-EF7A-A9428AECB6C0}"/>
              </a:ext>
            </a:extLst>
          </p:cNvPr>
          <p:cNvPicPr>
            <a:picLocks noChangeAspect="1"/>
          </p:cNvPicPr>
          <p:nvPr/>
        </p:nvPicPr>
        <p:blipFill>
          <a:blip r:embed="rId3"/>
          <a:stretch>
            <a:fillRect/>
          </a:stretch>
        </p:blipFill>
        <p:spPr>
          <a:xfrm>
            <a:off x="2112579" y="422546"/>
            <a:ext cx="6772659" cy="3597975"/>
          </a:xfrm>
          <a:prstGeom prst="rect">
            <a:avLst/>
          </a:prstGeom>
          <a:ln>
            <a:noFill/>
          </a:ln>
          <a:effectLst>
            <a:outerShdw blurRad="292100" dist="139700" dir="2700000" algn="tl" rotWithShape="0">
              <a:srgbClr val="333333">
                <a:alpha val="65000"/>
              </a:srgbClr>
            </a:outerShdw>
          </a:effectLst>
        </p:spPr>
      </p:pic>
      <p:pic>
        <p:nvPicPr>
          <p:cNvPr id="7" name="Picture 6" descr="Example of the Landsat STAC Index API for a single Analysis Ready Data scene. Two black and gray maps that highlight the outline of the scene in gray and yellow at different spatial extents. It also includes text highlighting necessary metadata values like the platform, instruments, and grid vertical and horizontal values for the product.">
            <a:extLst>
              <a:ext uri="{FF2B5EF4-FFF2-40B4-BE49-F238E27FC236}">
                <a16:creationId xmlns:a16="http://schemas.microsoft.com/office/drawing/2014/main" id="{284B1707-D68C-173E-A0A6-048F60F40B3C}"/>
              </a:ext>
            </a:extLst>
          </p:cNvPr>
          <p:cNvPicPr>
            <a:picLocks noChangeAspect="1"/>
          </p:cNvPicPr>
          <p:nvPr/>
        </p:nvPicPr>
        <p:blipFill>
          <a:blip r:embed="rId4"/>
          <a:stretch>
            <a:fillRect/>
          </a:stretch>
        </p:blipFill>
        <p:spPr>
          <a:xfrm>
            <a:off x="2112577" y="403020"/>
            <a:ext cx="6766560" cy="3637026"/>
          </a:xfrm>
          <a:prstGeom prst="rect">
            <a:avLst/>
          </a:prstGeom>
        </p:spPr>
      </p:pic>
    </p:spTree>
    <p:extLst>
      <p:ext uri="{BB962C8B-B14F-4D97-AF65-F5344CB8AC3E}">
        <p14:creationId xmlns:p14="http://schemas.microsoft.com/office/powerpoint/2010/main" val="2993107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he USGS User Services Gitlab homepage, the page has the title &quot;EROS User Services&quot; and below lists all projects, each having a clickable tab to see what tutorials are available.">
            <a:extLst>
              <a:ext uri="{FF2B5EF4-FFF2-40B4-BE49-F238E27FC236}">
                <a16:creationId xmlns:a16="http://schemas.microsoft.com/office/drawing/2014/main" id="{35D93364-BA15-16E9-38BA-DCE570AC54CB}"/>
              </a:ext>
            </a:extLst>
          </p:cNvPr>
          <p:cNvPicPr>
            <a:picLocks noChangeAspect="1"/>
          </p:cNvPicPr>
          <p:nvPr/>
        </p:nvPicPr>
        <p:blipFill>
          <a:blip r:embed="rId3"/>
          <a:stretch>
            <a:fillRect/>
          </a:stretch>
        </p:blipFill>
        <p:spPr>
          <a:xfrm>
            <a:off x="0" y="-49041"/>
            <a:ext cx="9144000" cy="4083589"/>
          </a:xfrm>
          <a:prstGeom prst="rect">
            <a:avLst/>
          </a:prstGeom>
        </p:spPr>
      </p:pic>
      <p:sp>
        <p:nvSpPr>
          <p:cNvPr id="3" name="Text Placeholder 2">
            <a:extLst>
              <a:ext uri="{FF2B5EF4-FFF2-40B4-BE49-F238E27FC236}">
                <a16:creationId xmlns:a16="http://schemas.microsoft.com/office/drawing/2014/main" id="{1E44A09C-0072-A898-EE93-E5611792BD58}"/>
              </a:ext>
            </a:extLst>
          </p:cNvPr>
          <p:cNvSpPr>
            <a:spLocks noGrp="1"/>
          </p:cNvSpPr>
          <p:nvPr>
            <p:ph type="title" idx="4294967295"/>
          </p:nvPr>
        </p:nvSpPr>
        <p:spPr>
          <a:xfrm>
            <a:off x="209550" y="3498850"/>
            <a:ext cx="8675688" cy="373063"/>
          </a:xfrm>
          <a:prstGeom prst="rect">
            <a:avLst/>
          </a:prstGeom>
          <a:noFill/>
          <a:ln>
            <a:noFill/>
            <a:prstDash/>
          </a:ln>
          <a:effectLst/>
        </p:spPr>
        <p:txBody>
          <a:bodyPr rot="0" spcFirstLastPara="0" vertOverflow="overflow" horzOverflow="overflow" vert="horz" wrap="square" lIns="54864" tIns="54864" rIns="91440" bIns="54864" numCol="1" spcCol="0" rtlCol="0" fromWordArt="0" anchor="t" anchorCtr="0" forceAA="0" compatLnSpc="1">
            <a:prstTxWarp prst="textNoShape">
              <a:avLst/>
            </a:prstTxWarp>
            <a:noAutofit/>
          </a:bodyPr>
          <a:lstStyle/>
          <a:p>
            <a:pPr marL="0" marR="0" lvl="0" indent="0" algn="l" defTabSz="457200" rtl="0" eaLnBrk="1" fontAlgn="auto" latinLnBrk="0" hangingPunct="1">
              <a:lnSpc>
                <a:spcPts val="284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USGS User Services Gitlab</a:t>
            </a:r>
          </a:p>
        </p:txBody>
      </p:sp>
      <p:sp>
        <p:nvSpPr>
          <p:cNvPr id="4" name="Text Placeholder 3">
            <a:extLst>
              <a:ext uri="{FF2B5EF4-FFF2-40B4-BE49-F238E27FC236}">
                <a16:creationId xmlns:a16="http://schemas.microsoft.com/office/drawing/2014/main" id="{19CB1C22-80C0-28B5-5600-F64CB4C19EBD}"/>
              </a:ext>
            </a:extLst>
          </p:cNvPr>
          <p:cNvSpPr>
            <a:spLocks noGrp="1"/>
          </p:cNvSpPr>
          <p:nvPr>
            <p:ph type="body" sz="quarter" idx="12"/>
          </p:nvPr>
        </p:nvSpPr>
        <p:spPr>
          <a:xfrm>
            <a:off x="208790" y="3911565"/>
            <a:ext cx="8674926" cy="245966"/>
          </a:xfrm>
        </p:spPr>
        <p:txBody>
          <a:bodyPr/>
          <a:lstStyle/>
          <a:p>
            <a:r>
              <a:rPr lang="en-US" b="0" i="0" u="sng" dirty="0">
                <a:solidFill>
                  <a:srgbClr val="0070C0"/>
                </a:solidFill>
              </a:rPr>
              <a:t>https://code.usgs.gov/eros-user-services</a:t>
            </a:r>
          </a:p>
          <a:p>
            <a:endParaRPr lang="en-US" b="0" i="0" dirty="0"/>
          </a:p>
        </p:txBody>
      </p:sp>
    </p:spTree>
    <p:extLst>
      <p:ext uri="{BB962C8B-B14F-4D97-AF65-F5344CB8AC3E}">
        <p14:creationId xmlns:p14="http://schemas.microsoft.com/office/powerpoint/2010/main" val="40185923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50ECE3B-299E-B635-4A88-4F27F577AEAA}"/>
              </a:ext>
            </a:extLst>
          </p:cNvPr>
          <p:cNvSpPr>
            <a:spLocks noGrp="1"/>
          </p:cNvSpPr>
          <p:nvPr>
            <p:ph type="body" sz="quarter" idx="10"/>
          </p:nvPr>
        </p:nvSpPr>
        <p:spPr>
          <a:ln>
            <a:noFill/>
          </a:ln>
        </p:spPr>
        <p:txBody>
          <a:bodyPr/>
          <a:lstStyle/>
          <a:p>
            <a:endParaRPr lang="en-US" sz="2800" dirty="0"/>
          </a:p>
        </p:txBody>
      </p:sp>
      <p:sp>
        <p:nvSpPr>
          <p:cNvPr id="3" name="Text Placeholder 2">
            <a:extLst>
              <a:ext uri="{FF2B5EF4-FFF2-40B4-BE49-F238E27FC236}">
                <a16:creationId xmlns:a16="http://schemas.microsoft.com/office/drawing/2014/main" id="{B463EFE3-A914-0EC0-F676-353EC00776F5}"/>
              </a:ext>
            </a:extLst>
          </p:cNvPr>
          <p:cNvSpPr>
            <a:spLocks noGrp="1"/>
          </p:cNvSpPr>
          <p:nvPr>
            <p:ph type="title" idx="4294967295"/>
          </p:nvPr>
        </p:nvSpPr>
        <p:spPr>
          <a:xfrm>
            <a:off x="209550" y="220663"/>
            <a:ext cx="8675688" cy="371475"/>
          </a:xfrm>
          <a:prstGeom prst="rect">
            <a:avLst/>
          </a:prstGeom>
          <a:noFill/>
          <a:ln>
            <a:noFill/>
            <a:prstDash/>
          </a:ln>
          <a:effectLst/>
        </p:spPr>
        <p:txBody>
          <a:bodyPr rot="0" spcFirstLastPara="0" vertOverflow="overflow" horzOverflow="overflow" vert="horz" wrap="square" lIns="54864" tIns="54864" rIns="91440" bIns="54864" numCol="1" spcCol="0" rtlCol="0" fromWordArt="0" anchor="t" anchorCtr="0" forceAA="0" compatLnSpc="1">
            <a:prstTxWarp prst="textNoShape">
              <a:avLst/>
            </a:prstTxWarp>
            <a:noAutofit/>
          </a:bodyPr>
          <a:lstStyle/>
          <a:p>
            <a:pPr marL="0" marR="0" lvl="0" indent="0" algn="l" defTabSz="457200" rtl="0" eaLnBrk="1" fontAlgn="auto" latinLnBrk="0" hangingPunct="1">
              <a:lnSpc>
                <a:spcPts val="284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Landsat Cloud Tutorial Gitlab Projects</a:t>
            </a:r>
          </a:p>
        </p:txBody>
      </p:sp>
      <p:sp>
        <p:nvSpPr>
          <p:cNvPr id="4" name="Text Placeholder 3">
            <a:extLst>
              <a:ext uri="{FF2B5EF4-FFF2-40B4-BE49-F238E27FC236}">
                <a16:creationId xmlns:a16="http://schemas.microsoft.com/office/drawing/2014/main" id="{524E0B63-C205-AAF6-7AB5-5C95AA3B974A}"/>
              </a:ext>
            </a:extLst>
          </p:cNvPr>
          <p:cNvSpPr>
            <a:spLocks noGrp="1"/>
          </p:cNvSpPr>
          <p:nvPr>
            <p:ph type="body" sz="quarter" idx="12"/>
          </p:nvPr>
        </p:nvSpPr>
        <p:spPr/>
        <p:txBody>
          <a:bodyPr/>
          <a:lstStyle/>
          <a:p>
            <a:endParaRPr lang="en-US"/>
          </a:p>
        </p:txBody>
      </p:sp>
      <p:graphicFrame>
        <p:nvGraphicFramePr>
          <p:cNvPr id="5" name="Content Placeholder 2" descr="&#10;Graphic showing four projects within the User Services Gitlab.&#10;&#10;The first listed here is focused on accessing Landsat data.&#10;The second is processing Landsat data.&#10;The 3rd is quick guides that supplement tutorials.&#10;The fourth is Case Studies, which present real-world problems and use cases of processing Landsat data.&#10;">
            <a:extLst>
              <a:ext uri="{FF2B5EF4-FFF2-40B4-BE49-F238E27FC236}">
                <a16:creationId xmlns:a16="http://schemas.microsoft.com/office/drawing/2014/main" id="{2A56874F-8C20-5E45-998C-27FBFAE82E8C}"/>
              </a:ext>
            </a:extLst>
          </p:cNvPr>
          <p:cNvGraphicFramePr>
            <a:graphicFrameLocks/>
          </p:cNvGraphicFramePr>
          <p:nvPr>
            <p:extLst>
              <p:ext uri="{D42A27DB-BD31-4B8C-83A1-F6EECF244321}">
                <p14:modId xmlns:p14="http://schemas.microsoft.com/office/powerpoint/2010/main" val="1854555396"/>
              </p:ext>
            </p:extLst>
          </p:nvPr>
        </p:nvGraphicFramePr>
        <p:xfrm>
          <a:off x="189292" y="715650"/>
          <a:ext cx="8700708" cy="35626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20384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6883F-ECE2-141F-6465-47885B56C4E6}"/>
              </a:ext>
            </a:extLst>
          </p:cNvPr>
          <p:cNvSpPr>
            <a:spLocks noGrp="1"/>
          </p:cNvSpPr>
          <p:nvPr>
            <p:ph type="title"/>
          </p:nvPr>
        </p:nvSpPr>
        <p:spPr/>
        <p:txBody>
          <a:bodyPr/>
          <a:lstStyle/>
          <a:p>
            <a:r>
              <a:rPr lang="en-US" dirty="0"/>
              <a:t>USGS User Services GitLab Demo</a:t>
            </a:r>
          </a:p>
        </p:txBody>
      </p:sp>
      <p:sp>
        <p:nvSpPr>
          <p:cNvPr id="3" name="Text Placeholder 2">
            <a:extLst>
              <a:ext uri="{FF2B5EF4-FFF2-40B4-BE49-F238E27FC236}">
                <a16:creationId xmlns:a16="http://schemas.microsoft.com/office/drawing/2014/main" id="{49958F41-6B6C-288A-B329-D9002C66C7C3}"/>
              </a:ext>
            </a:extLst>
          </p:cNvPr>
          <p:cNvSpPr>
            <a:spLocks noGrp="1"/>
          </p:cNvSpPr>
          <p:nvPr>
            <p:ph type="body" sz="quarter" idx="12"/>
          </p:nvPr>
        </p:nvSpPr>
        <p:spPr>
          <a:xfrm>
            <a:off x="802104" y="2897716"/>
            <a:ext cx="7713245" cy="562175"/>
          </a:xfrm>
        </p:spPr>
        <p:txBody>
          <a:bodyPr/>
          <a:lstStyle/>
          <a:p>
            <a:r>
              <a:rPr lang="en-US" b="0" i="0" u="sng" dirty="0">
                <a:solidFill>
                  <a:srgbClr val="0070C0"/>
                </a:solidFill>
              </a:rPr>
              <a:t>https://code.usgs.gov/eros-user-services</a:t>
            </a:r>
          </a:p>
        </p:txBody>
      </p:sp>
    </p:spTree>
    <p:extLst>
      <p:ext uri="{BB962C8B-B14F-4D97-AF65-F5344CB8AC3E}">
        <p14:creationId xmlns:p14="http://schemas.microsoft.com/office/powerpoint/2010/main" val="7922940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A83013-E7B0-88B5-6A7D-E035A94F467A}"/>
              </a:ext>
            </a:extLst>
          </p:cNvPr>
          <p:cNvSpPr>
            <a:spLocks noGrp="1"/>
          </p:cNvSpPr>
          <p:nvPr>
            <p:ph type="body" sz="quarter" idx="10"/>
          </p:nvPr>
        </p:nvSpPr>
        <p:spPr/>
        <p:txBody>
          <a:bodyPr/>
          <a:lstStyle/>
          <a:p>
            <a:endParaRPr lang="en-US" dirty="0"/>
          </a:p>
        </p:txBody>
      </p:sp>
      <p:sp>
        <p:nvSpPr>
          <p:cNvPr id="3" name="Text Placeholder 2">
            <a:extLst>
              <a:ext uri="{FF2B5EF4-FFF2-40B4-BE49-F238E27FC236}">
                <a16:creationId xmlns:a16="http://schemas.microsoft.com/office/drawing/2014/main" id="{944BC6C8-9379-867F-AFFC-0FC15289E2BE}"/>
              </a:ext>
            </a:extLst>
          </p:cNvPr>
          <p:cNvSpPr>
            <a:spLocks noGrp="1"/>
          </p:cNvSpPr>
          <p:nvPr>
            <p:ph type="title" idx="4294967295"/>
          </p:nvPr>
        </p:nvSpPr>
        <p:spPr>
          <a:xfrm>
            <a:off x="209550" y="220663"/>
            <a:ext cx="8675688" cy="800100"/>
          </a:xfrm>
          <a:prstGeom prst="rect">
            <a:avLst/>
          </a:prstGeom>
          <a:noFill/>
          <a:ln>
            <a:noFill/>
            <a:prstDash/>
          </a:ln>
          <a:effectLst/>
        </p:spPr>
        <p:txBody>
          <a:bodyPr rot="0" spcFirstLastPara="0" vertOverflow="overflow" horzOverflow="overflow" vert="horz" wrap="square" lIns="54864" tIns="54864" rIns="91440" bIns="54864" numCol="1" spcCol="0" rtlCol="0" fromWordArt="0" anchor="t" anchorCtr="0" forceAA="0" compatLnSpc="1">
            <a:prstTxWarp prst="textNoShape">
              <a:avLst/>
            </a:prstTxWarp>
            <a:noAutofit/>
          </a:bodyPr>
          <a:lstStyle/>
          <a:p>
            <a:pPr marL="0" marR="0" lvl="0" indent="0" algn="l" defTabSz="457200" rtl="0" eaLnBrk="1" fontAlgn="auto" latinLnBrk="0" hangingPunct="1">
              <a:lnSpc>
                <a:spcPts val="284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Demo 1: Introduction to Landsat STAC</a:t>
            </a:r>
          </a:p>
        </p:txBody>
      </p:sp>
      <p:pic>
        <p:nvPicPr>
          <p:cNvPr id="6" name="Picture 5" descr="The photo shows a snippet of the Introduction to the Landsat STAC tutorial. It includes some introductory text and a block of Python code needed to call the Landsat STAC API endpoint. ">
            <a:extLst>
              <a:ext uri="{FF2B5EF4-FFF2-40B4-BE49-F238E27FC236}">
                <a16:creationId xmlns:a16="http://schemas.microsoft.com/office/drawing/2014/main" id="{BDD96F6C-99CC-9A63-DF7E-3A8AAB233BF9}"/>
              </a:ext>
            </a:extLst>
          </p:cNvPr>
          <p:cNvPicPr>
            <a:picLocks noChangeAspect="1"/>
          </p:cNvPicPr>
          <p:nvPr/>
        </p:nvPicPr>
        <p:blipFill>
          <a:blip r:embed="rId2"/>
          <a:stretch>
            <a:fillRect/>
          </a:stretch>
        </p:blipFill>
        <p:spPr>
          <a:xfrm>
            <a:off x="0" y="1173341"/>
            <a:ext cx="9144000" cy="2796818"/>
          </a:xfrm>
          <a:prstGeom prst="rect">
            <a:avLst/>
          </a:prstGeom>
        </p:spPr>
      </p:pic>
    </p:spTree>
    <p:extLst>
      <p:ext uri="{BB962C8B-B14F-4D97-AF65-F5344CB8AC3E}">
        <p14:creationId xmlns:p14="http://schemas.microsoft.com/office/powerpoint/2010/main" val="19088451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A83013-E7B0-88B5-6A7D-E035A94F467A}"/>
              </a:ext>
            </a:extLst>
          </p:cNvPr>
          <p:cNvSpPr>
            <a:spLocks noGrp="1"/>
          </p:cNvSpPr>
          <p:nvPr>
            <p:ph type="body" sz="quarter" idx="10"/>
          </p:nvPr>
        </p:nvSpPr>
        <p:spPr/>
        <p:txBody>
          <a:bodyPr/>
          <a:lstStyle/>
          <a:p>
            <a:endParaRPr lang="en-US" dirty="0"/>
          </a:p>
        </p:txBody>
      </p:sp>
      <p:sp>
        <p:nvSpPr>
          <p:cNvPr id="3" name="Text Placeholder 2">
            <a:extLst>
              <a:ext uri="{FF2B5EF4-FFF2-40B4-BE49-F238E27FC236}">
                <a16:creationId xmlns:a16="http://schemas.microsoft.com/office/drawing/2014/main" id="{944BC6C8-9379-867F-AFFC-0FC15289E2BE}"/>
              </a:ext>
            </a:extLst>
          </p:cNvPr>
          <p:cNvSpPr>
            <a:spLocks noGrp="1"/>
          </p:cNvSpPr>
          <p:nvPr>
            <p:ph type="title" idx="4294967295"/>
          </p:nvPr>
        </p:nvSpPr>
        <p:spPr>
          <a:xfrm>
            <a:off x="209550" y="220663"/>
            <a:ext cx="8675688" cy="800100"/>
          </a:xfrm>
          <a:prstGeom prst="rect">
            <a:avLst/>
          </a:prstGeom>
          <a:noFill/>
          <a:ln>
            <a:noFill/>
            <a:prstDash/>
          </a:ln>
          <a:effectLst/>
        </p:spPr>
        <p:txBody>
          <a:bodyPr rot="0" spcFirstLastPara="0" vertOverflow="overflow" horzOverflow="overflow" vert="horz" wrap="square" lIns="54864" tIns="54864" rIns="91440" bIns="54864" numCol="1" spcCol="0" rtlCol="0" fromWordArt="0" anchor="t" anchorCtr="0" forceAA="0" compatLnSpc="1">
            <a:prstTxWarp prst="textNoShape">
              <a:avLst/>
            </a:prstTxWarp>
            <a:noAutofit/>
          </a:bodyPr>
          <a:lstStyle/>
          <a:p>
            <a:pPr marL="0" marR="0" lvl="0" indent="0" algn="l" defTabSz="457200" rtl="0" eaLnBrk="1" fontAlgn="auto" latinLnBrk="0" hangingPunct="1">
              <a:lnSpc>
                <a:spcPts val="284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Demo 2: Decoding and using the Landsat Pixel Quality Assessment Band for Masking</a:t>
            </a:r>
          </a:p>
        </p:txBody>
      </p:sp>
      <p:pic>
        <p:nvPicPr>
          <p:cNvPr id="4" name="Content Placeholder 4" descr="Shows two photos plotted as false vegetation maps of the landscape surrounding Vancouver. The first photo has greens, grays, and blues, where green reflects the vegetated landscape, snow appears as blues and some white clouds. The second image shows greens, grays, and blacks representing the vegetated landscape with the snow and clouds masked out in black.">
            <a:extLst>
              <a:ext uri="{FF2B5EF4-FFF2-40B4-BE49-F238E27FC236}">
                <a16:creationId xmlns:a16="http://schemas.microsoft.com/office/drawing/2014/main" id="{D9AB8A01-405C-5D11-8133-3DB273F461F2}"/>
              </a:ext>
            </a:extLst>
          </p:cNvPr>
          <p:cNvPicPr>
            <a:picLocks noGrp="1" noChangeAspect="1"/>
          </p:cNvPicPr>
          <p:nvPr>
            <p:ph idx="1"/>
          </p:nvPr>
        </p:nvPicPr>
        <p:blipFill>
          <a:blip r:embed="rId2"/>
          <a:stretch>
            <a:fillRect/>
          </a:stretch>
        </p:blipFill>
        <p:spPr>
          <a:xfrm>
            <a:off x="400262" y="1048750"/>
            <a:ext cx="8295786" cy="3229563"/>
          </a:xfrm>
        </p:spPr>
      </p:pic>
      <p:pic>
        <p:nvPicPr>
          <p:cNvPr id="6" name="Picture 5" descr="Two plots, the left a false color composite of Vancouver, Canada. The landscape is shown with vegetation, snow, and clouds with colors green, brown, blue, white, and gray. The right figure shows the same Vancouver area with the clouds and snow removed, leaving black to replace the white and blue colors.">
            <a:extLst>
              <a:ext uri="{FF2B5EF4-FFF2-40B4-BE49-F238E27FC236}">
                <a16:creationId xmlns:a16="http://schemas.microsoft.com/office/drawing/2014/main" id="{7F0175C5-7059-5A25-B55C-0ED3CD64FD0D}"/>
              </a:ext>
            </a:extLst>
          </p:cNvPr>
          <p:cNvPicPr>
            <a:picLocks noChangeAspect="1"/>
          </p:cNvPicPr>
          <p:nvPr/>
        </p:nvPicPr>
        <p:blipFill>
          <a:blip r:embed="rId3"/>
          <a:stretch>
            <a:fillRect/>
          </a:stretch>
        </p:blipFill>
        <p:spPr>
          <a:xfrm>
            <a:off x="556447" y="1108420"/>
            <a:ext cx="7983415" cy="3110221"/>
          </a:xfrm>
          <a:prstGeom prst="rect">
            <a:avLst/>
          </a:prstGeom>
        </p:spPr>
      </p:pic>
    </p:spTree>
    <p:extLst>
      <p:ext uri="{BB962C8B-B14F-4D97-AF65-F5344CB8AC3E}">
        <p14:creationId xmlns:p14="http://schemas.microsoft.com/office/powerpoint/2010/main" val="36357777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A83013-E7B0-88B5-6A7D-E035A94F467A}"/>
              </a:ext>
            </a:extLst>
          </p:cNvPr>
          <p:cNvSpPr>
            <a:spLocks noGrp="1"/>
          </p:cNvSpPr>
          <p:nvPr>
            <p:ph type="body" sz="quarter" idx="10"/>
          </p:nvPr>
        </p:nvSpPr>
        <p:spPr/>
        <p:txBody>
          <a:bodyPr/>
          <a:lstStyle/>
          <a:p>
            <a:endParaRPr lang="en-US" dirty="0"/>
          </a:p>
        </p:txBody>
      </p:sp>
      <p:pic>
        <p:nvPicPr>
          <p:cNvPr id="7" name="Picture 6" descr="A time series plot with the Normalized Vegetation Index on the y-axis and the dates on the x-axis. The NDVI values through time are plotted as blue filled circles. There is a red dashed vertical line plotted to show the date of a sinkhole collapse.">
            <a:extLst>
              <a:ext uri="{FF2B5EF4-FFF2-40B4-BE49-F238E27FC236}">
                <a16:creationId xmlns:a16="http://schemas.microsoft.com/office/drawing/2014/main" id="{12BF5824-2A2F-984F-C700-B2D5CB43928E}"/>
              </a:ext>
            </a:extLst>
          </p:cNvPr>
          <p:cNvPicPr>
            <a:picLocks noChangeAspect="1"/>
          </p:cNvPicPr>
          <p:nvPr/>
        </p:nvPicPr>
        <p:blipFill>
          <a:blip r:embed="rId3"/>
          <a:stretch>
            <a:fillRect/>
          </a:stretch>
        </p:blipFill>
        <p:spPr>
          <a:xfrm>
            <a:off x="811353" y="865187"/>
            <a:ext cx="7884695" cy="3650890"/>
          </a:xfrm>
          <a:prstGeom prst="rect">
            <a:avLst/>
          </a:prstGeom>
        </p:spPr>
      </p:pic>
      <p:pic>
        <p:nvPicPr>
          <p:cNvPr id="4" name="Content Placeholder 4" descr="Line graph of NDVI values ranging from 0 to 1.5. A red line indicates when the sinkhole occurred. NDVI values were higher before the sink hole and then immediately lower after but progressively increase over 5 years after the event. ">
            <a:extLst>
              <a:ext uri="{FF2B5EF4-FFF2-40B4-BE49-F238E27FC236}">
                <a16:creationId xmlns:a16="http://schemas.microsoft.com/office/drawing/2014/main" id="{D9AB8A01-405C-5D11-8133-3DB273F461F2}"/>
              </a:ext>
            </a:extLst>
          </p:cNvPr>
          <p:cNvPicPr>
            <a:picLocks noGrp="1" noChangeAspect="1"/>
          </p:cNvPicPr>
          <p:nvPr>
            <p:ph idx="1"/>
          </p:nvPr>
        </p:nvPicPr>
        <p:blipFill>
          <a:blip r:embed="rId4"/>
          <a:stretch>
            <a:fillRect/>
          </a:stretch>
        </p:blipFill>
        <p:spPr>
          <a:xfrm>
            <a:off x="400262" y="1048750"/>
            <a:ext cx="8295786" cy="3229563"/>
          </a:xfrm>
        </p:spPr>
      </p:pic>
      <p:sp>
        <p:nvSpPr>
          <p:cNvPr id="3" name="Text Placeholder 2">
            <a:extLst>
              <a:ext uri="{FF2B5EF4-FFF2-40B4-BE49-F238E27FC236}">
                <a16:creationId xmlns:a16="http://schemas.microsoft.com/office/drawing/2014/main" id="{944BC6C8-9379-867F-AFFC-0FC15289E2BE}"/>
              </a:ext>
            </a:extLst>
          </p:cNvPr>
          <p:cNvSpPr>
            <a:spLocks noGrp="1"/>
          </p:cNvSpPr>
          <p:nvPr>
            <p:ph type="title" idx="4294967295"/>
          </p:nvPr>
        </p:nvSpPr>
        <p:spPr>
          <a:xfrm>
            <a:off x="209550" y="220663"/>
            <a:ext cx="8675688" cy="800100"/>
          </a:xfrm>
          <a:prstGeom prst="rect">
            <a:avLst/>
          </a:prstGeom>
          <a:noFill/>
          <a:ln>
            <a:noFill/>
            <a:prstDash/>
          </a:ln>
          <a:effectLst/>
        </p:spPr>
        <p:txBody>
          <a:bodyPr rot="0" spcFirstLastPara="0" vertOverflow="overflow" horzOverflow="overflow" vert="horz" wrap="square" lIns="54864" tIns="54864" rIns="91440" bIns="54864" numCol="1" spcCol="0" rtlCol="0" fromWordArt="0" anchor="t" anchorCtr="0" forceAA="0" compatLnSpc="1">
            <a:prstTxWarp prst="textNoShape">
              <a:avLst/>
            </a:prstTxWarp>
            <a:noAutofit/>
          </a:bodyPr>
          <a:lstStyle/>
          <a:p>
            <a:pPr marL="0" marR="0" lvl="0" indent="0" algn="l" defTabSz="457200" rtl="0" eaLnBrk="1" fontAlgn="auto" latinLnBrk="0" hangingPunct="1">
              <a:lnSpc>
                <a:spcPts val="284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Demo 3: Retrieving Band Values for a Single Pixel Through Time</a:t>
            </a:r>
          </a:p>
          <a:p>
            <a:pPr marL="0" marR="0" lvl="0" indent="0" algn="l" defTabSz="457200" rtl="0" eaLnBrk="1" fontAlgn="auto" latinLnBrk="0" hangingPunct="1">
              <a:lnSpc>
                <a:spcPts val="284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203095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6883F-ECE2-141F-6465-47885B56C4E6}"/>
              </a:ext>
            </a:extLst>
          </p:cNvPr>
          <p:cNvSpPr>
            <a:spLocks noGrp="1"/>
          </p:cNvSpPr>
          <p:nvPr>
            <p:ph type="title"/>
          </p:nvPr>
        </p:nvSpPr>
        <p:spPr/>
        <p:txBody>
          <a:bodyPr/>
          <a:lstStyle/>
          <a:p>
            <a:r>
              <a:rPr lang="en-US" dirty="0"/>
              <a:t>Available Cloud Resources</a:t>
            </a:r>
          </a:p>
        </p:txBody>
      </p:sp>
      <p:sp>
        <p:nvSpPr>
          <p:cNvPr id="3" name="Text Placeholder 2">
            <a:extLst>
              <a:ext uri="{FF2B5EF4-FFF2-40B4-BE49-F238E27FC236}">
                <a16:creationId xmlns:a16="http://schemas.microsoft.com/office/drawing/2014/main" id="{49958F41-6B6C-288A-B329-D9002C66C7C3}"/>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5797148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18E405-2A52-CE0D-D94D-68FD9E8EBCFC}"/>
              </a:ext>
            </a:extLst>
          </p:cNvPr>
          <p:cNvSpPr>
            <a:spLocks noGrp="1"/>
          </p:cNvSpPr>
          <p:nvPr>
            <p:ph type="body" sz="quarter" idx="10"/>
          </p:nvPr>
        </p:nvSpPr>
        <p:spPr/>
        <p:txBody>
          <a:bodyPr/>
          <a:lstStyle/>
          <a:p>
            <a:pPr lvl="1"/>
            <a:endParaRPr lang="en-US" sz="1600" b="0" dirty="0">
              <a:solidFill>
                <a:schemeClr val="tx1"/>
              </a:solidFill>
            </a:endParaRPr>
          </a:p>
        </p:txBody>
      </p:sp>
      <p:sp>
        <p:nvSpPr>
          <p:cNvPr id="3" name="Text Placeholder 2">
            <a:extLst>
              <a:ext uri="{FF2B5EF4-FFF2-40B4-BE49-F238E27FC236}">
                <a16:creationId xmlns:a16="http://schemas.microsoft.com/office/drawing/2014/main" id="{E33C7AD9-6D65-D8C6-55F7-A25C3429268D}"/>
              </a:ext>
            </a:extLst>
          </p:cNvPr>
          <p:cNvSpPr>
            <a:spLocks noGrp="1"/>
          </p:cNvSpPr>
          <p:nvPr>
            <p:ph type="title" idx="4294967295"/>
          </p:nvPr>
        </p:nvSpPr>
        <p:spPr>
          <a:xfrm>
            <a:off x="209550" y="220663"/>
            <a:ext cx="8675688" cy="371475"/>
          </a:xfrm>
          <a:prstGeom prst="rect">
            <a:avLst/>
          </a:prstGeom>
          <a:noFill/>
          <a:ln>
            <a:noFill/>
            <a:prstDash/>
          </a:ln>
          <a:effectLst/>
        </p:spPr>
        <p:txBody>
          <a:bodyPr rot="0" spcFirstLastPara="0" vertOverflow="overflow" horzOverflow="overflow" vert="horz" wrap="square" lIns="54864" tIns="54864" rIns="91440" bIns="54864" numCol="1" spcCol="0" rtlCol="0" fromWordArt="0" anchor="t" anchorCtr="0" forceAA="0" compatLnSpc="1">
            <a:prstTxWarp prst="textNoShape">
              <a:avLst/>
            </a:prstTxWarp>
            <a:noAutofit/>
          </a:bodyPr>
          <a:lstStyle/>
          <a:p>
            <a:pPr marL="0" marR="0" lvl="0" indent="0" algn="l" defTabSz="457200" rtl="0" eaLnBrk="1" fontAlgn="auto" latinLnBrk="0" hangingPunct="1">
              <a:lnSpc>
                <a:spcPts val="284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ea typeface="+mn-ea"/>
                <a:cs typeface="Arial" panose="020B0604020202020204" pitchFamily="34" charset="0"/>
              </a:rPr>
              <a:t>Cloud Resource Suggestions</a:t>
            </a:r>
          </a:p>
        </p:txBody>
      </p:sp>
      <p:sp>
        <p:nvSpPr>
          <p:cNvPr id="4" name="Text Placeholder 3">
            <a:extLst>
              <a:ext uri="{FF2B5EF4-FFF2-40B4-BE49-F238E27FC236}">
                <a16:creationId xmlns:a16="http://schemas.microsoft.com/office/drawing/2014/main" id="{CDFF97D2-1F34-CDA3-CF91-DE14E641292E}"/>
              </a:ext>
            </a:extLst>
          </p:cNvPr>
          <p:cNvSpPr>
            <a:spLocks noGrp="1"/>
          </p:cNvSpPr>
          <p:nvPr>
            <p:ph type="body" sz="quarter" idx="12"/>
          </p:nvPr>
        </p:nvSpPr>
        <p:spPr/>
        <p:txBody>
          <a:bodyPr/>
          <a:lstStyle/>
          <a:p>
            <a:endParaRPr lang="en-US" b="0" dirty="0">
              <a:solidFill>
                <a:schemeClr val="tx1"/>
              </a:solidFill>
            </a:endParaRPr>
          </a:p>
        </p:txBody>
      </p:sp>
      <p:graphicFrame>
        <p:nvGraphicFramePr>
          <p:cNvPr id="6" name="Table 5">
            <a:extLst>
              <a:ext uri="{FF2B5EF4-FFF2-40B4-BE49-F238E27FC236}">
                <a16:creationId xmlns:a16="http://schemas.microsoft.com/office/drawing/2014/main" id="{02510FEA-ADB9-8594-F70F-C55B2E5AADCE}"/>
              </a:ext>
            </a:extLst>
          </p:cNvPr>
          <p:cNvGraphicFramePr>
            <a:graphicFrameLocks noGrp="1"/>
          </p:cNvGraphicFramePr>
          <p:nvPr>
            <p:extLst>
              <p:ext uri="{D42A27DB-BD31-4B8C-83A1-F6EECF244321}">
                <p14:modId xmlns:p14="http://schemas.microsoft.com/office/powerpoint/2010/main" val="4050007934"/>
              </p:ext>
            </p:extLst>
          </p:nvPr>
        </p:nvGraphicFramePr>
        <p:xfrm>
          <a:off x="222490" y="913684"/>
          <a:ext cx="8667510" cy="3435272"/>
        </p:xfrm>
        <a:graphic>
          <a:graphicData uri="http://schemas.openxmlformats.org/drawingml/2006/table">
            <a:tbl>
              <a:tblPr firstRow="1" bandRow="1">
                <a:tableStyleId>{D7AC3CCA-C797-4891-BE02-D94E43425B78}</a:tableStyleId>
              </a:tblPr>
              <a:tblGrid>
                <a:gridCol w="3559397">
                  <a:extLst>
                    <a:ext uri="{9D8B030D-6E8A-4147-A177-3AD203B41FA5}">
                      <a16:colId xmlns:a16="http://schemas.microsoft.com/office/drawing/2014/main" val="3929428541"/>
                    </a:ext>
                  </a:extLst>
                </a:gridCol>
                <a:gridCol w="5108113">
                  <a:extLst>
                    <a:ext uri="{9D8B030D-6E8A-4147-A177-3AD203B41FA5}">
                      <a16:colId xmlns:a16="http://schemas.microsoft.com/office/drawing/2014/main" val="1703997888"/>
                    </a:ext>
                  </a:extLst>
                </a:gridCol>
              </a:tblGrid>
              <a:tr h="55348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dirty="0" err="1">
                          <a:solidFill>
                            <a:schemeClr val="tx1">
                              <a:lumMod val="95000"/>
                              <a:lumOff val="5000"/>
                            </a:schemeClr>
                          </a:solidFill>
                        </a:rPr>
                        <a:t>Pangeo</a:t>
                      </a:r>
                      <a:endParaRPr lang="en-US" sz="1600" b="0" dirty="0">
                        <a:solidFill>
                          <a:schemeClr val="tx1">
                            <a:lumMod val="95000"/>
                            <a:lumOff val="5000"/>
                          </a:schemeClr>
                        </a:solidFill>
                      </a:endParaRPr>
                    </a:p>
                    <a:p>
                      <a:endParaRPr lang="en-US" sz="16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u="sng" kern="0" dirty="0">
                          <a:solidFill>
                            <a:schemeClr val="tx1"/>
                          </a:solidFill>
                          <a:effectLst/>
                          <a:hlinkClick r:id="rId3" tooltip="https://www.pangeo.io/">
                            <a:extLst>
                              <a:ext uri="{A12FA001-AC4F-418D-AE19-62706E023703}">
                                <ahyp:hlinkClr xmlns:ahyp="http://schemas.microsoft.com/office/drawing/2018/hyperlinkcolor" val="tx"/>
                              </a:ext>
                            </a:extLst>
                          </a:hlinkClick>
                        </a:rPr>
                        <a:t>https://www.pangeo.io/</a:t>
                      </a:r>
                      <a:r>
                        <a:rPr lang="en-US" sz="1600" b="0" kern="0" dirty="0">
                          <a:solidFill>
                            <a:schemeClr val="tx1"/>
                          </a:solidFill>
                          <a:effectLst/>
                        </a:rPr>
                        <a:t> </a:t>
                      </a:r>
                      <a:endParaRPr lang="en-US" sz="1600" b="0" kern="0" dirty="0">
                        <a:solidFill>
                          <a:schemeClr val="tx1"/>
                        </a:solidFill>
                      </a:endParaRPr>
                    </a:p>
                    <a:p>
                      <a:endParaRPr lang="en-US" sz="1600" dirty="0"/>
                    </a:p>
                  </a:txBody>
                  <a:tcPr/>
                </a:tc>
                <a:extLst>
                  <a:ext uri="{0D108BD9-81ED-4DB2-BD59-A6C34878D82A}">
                    <a16:rowId xmlns:a16="http://schemas.microsoft.com/office/drawing/2014/main" val="1287251070"/>
                  </a:ext>
                </a:extLst>
              </a:tr>
              <a:tr h="91138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dirty="0">
                          <a:solidFill>
                            <a:schemeClr val="tx1"/>
                          </a:solidFill>
                        </a:rPr>
                        <a:t>NASA </a:t>
                      </a:r>
                      <a:r>
                        <a:rPr lang="en-US" sz="1600" b="0" dirty="0" err="1">
                          <a:solidFill>
                            <a:schemeClr val="tx1"/>
                          </a:solidFill>
                        </a:rPr>
                        <a:t>EarthData</a:t>
                      </a:r>
                      <a:r>
                        <a:rPr lang="en-US" sz="1600" b="0" dirty="0">
                          <a:solidFill>
                            <a:schemeClr val="tx1"/>
                          </a:solidFill>
                        </a:rPr>
                        <a:t> Cloud Primer for Amazon Web Services</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dirty="0">
                          <a:solidFill>
                            <a:schemeClr val="tx1"/>
                          </a:solidFill>
                          <a:hlinkClick r:id="rId4">
                            <a:extLst>
                              <a:ext uri="{A12FA001-AC4F-418D-AE19-62706E023703}">
                                <ahyp:hlinkClr xmlns:ahyp="http://schemas.microsoft.com/office/drawing/2018/hyperlinkcolor" val="tx"/>
                              </a:ext>
                            </a:extLst>
                          </a:hlinkClick>
                        </a:rPr>
                        <a:t>https://www.earthdata.nasa.gov/learn/webinars-and-tutorials/cloud-primer-amazon-web-services</a:t>
                      </a:r>
                      <a:r>
                        <a:rPr lang="en-US" sz="1600" b="0" dirty="0">
                          <a:solidFill>
                            <a:schemeClr val="tx1"/>
                          </a:solidFill>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600" b="0" dirty="0">
                        <a:solidFill>
                          <a:schemeClr val="tx1"/>
                        </a:solidFill>
                      </a:endParaRPr>
                    </a:p>
                  </a:txBody>
                  <a:tcPr/>
                </a:tc>
                <a:extLst>
                  <a:ext uri="{0D108BD9-81ED-4DB2-BD59-A6C34878D82A}">
                    <a16:rowId xmlns:a16="http://schemas.microsoft.com/office/drawing/2014/main" val="1607743919"/>
                  </a:ext>
                </a:extLst>
              </a:tr>
              <a:tr h="78652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dirty="0">
                          <a:solidFill>
                            <a:schemeClr val="tx1">
                              <a:lumMod val="95000"/>
                              <a:lumOff val="5000"/>
                            </a:schemeClr>
                          </a:solidFill>
                        </a:rPr>
                        <a:t>Alaska Satellite Facility </a:t>
                      </a:r>
                      <a:r>
                        <a:rPr lang="en-US" sz="1600" b="0" dirty="0" err="1">
                          <a:solidFill>
                            <a:schemeClr val="tx1">
                              <a:lumMod val="95000"/>
                              <a:lumOff val="5000"/>
                            </a:schemeClr>
                          </a:solidFill>
                        </a:rPr>
                        <a:t>OpenScienceLab</a:t>
                      </a:r>
                      <a:endParaRPr lang="en-US" sz="1600" b="0" dirty="0">
                        <a:solidFill>
                          <a:schemeClr val="tx1">
                            <a:lumMod val="95000"/>
                            <a:lumOff val="5000"/>
                          </a:schemeClr>
                        </a:solidFill>
                      </a:endParaRPr>
                    </a:p>
                    <a:p>
                      <a:endParaRPr lang="en-US" sz="16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dirty="0">
                          <a:solidFill>
                            <a:schemeClr val="tx1"/>
                          </a:solidFill>
                          <a:hlinkClick r:id="rId5">
                            <a:extLst>
                              <a:ext uri="{A12FA001-AC4F-418D-AE19-62706E023703}">
                                <ahyp:hlinkClr xmlns:ahyp="http://schemas.microsoft.com/office/drawing/2018/hyperlinkcolor" val="tx"/>
                              </a:ext>
                            </a:extLst>
                          </a:hlinkClick>
                        </a:rPr>
                        <a:t>https://asf.alaska.edu/asf-services-open-science-lab/</a:t>
                      </a:r>
                      <a:r>
                        <a:rPr lang="en-US" sz="1600" b="0" dirty="0">
                          <a:solidFill>
                            <a:schemeClr val="tx1"/>
                          </a:solidFill>
                        </a:rPr>
                        <a:t> </a:t>
                      </a:r>
                    </a:p>
                    <a:p>
                      <a:endParaRPr lang="en-US" sz="1600" dirty="0"/>
                    </a:p>
                  </a:txBody>
                  <a:tcPr/>
                </a:tc>
                <a:extLst>
                  <a:ext uri="{0D108BD9-81ED-4DB2-BD59-A6C34878D82A}">
                    <a16:rowId xmlns:a16="http://schemas.microsoft.com/office/drawing/2014/main" val="2880926087"/>
                  </a:ext>
                </a:extLst>
              </a:tr>
              <a:tr h="55348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dirty="0">
                          <a:solidFill>
                            <a:schemeClr val="tx1"/>
                          </a:solidFill>
                        </a:rPr>
                        <a:t>NASA </a:t>
                      </a:r>
                      <a:r>
                        <a:rPr lang="en-US" sz="1600" b="0" dirty="0" err="1">
                          <a:solidFill>
                            <a:schemeClr val="tx1"/>
                          </a:solidFill>
                        </a:rPr>
                        <a:t>Openscapes</a:t>
                      </a:r>
                      <a:endParaRPr lang="en-US" sz="16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kern="0" dirty="0">
                          <a:solidFill>
                            <a:schemeClr val="tx1"/>
                          </a:solidFill>
                          <a:effectLst/>
                          <a:hlinkClick r:id="rId6" tooltip="https://openscapes.org/">
                            <a:extLst>
                              <a:ext uri="{A12FA001-AC4F-418D-AE19-62706E023703}">
                                <ahyp:hlinkClr xmlns:ahyp="http://schemas.microsoft.com/office/drawing/2018/hyperlinkcolor" val="tx"/>
                              </a:ext>
                            </a:extLst>
                          </a:hlinkClick>
                        </a:rPr>
                        <a:t>https://openscapes.org/</a:t>
                      </a:r>
                      <a:endParaRPr lang="en-US" sz="1600" b="0" dirty="0">
                        <a:solidFill>
                          <a:schemeClr val="tx1"/>
                        </a:solidFill>
                      </a:endParaRPr>
                    </a:p>
                    <a:p>
                      <a:endParaRPr lang="en-US" sz="1600" dirty="0"/>
                    </a:p>
                  </a:txBody>
                  <a:tcPr/>
                </a:tc>
                <a:extLst>
                  <a:ext uri="{0D108BD9-81ED-4DB2-BD59-A6C34878D82A}">
                    <a16:rowId xmlns:a16="http://schemas.microsoft.com/office/drawing/2014/main" val="1792281871"/>
                  </a:ext>
                </a:extLst>
              </a:tr>
              <a:tr h="55348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dirty="0">
                          <a:solidFill>
                            <a:schemeClr val="tx1">
                              <a:lumMod val="95000"/>
                              <a:lumOff val="5000"/>
                            </a:schemeClr>
                          </a:solidFill>
                        </a:rPr>
                        <a:t>Cloud Native Geo</a:t>
                      </a:r>
                    </a:p>
                    <a:p>
                      <a:endParaRPr lang="en-US" sz="16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u="sng" kern="0" dirty="0">
                          <a:solidFill>
                            <a:schemeClr val="tx1"/>
                          </a:solidFill>
                          <a:effectLst/>
                          <a:hlinkClick r:id="rId7" tooltip="https://cloudnativegeo.org/">
                            <a:extLst>
                              <a:ext uri="{A12FA001-AC4F-418D-AE19-62706E023703}">
                                <ahyp:hlinkClr xmlns:ahyp="http://schemas.microsoft.com/office/drawing/2018/hyperlinkcolor" val="tx"/>
                              </a:ext>
                            </a:extLst>
                          </a:hlinkClick>
                        </a:rPr>
                        <a:t>https://cloudnativegeo.org/ </a:t>
                      </a:r>
                      <a:endParaRPr lang="en-US" sz="1600" b="0" dirty="0">
                        <a:solidFill>
                          <a:schemeClr val="tx1"/>
                        </a:solidFill>
                      </a:endParaRPr>
                    </a:p>
                    <a:p>
                      <a:endParaRPr lang="en-US" sz="1600" dirty="0"/>
                    </a:p>
                  </a:txBody>
                  <a:tcPr/>
                </a:tc>
                <a:extLst>
                  <a:ext uri="{0D108BD9-81ED-4DB2-BD59-A6C34878D82A}">
                    <a16:rowId xmlns:a16="http://schemas.microsoft.com/office/drawing/2014/main" val="2455607199"/>
                  </a:ext>
                </a:extLst>
              </a:tr>
            </a:tbl>
          </a:graphicData>
        </a:graphic>
      </p:graphicFrame>
    </p:spTree>
    <p:extLst>
      <p:ext uri="{BB962C8B-B14F-4D97-AF65-F5344CB8AC3E}">
        <p14:creationId xmlns:p14="http://schemas.microsoft.com/office/powerpoint/2010/main" val="27667871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18DE7F1-CA11-38C4-459D-854C68159299}"/>
              </a:ext>
            </a:extLst>
          </p:cNvPr>
          <p:cNvSpPr>
            <a:spLocks noGrp="1"/>
          </p:cNvSpPr>
          <p:nvPr>
            <p:ph type="body" sz="quarter" idx="10"/>
          </p:nvPr>
        </p:nvSpPr>
        <p:spPr/>
        <p:txBody>
          <a:bodyPr/>
          <a:lstStyle/>
          <a:p>
            <a:pPr marL="0" indent="0" algn="l" rtl="0" fontAlgn="base">
              <a:buNone/>
            </a:pPr>
            <a:r>
              <a:rPr lang="en-US" sz="1800" b="0" i="0" u="none" strike="noStrike" dirty="0">
                <a:solidFill>
                  <a:schemeClr val="tx1"/>
                </a:solidFill>
                <a:effectLst/>
              </a:rPr>
              <a:t>Email: </a:t>
            </a:r>
            <a:r>
              <a:rPr lang="en-US" sz="1800" b="0" i="0" u="sng" strike="noStrike" dirty="0">
                <a:solidFill>
                  <a:schemeClr val="tx1"/>
                </a:solidFill>
                <a:effectLst/>
                <a:hlinkClick r:id="rId2">
                  <a:extLst>
                    <a:ext uri="{A12FA001-AC4F-418D-AE19-62706E023703}">
                      <ahyp:hlinkClr xmlns:ahyp="http://schemas.microsoft.com/office/drawing/2018/hyperlinkcolor" val="tx"/>
                    </a:ext>
                  </a:extLst>
                </a:hlinkClick>
              </a:rPr>
              <a:t>custserv@usgs.gov</a:t>
            </a:r>
            <a:r>
              <a:rPr lang="en-US" sz="1800" b="0" i="0" u="none" strike="noStrike" dirty="0">
                <a:solidFill>
                  <a:schemeClr val="tx1"/>
                </a:solidFill>
                <a:effectLst/>
              </a:rPr>
              <a:t>​ </a:t>
            </a:r>
            <a:r>
              <a:rPr lang="en-US" sz="1800" b="0" i="0" dirty="0">
                <a:solidFill>
                  <a:schemeClr val="tx1"/>
                </a:solidFill>
                <a:effectLst/>
              </a:rPr>
              <a:t>​</a:t>
            </a:r>
          </a:p>
          <a:p>
            <a:pPr marL="0" indent="0" algn="l" rtl="0" fontAlgn="base">
              <a:buNone/>
            </a:pPr>
            <a:r>
              <a:rPr lang="en-US" sz="1800" b="0" dirty="0">
                <a:solidFill>
                  <a:schemeClr val="tx1"/>
                </a:solidFill>
              </a:rPr>
              <a:t>Voice: (605) 594-6151</a:t>
            </a:r>
          </a:p>
          <a:p>
            <a:pPr marL="0" indent="0" algn="l" rtl="0" fontAlgn="base">
              <a:buNone/>
            </a:pPr>
            <a:r>
              <a:rPr lang="en-US" sz="1800" b="0" dirty="0">
                <a:solidFill>
                  <a:schemeClr val="tx1"/>
                </a:solidFill>
              </a:rPr>
              <a:t>Toll Free: 1 (800) 252-4547</a:t>
            </a:r>
          </a:p>
          <a:p>
            <a:pPr marL="0" indent="0" algn="l" rtl="0" fontAlgn="base">
              <a:buNone/>
            </a:pPr>
            <a:endParaRPr lang="en-US" sz="1800" b="0" dirty="0">
              <a:solidFill>
                <a:schemeClr val="tx1"/>
              </a:solidFill>
            </a:endParaRPr>
          </a:p>
          <a:p>
            <a:pPr marL="0" indent="0" algn="l" rtl="0" fontAlgn="base">
              <a:buNone/>
            </a:pPr>
            <a:r>
              <a:rPr lang="en-US" sz="1800" b="0" dirty="0">
                <a:solidFill>
                  <a:schemeClr val="tx1"/>
                </a:solidFill>
              </a:rPr>
              <a:t>USGS EROS GitLab: </a:t>
            </a:r>
            <a:r>
              <a:rPr lang="en-US" sz="1800" b="0" u="sng" dirty="0">
                <a:solidFill>
                  <a:schemeClr val="tx1"/>
                </a:solidFill>
              </a:rPr>
              <a:t>https://code.usgs.gov/eros-user-services</a:t>
            </a:r>
          </a:p>
          <a:p>
            <a:pPr marL="0" indent="0">
              <a:buNone/>
            </a:pPr>
            <a:endParaRPr lang="en-US" sz="1800" b="0" dirty="0">
              <a:solidFill>
                <a:schemeClr val="tx1"/>
              </a:solidFill>
            </a:endParaRPr>
          </a:p>
        </p:txBody>
      </p:sp>
      <p:sp>
        <p:nvSpPr>
          <p:cNvPr id="3" name="Text Placeholder 2">
            <a:extLst>
              <a:ext uri="{FF2B5EF4-FFF2-40B4-BE49-F238E27FC236}">
                <a16:creationId xmlns:a16="http://schemas.microsoft.com/office/drawing/2014/main" id="{5C384798-8301-8DBE-4E55-7254768DED94}"/>
              </a:ext>
            </a:extLst>
          </p:cNvPr>
          <p:cNvSpPr>
            <a:spLocks noGrp="1"/>
          </p:cNvSpPr>
          <p:nvPr>
            <p:ph type="title" idx="4294967295"/>
          </p:nvPr>
        </p:nvSpPr>
        <p:spPr>
          <a:xfrm>
            <a:off x="209550" y="220663"/>
            <a:ext cx="8675688" cy="371475"/>
          </a:xfrm>
          <a:prstGeom prst="rect">
            <a:avLst/>
          </a:prstGeom>
          <a:noFill/>
          <a:ln>
            <a:noFill/>
            <a:prstDash/>
          </a:ln>
          <a:effectLst/>
        </p:spPr>
        <p:txBody>
          <a:bodyPr rot="0" spcFirstLastPara="0" vertOverflow="overflow" horzOverflow="overflow" vert="horz" wrap="square" lIns="54864" tIns="54864" rIns="91440" bIns="54864" numCol="1" spcCol="0" rtlCol="0" fromWordArt="0" anchor="t" anchorCtr="0" forceAA="0" compatLnSpc="1">
            <a:prstTxWarp prst="textNoShape">
              <a:avLst/>
            </a:prstTxWarp>
            <a:noAutofit/>
          </a:bodyPr>
          <a:lstStyle/>
          <a:p>
            <a:pPr marL="0" marR="0" lvl="0" indent="0" algn="l" defTabSz="457200" rtl="0" eaLnBrk="1" fontAlgn="auto" latinLnBrk="0" hangingPunct="1">
              <a:lnSpc>
                <a:spcPts val="284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Contact Us</a:t>
            </a:r>
          </a:p>
        </p:txBody>
      </p:sp>
      <p:sp>
        <p:nvSpPr>
          <p:cNvPr id="4" name="Text Placeholder 3">
            <a:extLst>
              <a:ext uri="{FF2B5EF4-FFF2-40B4-BE49-F238E27FC236}">
                <a16:creationId xmlns:a16="http://schemas.microsoft.com/office/drawing/2014/main" id="{D6376ED1-AB18-17C7-C9BB-C7C7918966F3}"/>
              </a:ext>
            </a:extLst>
          </p:cNvPr>
          <p:cNvSpPr>
            <a:spLocks noGrp="1"/>
          </p:cNvSpPr>
          <p:nvPr>
            <p:ph type="body" sz="quarter" idx="12"/>
          </p:nvPr>
        </p:nvSpPr>
        <p:spPr/>
        <p:txBody>
          <a:bodyPr/>
          <a:lstStyle/>
          <a:p>
            <a:endParaRPr lang="en-US" b="0" dirty="0">
              <a:solidFill>
                <a:schemeClr val="tx1"/>
              </a:solidFill>
            </a:endParaRPr>
          </a:p>
        </p:txBody>
      </p:sp>
    </p:spTree>
    <p:extLst>
      <p:ext uri="{BB962C8B-B14F-4D97-AF65-F5344CB8AC3E}">
        <p14:creationId xmlns:p14="http://schemas.microsoft.com/office/powerpoint/2010/main" val="24077631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DEFFB24-97C6-FF19-EAB6-C0937405F57F}"/>
              </a:ext>
            </a:extLst>
          </p:cNvPr>
          <p:cNvSpPr>
            <a:spLocks noGrp="1"/>
          </p:cNvSpPr>
          <p:nvPr>
            <p:ph type="body" sz="quarter" idx="10"/>
          </p:nvPr>
        </p:nvSpPr>
        <p:spPr>
          <a:xfrm>
            <a:off x="214313" y="1020763"/>
            <a:ext cx="8671686" cy="3257550"/>
          </a:xfrm>
        </p:spPr>
        <p:txBody>
          <a:bodyPr/>
          <a:lstStyle/>
          <a:p>
            <a:r>
              <a:rPr lang="en-US" sz="1800" b="0" dirty="0">
                <a:solidFill>
                  <a:schemeClr val="tx1"/>
                </a:solidFill>
              </a:rPr>
              <a:t>Today we will:</a:t>
            </a:r>
          </a:p>
          <a:p>
            <a:pPr lvl="1"/>
            <a:r>
              <a:rPr lang="en-US" sz="1600" dirty="0">
                <a:solidFill>
                  <a:schemeClr val="tx1"/>
                </a:solidFill>
              </a:rPr>
              <a:t>Outline Landsat Product S3 Storage</a:t>
            </a:r>
            <a:r>
              <a:rPr lang="en-US" sz="1600" b="0" dirty="0">
                <a:solidFill>
                  <a:schemeClr val="tx1"/>
                </a:solidFill>
              </a:rPr>
              <a:t>: Discuss how Landsat data is stored and how metadata is structured for data search.</a:t>
            </a:r>
          </a:p>
          <a:p>
            <a:pPr lvl="1"/>
            <a:r>
              <a:rPr lang="en-US" sz="1600" dirty="0">
                <a:solidFill>
                  <a:schemeClr val="tx1"/>
                </a:solidFill>
              </a:rPr>
              <a:t>Demo Available Workflows</a:t>
            </a:r>
            <a:r>
              <a:rPr lang="en-US" sz="1600" b="0" dirty="0">
                <a:solidFill>
                  <a:schemeClr val="tx1"/>
                </a:solidFill>
              </a:rPr>
              <a:t>: We now provide Python workflows to support Landsat users who wish to process data in the cloud.</a:t>
            </a:r>
          </a:p>
          <a:p>
            <a:pPr lvl="1"/>
            <a:r>
              <a:rPr lang="en-US" sz="1600" dirty="0">
                <a:solidFill>
                  <a:schemeClr val="tx1"/>
                </a:solidFill>
              </a:rPr>
              <a:t>Highlight Valuable Cloud Resources: </a:t>
            </a:r>
            <a:r>
              <a:rPr lang="en-US" sz="1600" b="0" dirty="0">
                <a:solidFill>
                  <a:schemeClr val="tx1"/>
                </a:solidFill>
              </a:rPr>
              <a:t>Discuss resources that can guide you in using Landsat data and tools in the Cloud.</a:t>
            </a:r>
          </a:p>
          <a:p>
            <a:pPr lvl="1"/>
            <a:endParaRPr lang="en-US" sz="1600" b="0" dirty="0">
              <a:solidFill>
                <a:schemeClr val="tx1"/>
              </a:solidFill>
            </a:endParaRPr>
          </a:p>
        </p:txBody>
      </p:sp>
      <p:sp>
        <p:nvSpPr>
          <p:cNvPr id="3" name="Text Placeholder 2">
            <a:extLst>
              <a:ext uri="{FF2B5EF4-FFF2-40B4-BE49-F238E27FC236}">
                <a16:creationId xmlns:a16="http://schemas.microsoft.com/office/drawing/2014/main" id="{F38158FC-9580-4E96-33A9-0CCCBE3302AF}"/>
              </a:ext>
            </a:extLst>
          </p:cNvPr>
          <p:cNvSpPr>
            <a:spLocks noGrp="1"/>
          </p:cNvSpPr>
          <p:nvPr>
            <p:ph type="title" idx="4294967295"/>
          </p:nvPr>
        </p:nvSpPr>
        <p:spPr>
          <a:xfrm>
            <a:off x="209550" y="220663"/>
            <a:ext cx="8675688" cy="371475"/>
          </a:xfrm>
          <a:prstGeom prst="rect">
            <a:avLst/>
          </a:prstGeom>
          <a:noFill/>
          <a:ln>
            <a:noFill/>
            <a:prstDash/>
          </a:ln>
          <a:effectLst/>
        </p:spPr>
        <p:txBody>
          <a:bodyPr rot="0" spcFirstLastPara="0" vertOverflow="overflow" horzOverflow="overflow" vert="horz" wrap="square" lIns="54864" tIns="54864" rIns="91440" bIns="54864" numCol="1" spcCol="0" rtlCol="0" fromWordArt="0" anchor="t" anchorCtr="0" forceAA="0" compatLnSpc="1">
            <a:prstTxWarp prst="textNoShape">
              <a:avLst/>
            </a:prstTxWarp>
            <a:noAutofit/>
          </a:bodyPr>
          <a:lstStyle/>
          <a:p>
            <a:pPr marL="0" marR="0" lvl="0" indent="0" algn="l" defTabSz="457200" rtl="0" eaLnBrk="1" fontAlgn="auto" latinLnBrk="0" hangingPunct="1">
              <a:lnSpc>
                <a:spcPts val="284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What to Expect in this Webinar</a:t>
            </a:r>
          </a:p>
        </p:txBody>
      </p:sp>
      <p:sp>
        <p:nvSpPr>
          <p:cNvPr id="4" name="Text Placeholder 3">
            <a:extLst>
              <a:ext uri="{FF2B5EF4-FFF2-40B4-BE49-F238E27FC236}">
                <a16:creationId xmlns:a16="http://schemas.microsoft.com/office/drawing/2014/main" id="{8DFCB7BD-27EA-BAA3-83BA-9399BDD31C90}"/>
              </a:ext>
            </a:extLst>
          </p:cNvPr>
          <p:cNvSpPr>
            <a:spLocks noGrp="1"/>
          </p:cNvSpPr>
          <p:nvPr>
            <p:ph type="body" sz="quarter" idx="12"/>
          </p:nvPr>
        </p:nvSpPr>
        <p:spPr/>
        <p:txBody>
          <a:bodyPr/>
          <a:lstStyle/>
          <a:p>
            <a:endParaRPr lang="en-US" dirty="0"/>
          </a:p>
        </p:txBody>
      </p:sp>
    </p:spTree>
    <p:extLst>
      <p:ext uri="{BB962C8B-B14F-4D97-AF65-F5344CB8AC3E}">
        <p14:creationId xmlns:p14="http://schemas.microsoft.com/office/powerpoint/2010/main" val="5344593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3EAAF4-91F2-9648-9155-32D4C63CFF48}"/>
              </a:ext>
            </a:extLst>
          </p:cNvPr>
          <p:cNvSpPr>
            <a:spLocks noGrp="1"/>
          </p:cNvSpPr>
          <p:nvPr>
            <p:ph type="body" sz="quarter" idx="10"/>
          </p:nvPr>
        </p:nvSpPr>
        <p:spPr/>
        <p:txBody>
          <a:bodyPr/>
          <a:lstStyle/>
          <a:p>
            <a:endParaRPr lang="en-US" dirty="0"/>
          </a:p>
        </p:txBody>
      </p:sp>
      <p:sp>
        <p:nvSpPr>
          <p:cNvPr id="3" name="Text Placeholder 2">
            <a:extLst>
              <a:ext uri="{FF2B5EF4-FFF2-40B4-BE49-F238E27FC236}">
                <a16:creationId xmlns:a16="http://schemas.microsoft.com/office/drawing/2014/main" id="{DAC54A1E-94A2-1444-85EF-AB593768876D}"/>
              </a:ext>
            </a:extLst>
          </p:cNvPr>
          <p:cNvSpPr>
            <a:spLocks noGrp="1"/>
          </p:cNvSpPr>
          <p:nvPr>
            <p:ph type="title" idx="4294967295"/>
          </p:nvPr>
        </p:nvSpPr>
        <p:spPr>
          <a:xfrm>
            <a:off x="209550" y="220663"/>
            <a:ext cx="8675688" cy="371475"/>
          </a:xfrm>
          <a:prstGeom prst="rect">
            <a:avLst/>
          </a:prstGeom>
          <a:noFill/>
          <a:ln>
            <a:noFill/>
            <a:prstDash/>
          </a:ln>
          <a:effectLst/>
        </p:spPr>
        <p:txBody>
          <a:bodyPr rot="0" spcFirstLastPara="0" vertOverflow="overflow" horzOverflow="overflow" vert="horz" wrap="square" lIns="54864" tIns="54864" rIns="91440" bIns="54864" numCol="1" spcCol="0" rtlCol="0" fromWordArt="0" anchor="t" anchorCtr="0" forceAA="0" compatLnSpc="1">
            <a:prstTxWarp prst="textNoShape">
              <a:avLst/>
            </a:prstTxWarp>
            <a:noAutofit/>
          </a:bodyPr>
          <a:lstStyle/>
          <a:p>
            <a:pPr marL="0" marR="0" lvl="0" indent="0" algn="l" defTabSz="457200" rtl="0" eaLnBrk="1" fontAlgn="auto" latinLnBrk="0" hangingPunct="1">
              <a:lnSpc>
                <a:spcPts val="284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Landsat Data in the Cloud</a:t>
            </a:r>
          </a:p>
        </p:txBody>
      </p:sp>
      <p:sp>
        <p:nvSpPr>
          <p:cNvPr id="4" name="Text Placeholder 3">
            <a:extLst>
              <a:ext uri="{FF2B5EF4-FFF2-40B4-BE49-F238E27FC236}">
                <a16:creationId xmlns:a16="http://schemas.microsoft.com/office/drawing/2014/main" id="{98502E66-F3F9-2A40-916E-F2AAD11A0053}"/>
              </a:ext>
            </a:extLst>
          </p:cNvPr>
          <p:cNvSpPr>
            <a:spLocks noGrp="1"/>
          </p:cNvSpPr>
          <p:nvPr>
            <p:ph type="body" sz="quarter" idx="12"/>
          </p:nvPr>
        </p:nvSpPr>
        <p:spPr/>
        <p:txBody>
          <a:bodyPr/>
          <a:lstStyle/>
          <a:p>
            <a:endParaRPr lang="en-US"/>
          </a:p>
        </p:txBody>
      </p:sp>
      <p:graphicFrame>
        <p:nvGraphicFramePr>
          <p:cNvPr id="5" name="Content Placeholder 2" descr="Two text boxes with the following text: The Landsat data in the cloud is stored in an Amazon Web Services (AWS) Simple Storage Services (S3) bucket.&#10;&#10;The s3://usgs-landsat requester pays bucket is located in the Oregon us-west-2 region.&#10;&#10;">
            <a:extLst>
              <a:ext uri="{FF2B5EF4-FFF2-40B4-BE49-F238E27FC236}">
                <a16:creationId xmlns:a16="http://schemas.microsoft.com/office/drawing/2014/main" id="{6D3EE31E-A4D4-C13E-F20D-4DF1601A01C7}"/>
              </a:ext>
            </a:extLst>
          </p:cNvPr>
          <p:cNvGraphicFramePr>
            <a:graphicFrameLocks noGrp="1"/>
          </p:cNvGraphicFramePr>
          <p:nvPr>
            <p:ph idx="1"/>
            <p:extLst>
              <p:ext uri="{D42A27DB-BD31-4B8C-83A1-F6EECF244321}">
                <p14:modId xmlns:p14="http://schemas.microsoft.com/office/powerpoint/2010/main" val="1585629786"/>
              </p:ext>
            </p:extLst>
          </p:nvPr>
        </p:nvGraphicFramePr>
        <p:xfrm>
          <a:off x="1111732" y="636807"/>
          <a:ext cx="6634392" cy="40254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35284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EB93B00-0247-5781-FFD8-E9EDD1DEDFFB}"/>
              </a:ext>
            </a:extLst>
          </p:cNvPr>
          <p:cNvSpPr>
            <a:spLocks noGrp="1"/>
          </p:cNvSpPr>
          <p:nvPr>
            <p:ph type="title" idx="4294967295"/>
          </p:nvPr>
        </p:nvSpPr>
        <p:spPr>
          <a:xfrm>
            <a:off x="214313" y="1508125"/>
            <a:ext cx="2516187" cy="1566863"/>
          </a:xfrm>
          <a:prstGeom prst="rect">
            <a:avLst/>
          </a:prstGeom>
          <a:noFill/>
          <a:ln>
            <a:noFill/>
            <a:prstDash/>
          </a:ln>
          <a:effectLst/>
        </p:spPr>
        <p:txBody>
          <a:bodyPr rot="0" spcFirstLastPara="0" vertOverflow="overflow" horzOverflow="overflow" vert="horz" wrap="square" lIns="54864" tIns="54864" rIns="91440" bIns="54864" numCol="1" spcCol="0" rtlCol="0" fromWordArt="0" anchor="t" anchorCtr="0" forceAA="0" compatLnSpc="1">
            <a:prstTxWarp prst="textNoShape">
              <a:avLst/>
            </a:prstTxWarp>
            <a:noAutofit/>
          </a:bodyPr>
          <a:lstStyle/>
          <a:p>
            <a:pPr marL="0" marR="0" lvl="0" indent="0" algn="l" defTabSz="457200" rtl="0" eaLnBrk="1" fontAlgn="auto" latinLnBrk="0" hangingPunct="1">
              <a:lnSpc>
                <a:spcPts val="284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Available Data Products in the Cloud</a:t>
            </a:r>
          </a:p>
        </p:txBody>
      </p:sp>
      <p:graphicFrame>
        <p:nvGraphicFramePr>
          <p:cNvPr id="5" name="Content Placeholder 2" descr="Three text boxes labeled Level-1, Level-2, and Level-3. The available products in the cloud are: &#10;Level-1 Radiance products with geometric and radiometric corrections&#10;Level-2 Which are corrected for atmospheric conditions and separated into Surface reflectance and temperature products. This also includes Analysis Ready Data products.&#10;Level-3 Thematic products derived from higher-level processing of the imagery, e.g., Burned Area (BA), and Fractional Snow-Covered Area (fSCA)&#10;">
            <a:extLst>
              <a:ext uri="{FF2B5EF4-FFF2-40B4-BE49-F238E27FC236}">
                <a16:creationId xmlns:a16="http://schemas.microsoft.com/office/drawing/2014/main" id="{9E431BCE-F6F1-C7A2-D6E2-9CEB34E05B10}"/>
              </a:ext>
            </a:extLst>
          </p:cNvPr>
          <p:cNvGraphicFramePr>
            <a:graphicFrameLocks noGrp="1"/>
          </p:cNvGraphicFramePr>
          <p:nvPr>
            <p:ph idx="1"/>
            <p:extLst>
              <p:ext uri="{D42A27DB-BD31-4B8C-83A1-F6EECF244321}">
                <p14:modId xmlns:p14="http://schemas.microsoft.com/office/powerpoint/2010/main" val="2956483423"/>
              </p:ext>
            </p:extLst>
          </p:nvPr>
        </p:nvGraphicFramePr>
        <p:xfrm>
          <a:off x="3005958" y="189185"/>
          <a:ext cx="5923729" cy="42047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132693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8AF9AFB-F4FF-F744-6DC8-77768DA0D696}"/>
              </a:ext>
            </a:extLst>
          </p:cNvPr>
          <p:cNvSpPr>
            <a:spLocks noGrp="1"/>
          </p:cNvSpPr>
          <p:nvPr>
            <p:ph type="body" sz="quarter" idx="10"/>
          </p:nvPr>
        </p:nvSpPr>
        <p:spPr/>
        <p:txBody>
          <a:bodyPr/>
          <a:lstStyle/>
          <a:p>
            <a:endParaRPr lang="en-US" dirty="0"/>
          </a:p>
        </p:txBody>
      </p:sp>
      <p:sp>
        <p:nvSpPr>
          <p:cNvPr id="3" name="Text Placeholder 2">
            <a:extLst>
              <a:ext uri="{FF2B5EF4-FFF2-40B4-BE49-F238E27FC236}">
                <a16:creationId xmlns:a16="http://schemas.microsoft.com/office/drawing/2014/main" id="{32B393DD-CB39-06FE-BE67-3DFBCA59FA6E}"/>
              </a:ext>
            </a:extLst>
          </p:cNvPr>
          <p:cNvSpPr>
            <a:spLocks noGrp="1"/>
          </p:cNvSpPr>
          <p:nvPr>
            <p:ph type="title" idx="4294967295"/>
          </p:nvPr>
        </p:nvSpPr>
        <p:spPr>
          <a:xfrm>
            <a:off x="209550" y="220663"/>
            <a:ext cx="8675688" cy="371475"/>
          </a:xfrm>
          <a:prstGeom prst="rect">
            <a:avLst/>
          </a:prstGeom>
          <a:noFill/>
          <a:ln>
            <a:noFill/>
            <a:prstDash/>
          </a:ln>
          <a:effectLst/>
        </p:spPr>
        <p:txBody>
          <a:bodyPr rot="0" spcFirstLastPara="0" vertOverflow="overflow" horzOverflow="overflow" vert="horz" wrap="square" lIns="54864" tIns="54864" rIns="91440" bIns="54864" numCol="1" spcCol="0" rtlCol="0" fromWordArt="0" anchor="t" anchorCtr="0" forceAA="0" compatLnSpc="1">
            <a:prstTxWarp prst="textNoShape">
              <a:avLst/>
            </a:prstTxWarp>
            <a:noAutofit/>
          </a:bodyPr>
          <a:lstStyle/>
          <a:p>
            <a:pPr marL="0" marR="0" lvl="0" indent="0" algn="l" defTabSz="457200" rtl="0" eaLnBrk="1" fontAlgn="auto" latinLnBrk="0" hangingPunct="1">
              <a:lnSpc>
                <a:spcPts val="284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Landsat S3 Cloud Storage Structure</a:t>
            </a:r>
          </a:p>
        </p:txBody>
      </p:sp>
      <p:sp>
        <p:nvSpPr>
          <p:cNvPr id="4" name="Text Placeholder 3">
            <a:extLst>
              <a:ext uri="{FF2B5EF4-FFF2-40B4-BE49-F238E27FC236}">
                <a16:creationId xmlns:a16="http://schemas.microsoft.com/office/drawing/2014/main" id="{1266EC15-DFBB-6DE4-F443-5305C0A1B517}"/>
              </a:ext>
            </a:extLst>
          </p:cNvPr>
          <p:cNvSpPr>
            <a:spLocks noGrp="1"/>
          </p:cNvSpPr>
          <p:nvPr>
            <p:ph type="body" sz="quarter" idx="12"/>
          </p:nvPr>
        </p:nvSpPr>
        <p:spPr/>
        <p:txBody>
          <a:bodyPr/>
          <a:lstStyle/>
          <a:p>
            <a:r>
              <a:rPr lang="en-US" b="0" dirty="0">
                <a:solidFill>
                  <a:schemeClr val="tx1"/>
                </a:solidFill>
              </a:rPr>
              <a:t>Example location of product in the USGS Landsat S3 Bucket</a:t>
            </a:r>
          </a:p>
        </p:txBody>
      </p:sp>
      <p:sp>
        <p:nvSpPr>
          <p:cNvPr id="5" name="Rectangle: Rounded Corners 4">
            <a:extLst>
              <a:ext uri="{FF2B5EF4-FFF2-40B4-BE49-F238E27FC236}">
                <a16:creationId xmlns:a16="http://schemas.microsoft.com/office/drawing/2014/main" id="{BF3A58A4-A2DF-9279-9EE8-AE4F2E7E3390}"/>
              </a:ext>
            </a:extLst>
          </p:cNvPr>
          <p:cNvSpPr/>
          <p:nvPr/>
        </p:nvSpPr>
        <p:spPr>
          <a:xfrm>
            <a:off x="94589" y="2480442"/>
            <a:ext cx="1298129" cy="365760"/>
          </a:xfrm>
          <a:prstGeom prst="roundRect">
            <a:avLst/>
          </a:prstGeom>
          <a:solidFill>
            <a:schemeClr val="tx2">
              <a:lumMod val="75000"/>
            </a:schemeClr>
          </a:solidFill>
          <a:ln w="12700">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S3 Bucket</a:t>
            </a:r>
          </a:p>
        </p:txBody>
      </p:sp>
      <p:sp>
        <p:nvSpPr>
          <p:cNvPr id="6" name="Rectangle: Rounded Corners 5">
            <a:extLst>
              <a:ext uri="{FF2B5EF4-FFF2-40B4-BE49-F238E27FC236}">
                <a16:creationId xmlns:a16="http://schemas.microsoft.com/office/drawing/2014/main" id="{35411113-6A2B-30F6-A6D9-E9F56540EDD4}"/>
              </a:ext>
            </a:extLst>
          </p:cNvPr>
          <p:cNvSpPr/>
          <p:nvPr/>
        </p:nvSpPr>
        <p:spPr>
          <a:xfrm>
            <a:off x="94590" y="2937965"/>
            <a:ext cx="1298129" cy="365760"/>
          </a:xfrm>
          <a:prstGeom prst="round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err="1">
                <a:solidFill>
                  <a:schemeClr val="tx1"/>
                </a:solidFill>
                <a:latin typeface="Arial" panose="020B0604020202020204" pitchFamily="34" charset="0"/>
                <a:cs typeface="Arial" panose="020B0604020202020204" pitchFamily="34" charset="0"/>
              </a:rPr>
              <a:t>usgs-landsat</a:t>
            </a:r>
            <a:endParaRPr lang="en-US" sz="1400" dirty="0">
              <a:solidFill>
                <a:schemeClr val="tx1"/>
              </a:solidFill>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5BCC8167-7723-8A2C-42E2-BB9EA421E1AA}"/>
              </a:ext>
            </a:extLst>
          </p:cNvPr>
          <p:cNvSpPr/>
          <p:nvPr/>
        </p:nvSpPr>
        <p:spPr>
          <a:xfrm>
            <a:off x="1446322" y="2478682"/>
            <a:ext cx="1187159" cy="365760"/>
          </a:xfrm>
          <a:prstGeom prst="roundRect">
            <a:avLst/>
          </a:prstGeom>
          <a:solidFill>
            <a:schemeClr val="tx2">
              <a:lumMod val="75000"/>
            </a:schemeClr>
          </a:solidFill>
          <a:ln w="12700">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Arial" panose="020B0604020202020204" pitchFamily="34" charset="0"/>
                <a:cs typeface="Arial" panose="020B0604020202020204" pitchFamily="34" charset="0"/>
              </a:rPr>
              <a:t>collection</a:t>
            </a:r>
          </a:p>
        </p:txBody>
      </p:sp>
      <p:sp>
        <p:nvSpPr>
          <p:cNvPr id="8" name="Rectangle: Rounded Corners 7">
            <a:extLst>
              <a:ext uri="{FF2B5EF4-FFF2-40B4-BE49-F238E27FC236}">
                <a16:creationId xmlns:a16="http://schemas.microsoft.com/office/drawing/2014/main" id="{208E9998-C47E-55E2-8E47-F5D0A009966C}"/>
              </a:ext>
            </a:extLst>
          </p:cNvPr>
          <p:cNvSpPr/>
          <p:nvPr/>
        </p:nvSpPr>
        <p:spPr>
          <a:xfrm>
            <a:off x="1442622" y="2937472"/>
            <a:ext cx="1190859" cy="365760"/>
          </a:xfrm>
          <a:prstGeom prst="round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solidFill>
                  <a:schemeClr val="tx1"/>
                </a:solidFill>
                <a:latin typeface="Arial" panose="020B0604020202020204" pitchFamily="34" charset="0"/>
                <a:cs typeface="Arial" panose="020B0604020202020204" pitchFamily="34" charset="0"/>
              </a:rPr>
              <a:t>collection02</a:t>
            </a:r>
          </a:p>
        </p:txBody>
      </p:sp>
      <p:sp>
        <p:nvSpPr>
          <p:cNvPr id="9" name="Rectangle: Rounded Corners 8">
            <a:extLst>
              <a:ext uri="{FF2B5EF4-FFF2-40B4-BE49-F238E27FC236}">
                <a16:creationId xmlns:a16="http://schemas.microsoft.com/office/drawing/2014/main" id="{3EB8A359-0F60-DAC6-12C3-FB0F9FF7342D}"/>
              </a:ext>
            </a:extLst>
          </p:cNvPr>
          <p:cNvSpPr/>
          <p:nvPr/>
        </p:nvSpPr>
        <p:spPr>
          <a:xfrm>
            <a:off x="2683384" y="2480442"/>
            <a:ext cx="1597683" cy="365760"/>
          </a:xfrm>
          <a:prstGeom prst="roundRect">
            <a:avLst/>
          </a:prstGeom>
          <a:solidFill>
            <a:schemeClr val="tx2">
              <a:lumMod val="75000"/>
            </a:schemeClr>
          </a:solidFill>
          <a:ln w="12700">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Processing Level</a:t>
            </a:r>
          </a:p>
        </p:txBody>
      </p:sp>
      <p:sp>
        <p:nvSpPr>
          <p:cNvPr id="10" name="Rectangle: Rounded Corners 9">
            <a:extLst>
              <a:ext uri="{FF2B5EF4-FFF2-40B4-BE49-F238E27FC236}">
                <a16:creationId xmlns:a16="http://schemas.microsoft.com/office/drawing/2014/main" id="{3E731BDC-739D-E47A-2325-03F4CAEC5C5E}"/>
              </a:ext>
            </a:extLst>
          </p:cNvPr>
          <p:cNvSpPr/>
          <p:nvPr/>
        </p:nvSpPr>
        <p:spPr>
          <a:xfrm>
            <a:off x="2683384" y="2942221"/>
            <a:ext cx="1597683" cy="365760"/>
          </a:xfrm>
          <a:prstGeom prst="round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solidFill>
                  <a:schemeClr val="tx1"/>
                </a:solidFill>
                <a:latin typeface="Arial" panose="020B0604020202020204" pitchFamily="34" charset="0"/>
                <a:cs typeface="Arial" panose="020B0604020202020204" pitchFamily="34" charset="0"/>
              </a:rPr>
              <a:t>level-2</a:t>
            </a:r>
          </a:p>
        </p:txBody>
      </p:sp>
      <p:sp>
        <p:nvSpPr>
          <p:cNvPr id="11" name="Rectangle: Rounded Corners 10">
            <a:extLst>
              <a:ext uri="{FF2B5EF4-FFF2-40B4-BE49-F238E27FC236}">
                <a16:creationId xmlns:a16="http://schemas.microsoft.com/office/drawing/2014/main" id="{71DF614A-69D4-7C39-294B-3C96662269A1}"/>
              </a:ext>
            </a:extLst>
          </p:cNvPr>
          <p:cNvSpPr/>
          <p:nvPr/>
        </p:nvSpPr>
        <p:spPr>
          <a:xfrm>
            <a:off x="4323434" y="2476035"/>
            <a:ext cx="1053049" cy="365760"/>
          </a:xfrm>
          <a:prstGeom prst="roundRect">
            <a:avLst/>
          </a:prstGeom>
          <a:solidFill>
            <a:schemeClr val="tx2">
              <a:lumMod val="75000"/>
            </a:schemeClr>
          </a:solidFill>
          <a:ln w="12700">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Projection</a:t>
            </a:r>
          </a:p>
        </p:txBody>
      </p:sp>
      <p:sp>
        <p:nvSpPr>
          <p:cNvPr id="12" name="Rectangle: Rounded Corners 11">
            <a:extLst>
              <a:ext uri="{FF2B5EF4-FFF2-40B4-BE49-F238E27FC236}">
                <a16:creationId xmlns:a16="http://schemas.microsoft.com/office/drawing/2014/main" id="{0B7F611E-6D08-FE0D-B224-7279A26897C7}"/>
              </a:ext>
            </a:extLst>
          </p:cNvPr>
          <p:cNvSpPr/>
          <p:nvPr/>
        </p:nvSpPr>
        <p:spPr>
          <a:xfrm>
            <a:off x="4318589" y="2942221"/>
            <a:ext cx="1053049" cy="365760"/>
          </a:xfrm>
          <a:prstGeom prst="round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solidFill>
                  <a:schemeClr val="tx1"/>
                </a:solidFill>
                <a:latin typeface="Arial" panose="020B0604020202020204" pitchFamily="34" charset="0"/>
                <a:cs typeface="Arial" panose="020B0604020202020204" pitchFamily="34" charset="0"/>
              </a:rPr>
              <a:t>standard</a:t>
            </a:r>
          </a:p>
        </p:txBody>
      </p:sp>
      <p:sp>
        <p:nvSpPr>
          <p:cNvPr id="13" name="Rectangle: Rounded Corners 12">
            <a:extLst>
              <a:ext uri="{FF2B5EF4-FFF2-40B4-BE49-F238E27FC236}">
                <a16:creationId xmlns:a16="http://schemas.microsoft.com/office/drawing/2014/main" id="{386189F5-A63E-C5C9-6C60-161D88A39298}"/>
              </a:ext>
            </a:extLst>
          </p:cNvPr>
          <p:cNvSpPr/>
          <p:nvPr/>
        </p:nvSpPr>
        <p:spPr>
          <a:xfrm>
            <a:off x="6262973" y="2458955"/>
            <a:ext cx="603485" cy="365760"/>
          </a:xfrm>
          <a:prstGeom prst="roundRect">
            <a:avLst/>
          </a:prstGeom>
          <a:solidFill>
            <a:schemeClr val="tx2">
              <a:lumMod val="75000"/>
            </a:schemeClr>
          </a:solidFill>
          <a:ln w="12700">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Year</a:t>
            </a:r>
          </a:p>
        </p:txBody>
      </p:sp>
      <p:sp>
        <p:nvSpPr>
          <p:cNvPr id="14" name="Rectangle: Rounded Corners 13">
            <a:extLst>
              <a:ext uri="{FF2B5EF4-FFF2-40B4-BE49-F238E27FC236}">
                <a16:creationId xmlns:a16="http://schemas.microsoft.com/office/drawing/2014/main" id="{1515B92B-6BB0-A0C5-1067-812E2890A739}"/>
              </a:ext>
            </a:extLst>
          </p:cNvPr>
          <p:cNvSpPr/>
          <p:nvPr/>
        </p:nvSpPr>
        <p:spPr>
          <a:xfrm>
            <a:off x="6262973" y="2924466"/>
            <a:ext cx="603485" cy="365760"/>
          </a:xfrm>
          <a:prstGeom prst="round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solidFill>
                  <a:schemeClr val="tx1"/>
                </a:solidFill>
                <a:latin typeface="Arial" panose="020B0604020202020204" pitchFamily="34" charset="0"/>
                <a:cs typeface="Arial" panose="020B0604020202020204" pitchFamily="34" charset="0"/>
              </a:rPr>
              <a:t>2011</a:t>
            </a:r>
          </a:p>
        </p:txBody>
      </p:sp>
      <p:sp>
        <p:nvSpPr>
          <p:cNvPr id="15" name="Rectangle: Rounded Corners 14">
            <a:extLst>
              <a:ext uri="{FF2B5EF4-FFF2-40B4-BE49-F238E27FC236}">
                <a16:creationId xmlns:a16="http://schemas.microsoft.com/office/drawing/2014/main" id="{6BBA2C7A-3F9F-1735-2129-8FFA05E94134}"/>
              </a:ext>
            </a:extLst>
          </p:cNvPr>
          <p:cNvSpPr/>
          <p:nvPr/>
        </p:nvSpPr>
        <p:spPr>
          <a:xfrm>
            <a:off x="5424993" y="2476862"/>
            <a:ext cx="789470" cy="365760"/>
          </a:xfrm>
          <a:prstGeom prst="roundRect">
            <a:avLst/>
          </a:prstGeom>
          <a:solidFill>
            <a:schemeClr val="tx2">
              <a:lumMod val="75000"/>
            </a:schemeClr>
          </a:solidFill>
          <a:ln w="12700">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Sensor</a:t>
            </a:r>
          </a:p>
        </p:txBody>
      </p:sp>
      <p:sp>
        <p:nvSpPr>
          <p:cNvPr id="16" name="Rectangle: Rounded Corners 15">
            <a:extLst>
              <a:ext uri="{FF2B5EF4-FFF2-40B4-BE49-F238E27FC236}">
                <a16:creationId xmlns:a16="http://schemas.microsoft.com/office/drawing/2014/main" id="{AA3339FB-1ADB-0E31-EFFA-3D54A6FD52F8}"/>
              </a:ext>
            </a:extLst>
          </p:cNvPr>
          <p:cNvSpPr/>
          <p:nvPr/>
        </p:nvSpPr>
        <p:spPr>
          <a:xfrm>
            <a:off x="5424993" y="2935652"/>
            <a:ext cx="789470" cy="365760"/>
          </a:xfrm>
          <a:prstGeom prst="round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solidFill>
                  <a:schemeClr val="tx1"/>
                </a:solidFill>
                <a:latin typeface="Arial" panose="020B0604020202020204" pitchFamily="34" charset="0"/>
                <a:cs typeface="Arial" panose="020B0604020202020204" pitchFamily="34" charset="0"/>
              </a:rPr>
              <a:t>tm</a:t>
            </a:r>
          </a:p>
        </p:txBody>
      </p:sp>
      <p:sp>
        <p:nvSpPr>
          <p:cNvPr id="17" name="Rectangle: Rounded Corners 16">
            <a:extLst>
              <a:ext uri="{FF2B5EF4-FFF2-40B4-BE49-F238E27FC236}">
                <a16:creationId xmlns:a16="http://schemas.microsoft.com/office/drawing/2014/main" id="{96132091-530F-61DC-FC0D-9F0EB9D6442E}"/>
              </a:ext>
            </a:extLst>
          </p:cNvPr>
          <p:cNvSpPr/>
          <p:nvPr/>
        </p:nvSpPr>
        <p:spPr>
          <a:xfrm>
            <a:off x="6914968" y="2470141"/>
            <a:ext cx="603485" cy="365760"/>
          </a:xfrm>
          <a:prstGeom prst="roundRect">
            <a:avLst/>
          </a:prstGeom>
          <a:solidFill>
            <a:schemeClr val="tx2">
              <a:lumMod val="75000"/>
            </a:schemeClr>
          </a:solidFill>
          <a:ln w="12700">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Path</a:t>
            </a:r>
          </a:p>
        </p:txBody>
      </p:sp>
      <p:sp>
        <p:nvSpPr>
          <p:cNvPr id="18" name="Rectangle: Rounded Corners 17">
            <a:extLst>
              <a:ext uri="{FF2B5EF4-FFF2-40B4-BE49-F238E27FC236}">
                <a16:creationId xmlns:a16="http://schemas.microsoft.com/office/drawing/2014/main" id="{1B7F70E4-C701-7ECF-5AD7-99E678D948D5}"/>
              </a:ext>
            </a:extLst>
          </p:cNvPr>
          <p:cNvSpPr/>
          <p:nvPr/>
        </p:nvSpPr>
        <p:spPr>
          <a:xfrm>
            <a:off x="6914968" y="2935652"/>
            <a:ext cx="603485" cy="365760"/>
          </a:xfrm>
          <a:prstGeom prst="round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solidFill>
                  <a:schemeClr val="tx1"/>
                </a:solidFill>
                <a:latin typeface="Arial" panose="020B0604020202020204" pitchFamily="34" charset="0"/>
                <a:cs typeface="Arial" panose="020B0604020202020204" pitchFamily="34" charset="0"/>
              </a:rPr>
              <a:t>029</a:t>
            </a:r>
          </a:p>
        </p:txBody>
      </p:sp>
      <p:sp>
        <p:nvSpPr>
          <p:cNvPr id="19" name="Rectangle: Rounded Corners 18">
            <a:extLst>
              <a:ext uri="{FF2B5EF4-FFF2-40B4-BE49-F238E27FC236}">
                <a16:creationId xmlns:a16="http://schemas.microsoft.com/office/drawing/2014/main" id="{39F1603B-19EB-E61D-0331-C0059C800AB3}"/>
              </a:ext>
            </a:extLst>
          </p:cNvPr>
          <p:cNvSpPr/>
          <p:nvPr/>
        </p:nvSpPr>
        <p:spPr>
          <a:xfrm>
            <a:off x="7566963" y="2458955"/>
            <a:ext cx="603485" cy="365760"/>
          </a:xfrm>
          <a:prstGeom prst="roundRect">
            <a:avLst/>
          </a:prstGeom>
          <a:solidFill>
            <a:schemeClr val="tx2">
              <a:lumMod val="75000"/>
            </a:schemeClr>
          </a:solidFill>
          <a:ln w="12700">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Row</a:t>
            </a:r>
          </a:p>
        </p:txBody>
      </p:sp>
      <p:sp>
        <p:nvSpPr>
          <p:cNvPr id="20" name="Rectangle: Rounded Corners 19">
            <a:extLst>
              <a:ext uri="{FF2B5EF4-FFF2-40B4-BE49-F238E27FC236}">
                <a16:creationId xmlns:a16="http://schemas.microsoft.com/office/drawing/2014/main" id="{4B2A75F2-94A1-F67B-6B8C-9464B5534764}"/>
              </a:ext>
            </a:extLst>
          </p:cNvPr>
          <p:cNvSpPr/>
          <p:nvPr/>
        </p:nvSpPr>
        <p:spPr>
          <a:xfrm>
            <a:off x="7566963" y="2924466"/>
            <a:ext cx="603485" cy="365760"/>
          </a:xfrm>
          <a:prstGeom prst="round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solidFill>
                  <a:schemeClr val="tx1"/>
                </a:solidFill>
                <a:latin typeface="Arial" panose="020B0604020202020204" pitchFamily="34" charset="0"/>
                <a:cs typeface="Arial" panose="020B0604020202020204" pitchFamily="34" charset="0"/>
              </a:rPr>
              <a:t>030</a:t>
            </a:r>
          </a:p>
        </p:txBody>
      </p:sp>
      <p:sp>
        <p:nvSpPr>
          <p:cNvPr id="21" name="Rectangle: Rounded Corners 20">
            <a:extLst>
              <a:ext uri="{FF2B5EF4-FFF2-40B4-BE49-F238E27FC236}">
                <a16:creationId xmlns:a16="http://schemas.microsoft.com/office/drawing/2014/main" id="{614608A8-F06D-469C-5D6F-72E27456EA11}"/>
              </a:ext>
            </a:extLst>
          </p:cNvPr>
          <p:cNvSpPr/>
          <p:nvPr/>
        </p:nvSpPr>
        <p:spPr>
          <a:xfrm>
            <a:off x="8218958" y="2458955"/>
            <a:ext cx="840923" cy="365760"/>
          </a:xfrm>
          <a:prstGeom prst="roundRect">
            <a:avLst/>
          </a:prstGeom>
          <a:solidFill>
            <a:schemeClr val="tx2">
              <a:lumMod val="75000"/>
            </a:schemeClr>
          </a:solidFill>
          <a:ln w="12700">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Product</a:t>
            </a:r>
          </a:p>
        </p:txBody>
      </p:sp>
      <p:sp>
        <p:nvSpPr>
          <p:cNvPr id="22" name="Rectangle: Rounded Corners 21">
            <a:extLst>
              <a:ext uri="{FF2B5EF4-FFF2-40B4-BE49-F238E27FC236}">
                <a16:creationId xmlns:a16="http://schemas.microsoft.com/office/drawing/2014/main" id="{D94081C8-ADB8-B039-4D95-C557FB932344}"/>
              </a:ext>
            </a:extLst>
          </p:cNvPr>
          <p:cNvSpPr/>
          <p:nvPr/>
        </p:nvSpPr>
        <p:spPr>
          <a:xfrm>
            <a:off x="8218958" y="2924466"/>
            <a:ext cx="830457" cy="365760"/>
          </a:xfrm>
          <a:prstGeom prst="round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solidFill>
                  <a:schemeClr val="tx1"/>
                </a:solidFill>
                <a:latin typeface="Arial" panose="020B0604020202020204" pitchFamily="34" charset="0"/>
                <a:cs typeface="Arial" panose="020B0604020202020204" pitchFamily="34" charset="0"/>
              </a:rPr>
              <a:t>LT05_*</a:t>
            </a:r>
          </a:p>
        </p:txBody>
      </p:sp>
      <p:sp>
        <p:nvSpPr>
          <p:cNvPr id="24" name="TextBox 23">
            <a:extLst>
              <a:ext uri="{FF2B5EF4-FFF2-40B4-BE49-F238E27FC236}">
                <a16:creationId xmlns:a16="http://schemas.microsoft.com/office/drawing/2014/main" id="{F08E287F-73B6-0725-723E-57100D17B38A}"/>
              </a:ext>
            </a:extLst>
          </p:cNvPr>
          <p:cNvSpPr txBox="1"/>
          <p:nvPr/>
        </p:nvSpPr>
        <p:spPr>
          <a:xfrm>
            <a:off x="182880" y="951569"/>
            <a:ext cx="8778240" cy="640080"/>
          </a:xfrm>
          <a:prstGeom prst="rect">
            <a:avLst/>
          </a:prstGeom>
          <a:solidFill>
            <a:schemeClr val="bg1"/>
          </a:solidFill>
        </p:spPr>
        <p:txBody>
          <a:bodyPr wrap="square" rtlCol="0">
            <a:spAutoFit/>
          </a:bodyPr>
          <a:lstStyle/>
          <a:p>
            <a:r>
              <a:rPr lang="en-US" sz="3400" b="0" i="1" dirty="0">
                <a:solidFill>
                  <a:srgbClr val="0070C0"/>
                </a:solidFill>
              </a:rPr>
              <a:t>LT05_L2SP_029030_20110605_20200822_02_T1</a:t>
            </a:r>
            <a:endParaRPr lang="en-US" sz="3400" dirty="0"/>
          </a:p>
        </p:txBody>
      </p:sp>
      <p:sp>
        <p:nvSpPr>
          <p:cNvPr id="25" name="TextBox 24">
            <a:extLst>
              <a:ext uri="{FF2B5EF4-FFF2-40B4-BE49-F238E27FC236}">
                <a16:creationId xmlns:a16="http://schemas.microsoft.com/office/drawing/2014/main" id="{11612693-BC59-EA30-8AA8-4EBA6B600A9C}"/>
              </a:ext>
            </a:extLst>
          </p:cNvPr>
          <p:cNvSpPr txBox="1"/>
          <p:nvPr/>
        </p:nvSpPr>
        <p:spPr>
          <a:xfrm>
            <a:off x="182880" y="944363"/>
            <a:ext cx="8778240" cy="615553"/>
          </a:xfrm>
          <a:prstGeom prst="rect">
            <a:avLst/>
          </a:prstGeom>
          <a:solidFill>
            <a:schemeClr val="bg1"/>
          </a:solidFill>
        </p:spPr>
        <p:txBody>
          <a:bodyPr wrap="square" rtlCol="0">
            <a:spAutoFit/>
          </a:bodyPr>
          <a:lstStyle/>
          <a:p>
            <a:r>
              <a:rPr lang="en-US" sz="3400" b="0" i="1" dirty="0"/>
              <a:t>LT05_L2SP_029030_20110605_20200822_</a:t>
            </a:r>
            <a:r>
              <a:rPr lang="en-US" sz="3400" b="1" dirty="0"/>
              <a:t>02</a:t>
            </a:r>
            <a:r>
              <a:rPr lang="en-US" sz="3400" b="0" i="1" dirty="0"/>
              <a:t>_T1</a:t>
            </a:r>
            <a:endParaRPr lang="en-US" sz="3400" dirty="0"/>
          </a:p>
        </p:txBody>
      </p:sp>
      <p:sp>
        <p:nvSpPr>
          <p:cNvPr id="26" name="TextBox 25">
            <a:extLst>
              <a:ext uri="{FF2B5EF4-FFF2-40B4-BE49-F238E27FC236}">
                <a16:creationId xmlns:a16="http://schemas.microsoft.com/office/drawing/2014/main" id="{02FBA660-A2D6-4E35-096B-57063A568A70}"/>
              </a:ext>
            </a:extLst>
          </p:cNvPr>
          <p:cNvSpPr txBox="1"/>
          <p:nvPr/>
        </p:nvSpPr>
        <p:spPr>
          <a:xfrm>
            <a:off x="191468" y="941163"/>
            <a:ext cx="8778240" cy="548640"/>
          </a:xfrm>
          <a:prstGeom prst="rect">
            <a:avLst/>
          </a:prstGeom>
          <a:solidFill>
            <a:schemeClr val="bg1"/>
          </a:solidFill>
        </p:spPr>
        <p:txBody>
          <a:bodyPr wrap="square" rtlCol="0">
            <a:spAutoFit/>
          </a:bodyPr>
          <a:lstStyle/>
          <a:p>
            <a:r>
              <a:rPr lang="en-US" sz="3400" b="0" i="1" dirty="0">
                <a:solidFill>
                  <a:schemeClr val="bg1">
                    <a:lumMod val="65000"/>
                  </a:schemeClr>
                </a:solidFill>
              </a:rPr>
              <a:t>LT05_</a:t>
            </a:r>
            <a:r>
              <a:rPr lang="en-US" sz="3400" b="1" dirty="0">
                <a:solidFill>
                  <a:srgbClr val="0070C0"/>
                </a:solidFill>
              </a:rPr>
              <a:t>L2</a:t>
            </a:r>
            <a:r>
              <a:rPr lang="en-US" sz="3400" b="0" i="1" dirty="0">
                <a:solidFill>
                  <a:schemeClr val="bg1">
                    <a:lumMod val="65000"/>
                  </a:schemeClr>
                </a:solidFill>
              </a:rPr>
              <a:t>SP_029030_20110605_20200822_</a:t>
            </a:r>
            <a:r>
              <a:rPr lang="en-US" sz="3400" i="1" dirty="0">
                <a:solidFill>
                  <a:schemeClr val="bg1">
                    <a:lumMod val="65000"/>
                  </a:schemeClr>
                </a:solidFill>
              </a:rPr>
              <a:t>02</a:t>
            </a:r>
            <a:r>
              <a:rPr lang="en-US" sz="3400" b="0" i="1" dirty="0">
                <a:solidFill>
                  <a:schemeClr val="bg1">
                    <a:lumMod val="65000"/>
                  </a:schemeClr>
                </a:solidFill>
              </a:rPr>
              <a:t>_T1</a:t>
            </a:r>
            <a:endParaRPr lang="en-US" sz="3400" dirty="0">
              <a:solidFill>
                <a:schemeClr val="bg1">
                  <a:lumMod val="65000"/>
                </a:schemeClr>
              </a:solidFill>
            </a:endParaRPr>
          </a:p>
        </p:txBody>
      </p:sp>
      <p:sp>
        <p:nvSpPr>
          <p:cNvPr id="32" name="TextBox 31">
            <a:extLst>
              <a:ext uri="{FF2B5EF4-FFF2-40B4-BE49-F238E27FC236}">
                <a16:creationId xmlns:a16="http://schemas.microsoft.com/office/drawing/2014/main" id="{FA499BEB-7504-F1AE-B558-628914B003D0}"/>
              </a:ext>
            </a:extLst>
          </p:cNvPr>
          <p:cNvSpPr txBox="1"/>
          <p:nvPr/>
        </p:nvSpPr>
        <p:spPr>
          <a:xfrm>
            <a:off x="174292" y="959488"/>
            <a:ext cx="8778240" cy="548640"/>
          </a:xfrm>
          <a:prstGeom prst="rect">
            <a:avLst/>
          </a:prstGeom>
          <a:solidFill>
            <a:schemeClr val="bg1"/>
          </a:solidFill>
        </p:spPr>
        <p:txBody>
          <a:bodyPr wrap="square" rtlCol="0">
            <a:spAutoFit/>
          </a:bodyPr>
          <a:lstStyle/>
          <a:p>
            <a:r>
              <a:rPr lang="en-US" sz="3400" b="0" i="1" dirty="0">
                <a:solidFill>
                  <a:schemeClr val="bg1">
                    <a:lumMod val="65000"/>
                  </a:schemeClr>
                </a:solidFill>
              </a:rPr>
              <a:t>LT05_</a:t>
            </a:r>
            <a:r>
              <a:rPr lang="en-US" sz="3400" i="1" dirty="0">
                <a:solidFill>
                  <a:schemeClr val="bg1">
                    <a:lumMod val="65000"/>
                  </a:schemeClr>
                </a:solidFill>
              </a:rPr>
              <a:t>L2</a:t>
            </a:r>
            <a:r>
              <a:rPr lang="en-US" sz="3400" b="0" i="1" dirty="0">
                <a:solidFill>
                  <a:schemeClr val="bg1">
                    <a:lumMod val="65000"/>
                  </a:schemeClr>
                </a:solidFill>
              </a:rPr>
              <a:t>SP_029030_20110605_20200822_</a:t>
            </a:r>
            <a:r>
              <a:rPr lang="en-US" sz="3400" i="1" dirty="0">
                <a:solidFill>
                  <a:schemeClr val="bg1">
                    <a:lumMod val="65000"/>
                  </a:schemeClr>
                </a:solidFill>
              </a:rPr>
              <a:t>02</a:t>
            </a:r>
            <a:r>
              <a:rPr lang="en-US" sz="3400" b="0" i="1" dirty="0">
                <a:solidFill>
                  <a:schemeClr val="bg1">
                    <a:lumMod val="65000"/>
                  </a:schemeClr>
                </a:solidFill>
              </a:rPr>
              <a:t>_T1</a:t>
            </a:r>
            <a:endParaRPr lang="en-US" sz="3400" dirty="0">
              <a:solidFill>
                <a:schemeClr val="bg1">
                  <a:lumMod val="65000"/>
                </a:schemeClr>
              </a:solidFill>
            </a:endParaRPr>
          </a:p>
        </p:txBody>
      </p:sp>
      <p:sp>
        <p:nvSpPr>
          <p:cNvPr id="27" name="TextBox 26">
            <a:extLst>
              <a:ext uri="{FF2B5EF4-FFF2-40B4-BE49-F238E27FC236}">
                <a16:creationId xmlns:a16="http://schemas.microsoft.com/office/drawing/2014/main" id="{FFA3589D-D953-9A6A-1F63-8C8417CB288E}"/>
              </a:ext>
            </a:extLst>
          </p:cNvPr>
          <p:cNvSpPr txBox="1"/>
          <p:nvPr/>
        </p:nvSpPr>
        <p:spPr>
          <a:xfrm>
            <a:off x="145748" y="955256"/>
            <a:ext cx="8869680" cy="615553"/>
          </a:xfrm>
          <a:prstGeom prst="rect">
            <a:avLst/>
          </a:prstGeom>
          <a:solidFill>
            <a:schemeClr val="bg1"/>
          </a:solidFill>
        </p:spPr>
        <p:txBody>
          <a:bodyPr wrap="square" rtlCol="0">
            <a:spAutoFit/>
          </a:bodyPr>
          <a:lstStyle/>
          <a:p>
            <a:r>
              <a:rPr lang="en-US" sz="3400" b="0" i="1" dirty="0">
                <a:solidFill>
                  <a:schemeClr val="bg1">
                    <a:lumMod val="65000"/>
                  </a:schemeClr>
                </a:solidFill>
              </a:rPr>
              <a:t>L</a:t>
            </a:r>
            <a:r>
              <a:rPr lang="en-US" sz="3400" b="1" dirty="0">
                <a:solidFill>
                  <a:srgbClr val="0070C0"/>
                </a:solidFill>
              </a:rPr>
              <a:t>T</a:t>
            </a:r>
            <a:r>
              <a:rPr lang="en-US" sz="3400" b="0" i="1" dirty="0">
                <a:solidFill>
                  <a:schemeClr val="bg1">
                    <a:lumMod val="65000"/>
                  </a:schemeClr>
                </a:solidFill>
              </a:rPr>
              <a:t>05_L2SP_029030_20110605_20200822_</a:t>
            </a:r>
            <a:r>
              <a:rPr lang="en-US" sz="3400" i="1" dirty="0">
                <a:solidFill>
                  <a:schemeClr val="bg1">
                    <a:lumMod val="65000"/>
                  </a:schemeClr>
                </a:solidFill>
              </a:rPr>
              <a:t>02</a:t>
            </a:r>
            <a:r>
              <a:rPr lang="en-US" sz="3400" b="0" i="1" dirty="0">
                <a:solidFill>
                  <a:schemeClr val="bg1">
                    <a:lumMod val="65000"/>
                  </a:schemeClr>
                </a:solidFill>
              </a:rPr>
              <a:t>_T1</a:t>
            </a:r>
            <a:endParaRPr lang="en-US" sz="3400" dirty="0">
              <a:solidFill>
                <a:schemeClr val="bg1">
                  <a:lumMod val="65000"/>
                </a:schemeClr>
              </a:solidFill>
            </a:endParaRPr>
          </a:p>
        </p:txBody>
      </p:sp>
      <p:sp>
        <p:nvSpPr>
          <p:cNvPr id="28" name="TextBox 27">
            <a:extLst>
              <a:ext uri="{FF2B5EF4-FFF2-40B4-BE49-F238E27FC236}">
                <a16:creationId xmlns:a16="http://schemas.microsoft.com/office/drawing/2014/main" id="{894EA07E-05A8-B05C-BB93-D7EA514140F4}"/>
              </a:ext>
            </a:extLst>
          </p:cNvPr>
          <p:cNvSpPr txBox="1"/>
          <p:nvPr/>
        </p:nvSpPr>
        <p:spPr>
          <a:xfrm>
            <a:off x="165704" y="965741"/>
            <a:ext cx="8778240" cy="548640"/>
          </a:xfrm>
          <a:prstGeom prst="rect">
            <a:avLst/>
          </a:prstGeom>
          <a:solidFill>
            <a:srgbClr val="FFFFFF"/>
          </a:solidFill>
        </p:spPr>
        <p:txBody>
          <a:bodyPr wrap="square" rtlCol="0">
            <a:spAutoFit/>
          </a:bodyPr>
          <a:lstStyle/>
          <a:p>
            <a:r>
              <a:rPr lang="en-US" sz="3400" b="0" i="1" dirty="0">
                <a:solidFill>
                  <a:schemeClr val="bg1">
                    <a:lumMod val="65000"/>
                  </a:schemeClr>
                </a:solidFill>
              </a:rPr>
              <a:t>L</a:t>
            </a:r>
            <a:r>
              <a:rPr lang="en-US" sz="3400" i="1" dirty="0">
                <a:solidFill>
                  <a:schemeClr val="bg1">
                    <a:lumMod val="65000"/>
                  </a:schemeClr>
                </a:solidFill>
              </a:rPr>
              <a:t>T</a:t>
            </a:r>
            <a:r>
              <a:rPr lang="en-US" sz="3400" b="0" i="1" dirty="0">
                <a:solidFill>
                  <a:schemeClr val="bg1">
                    <a:lumMod val="65000"/>
                  </a:schemeClr>
                </a:solidFill>
              </a:rPr>
              <a:t>05_L2SP_029030_</a:t>
            </a:r>
            <a:r>
              <a:rPr lang="en-US" sz="3400" b="1" dirty="0">
                <a:solidFill>
                  <a:srgbClr val="0070C0"/>
                </a:solidFill>
              </a:rPr>
              <a:t>2011</a:t>
            </a:r>
            <a:r>
              <a:rPr lang="en-US" sz="3400" b="0" i="1" dirty="0">
                <a:solidFill>
                  <a:schemeClr val="bg1">
                    <a:lumMod val="65000"/>
                  </a:schemeClr>
                </a:solidFill>
              </a:rPr>
              <a:t>0605_20200822_</a:t>
            </a:r>
            <a:r>
              <a:rPr lang="en-US" sz="3400" i="1" dirty="0">
                <a:solidFill>
                  <a:schemeClr val="bg1">
                    <a:lumMod val="65000"/>
                  </a:schemeClr>
                </a:solidFill>
              </a:rPr>
              <a:t>02</a:t>
            </a:r>
            <a:r>
              <a:rPr lang="en-US" sz="3400" b="0" i="1" dirty="0">
                <a:solidFill>
                  <a:schemeClr val="bg1">
                    <a:lumMod val="65000"/>
                  </a:schemeClr>
                </a:solidFill>
              </a:rPr>
              <a:t>_T1</a:t>
            </a:r>
            <a:endParaRPr lang="en-US" sz="3400" dirty="0">
              <a:solidFill>
                <a:schemeClr val="bg1">
                  <a:lumMod val="65000"/>
                </a:schemeClr>
              </a:solidFill>
            </a:endParaRPr>
          </a:p>
        </p:txBody>
      </p:sp>
      <p:sp>
        <p:nvSpPr>
          <p:cNvPr id="29" name="TextBox 28">
            <a:extLst>
              <a:ext uri="{FF2B5EF4-FFF2-40B4-BE49-F238E27FC236}">
                <a16:creationId xmlns:a16="http://schemas.microsoft.com/office/drawing/2014/main" id="{060EB8AC-8A35-2856-76E8-73D1A11795B9}"/>
              </a:ext>
            </a:extLst>
          </p:cNvPr>
          <p:cNvSpPr txBox="1"/>
          <p:nvPr/>
        </p:nvSpPr>
        <p:spPr>
          <a:xfrm>
            <a:off x="165704" y="983266"/>
            <a:ext cx="8869680" cy="548640"/>
          </a:xfrm>
          <a:prstGeom prst="rect">
            <a:avLst/>
          </a:prstGeom>
          <a:solidFill>
            <a:schemeClr val="bg1"/>
          </a:solidFill>
        </p:spPr>
        <p:txBody>
          <a:bodyPr wrap="square" rtlCol="0">
            <a:spAutoFit/>
          </a:bodyPr>
          <a:lstStyle/>
          <a:p>
            <a:r>
              <a:rPr lang="en-US" sz="3400" b="0" i="1" dirty="0">
                <a:solidFill>
                  <a:schemeClr val="bg1">
                    <a:lumMod val="65000"/>
                  </a:schemeClr>
                </a:solidFill>
              </a:rPr>
              <a:t>L</a:t>
            </a:r>
            <a:r>
              <a:rPr lang="en-US" sz="3400" i="1" dirty="0">
                <a:solidFill>
                  <a:schemeClr val="bg1">
                    <a:lumMod val="65000"/>
                  </a:schemeClr>
                </a:solidFill>
              </a:rPr>
              <a:t>T</a:t>
            </a:r>
            <a:r>
              <a:rPr lang="en-US" sz="3400" b="0" i="1" dirty="0">
                <a:solidFill>
                  <a:schemeClr val="bg1">
                    <a:lumMod val="65000"/>
                  </a:schemeClr>
                </a:solidFill>
              </a:rPr>
              <a:t>05_L2SP_</a:t>
            </a:r>
            <a:r>
              <a:rPr lang="en-US" sz="3400" b="1" dirty="0">
                <a:solidFill>
                  <a:srgbClr val="0070C0"/>
                </a:solidFill>
              </a:rPr>
              <a:t>029</a:t>
            </a:r>
            <a:r>
              <a:rPr lang="en-US" sz="3400" b="0" i="1" dirty="0">
                <a:solidFill>
                  <a:schemeClr val="bg1">
                    <a:lumMod val="65000"/>
                  </a:schemeClr>
                </a:solidFill>
              </a:rPr>
              <a:t>030_</a:t>
            </a:r>
            <a:r>
              <a:rPr lang="en-US" sz="3400" i="1" dirty="0">
                <a:solidFill>
                  <a:schemeClr val="bg1">
                    <a:lumMod val="65000"/>
                  </a:schemeClr>
                </a:solidFill>
              </a:rPr>
              <a:t>2011</a:t>
            </a:r>
            <a:r>
              <a:rPr lang="en-US" sz="3400" b="0" i="1" dirty="0">
                <a:solidFill>
                  <a:schemeClr val="bg1">
                    <a:lumMod val="65000"/>
                  </a:schemeClr>
                </a:solidFill>
              </a:rPr>
              <a:t>0605_20200822_</a:t>
            </a:r>
            <a:r>
              <a:rPr lang="en-US" sz="3400" i="1" dirty="0">
                <a:solidFill>
                  <a:schemeClr val="bg1">
                    <a:lumMod val="65000"/>
                  </a:schemeClr>
                </a:solidFill>
              </a:rPr>
              <a:t>02</a:t>
            </a:r>
            <a:r>
              <a:rPr lang="en-US" sz="3400" b="0" i="1" dirty="0">
                <a:solidFill>
                  <a:schemeClr val="bg1">
                    <a:lumMod val="65000"/>
                  </a:schemeClr>
                </a:solidFill>
              </a:rPr>
              <a:t>_T1</a:t>
            </a:r>
            <a:endParaRPr lang="en-US" sz="3400" dirty="0">
              <a:solidFill>
                <a:schemeClr val="bg1">
                  <a:lumMod val="65000"/>
                </a:schemeClr>
              </a:solidFill>
            </a:endParaRPr>
          </a:p>
        </p:txBody>
      </p:sp>
      <p:sp>
        <p:nvSpPr>
          <p:cNvPr id="30" name="TextBox 29">
            <a:extLst>
              <a:ext uri="{FF2B5EF4-FFF2-40B4-BE49-F238E27FC236}">
                <a16:creationId xmlns:a16="http://schemas.microsoft.com/office/drawing/2014/main" id="{29E123A4-5C01-E001-B6E0-E6540C937C84}"/>
              </a:ext>
            </a:extLst>
          </p:cNvPr>
          <p:cNvSpPr txBox="1"/>
          <p:nvPr/>
        </p:nvSpPr>
        <p:spPr>
          <a:xfrm>
            <a:off x="165704" y="993686"/>
            <a:ext cx="8869680" cy="548640"/>
          </a:xfrm>
          <a:prstGeom prst="rect">
            <a:avLst/>
          </a:prstGeom>
          <a:solidFill>
            <a:schemeClr val="bg1"/>
          </a:solidFill>
        </p:spPr>
        <p:txBody>
          <a:bodyPr wrap="square" rtlCol="0">
            <a:spAutoFit/>
          </a:bodyPr>
          <a:lstStyle/>
          <a:p>
            <a:r>
              <a:rPr lang="en-US" sz="3400" b="0" i="1" dirty="0">
                <a:solidFill>
                  <a:schemeClr val="bg1">
                    <a:lumMod val="65000"/>
                  </a:schemeClr>
                </a:solidFill>
              </a:rPr>
              <a:t>L</a:t>
            </a:r>
            <a:r>
              <a:rPr lang="en-US" sz="3400" i="1" dirty="0">
                <a:solidFill>
                  <a:schemeClr val="bg1">
                    <a:lumMod val="65000"/>
                  </a:schemeClr>
                </a:solidFill>
              </a:rPr>
              <a:t>T</a:t>
            </a:r>
            <a:r>
              <a:rPr lang="en-US" sz="3400" b="0" i="1" dirty="0">
                <a:solidFill>
                  <a:schemeClr val="bg1">
                    <a:lumMod val="65000"/>
                  </a:schemeClr>
                </a:solidFill>
              </a:rPr>
              <a:t>05_L2SP_</a:t>
            </a:r>
            <a:r>
              <a:rPr lang="en-US" sz="3400" i="1" dirty="0">
                <a:solidFill>
                  <a:schemeClr val="bg1">
                    <a:lumMod val="65000"/>
                  </a:schemeClr>
                </a:solidFill>
              </a:rPr>
              <a:t>029</a:t>
            </a:r>
            <a:r>
              <a:rPr lang="en-US" sz="3400" b="1" dirty="0">
                <a:solidFill>
                  <a:srgbClr val="0070C0"/>
                </a:solidFill>
              </a:rPr>
              <a:t>030</a:t>
            </a:r>
            <a:r>
              <a:rPr lang="en-US" sz="3400" b="0" i="1" dirty="0">
                <a:solidFill>
                  <a:schemeClr val="bg1">
                    <a:lumMod val="65000"/>
                  </a:schemeClr>
                </a:solidFill>
              </a:rPr>
              <a:t>_</a:t>
            </a:r>
            <a:r>
              <a:rPr lang="en-US" sz="3400" i="1" dirty="0">
                <a:solidFill>
                  <a:schemeClr val="bg1">
                    <a:lumMod val="65000"/>
                  </a:schemeClr>
                </a:solidFill>
              </a:rPr>
              <a:t>2011</a:t>
            </a:r>
            <a:r>
              <a:rPr lang="en-US" sz="3400" b="0" i="1" dirty="0">
                <a:solidFill>
                  <a:schemeClr val="bg1">
                    <a:lumMod val="65000"/>
                  </a:schemeClr>
                </a:solidFill>
              </a:rPr>
              <a:t>0605_20200822_</a:t>
            </a:r>
            <a:r>
              <a:rPr lang="en-US" sz="3400" i="1" dirty="0">
                <a:solidFill>
                  <a:schemeClr val="bg1">
                    <a:lumMod val="65000"/>
                  </a:schemeClr>
                </a:solidFill>
              </a:rPr>
              <a:t>02</a:t>
            </a:r>
            <a:r>
              <a:rPr lang="en-US" sz="3400" b="0" i="1" dirty="0">
                <a:solidFill>
                  <a:schemeClr val="bg1">
                    <a:lumMod val="65000"/>
                  </a:schemeClr>
                </a:solidFill>
              </a:rPr>
              <a:t>_T1</a:t>
            </a:r>
            <a:endParaRPr lang="en-US" sz="3400" dirty="0">
              <a:solidFill>
                <a:schemeClr val="bg1">
                  <a:lumMod val="65000"/>
                </a:schemeClr>
              </a:solidFill>
            </a:endParaRPr>
          </a:p>
        </p:txBody>
      </p:sp>
      <p:sp>
        <p:nvSpPr>
          <p:cNvPr id="31" name="TextBox 30">
            <a:extLst>
              <a:ext uri="{FF2B5EF4-FFF2-40B4-BE49-F238E27FC236}">
                <a16:creationId xmlns:a16="http://schemas.microsoft.com/office/drawing/2014/main" id="{A6C83733-FE81-1489-2774-2A78CD43F864}"/>
              </a:ext>
            </a:extLst>
          </p:cNvPr>
          <p:cNvSpPr txBox="1"/>
          <p:nvPr/>
        </p:nvSpPr>
        <p:spPr>
          <a:xfrm>
            <a:off x="165704" y="970381"/>
            <a:ext cx="8869680" cy="615553"/>
          </a:xfrm>
          <a:prstGeom prst="rect">
            <a:avLst/>
          </a:prstGeom>
          <a:solidFill>
            <a:schemeClr val="bg1"/>
          </a:solidFill>
        </p:spPr>
        <p:txBody>
          <a:bodyPr wrap="square" rtlCol="0">
            <a:spAutoFit/>
          </a:bodyPr>
          <a:lstStyle/>
          <a:p>
            <a:r>
              <a:rPr lang="en-US" sz="3400" b="1" dirty="0">
                <a:solidFill>
                  <a:schemeClr val="tx2">
                    <a:lumMod val="75000"/>
                  </a:schemeClr>
                </a:solidFill>
              </a:rPr>
              <a:t>LT05_L2SP_029030_20110605_20200822_02_T1</a:t>
            </a:r>
          </a:p>
        </p:txBody>
      </p:sp>
    </p:spTree>
    <p:extLst>
      <p:ext uri="{BB962C8B-B14F-4D97-AF65-F5344CB8AC3E}">
        <p14:creationId xmlns:p14="http://schemas.microsoft.com/office/powerpoint/2010/main" val="1372495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5" grpId="0" animBg="1"/>
      <p:bldP spid="26" grpId="0" animBg="1"/>
      <p:bldP spid="32" grpId="0" animBg="1"/>
      <p:bldP spid="27" grpId="0" animBg="1"/>
      <p:bldP spid="28" grpId="0" animBg="1"/>
      <p:bldP spid="29" grpId="0" animBg="1"/>
      <p:bldP spid="30" grpId="0" animBg="1"/>
      <p:bldP spid="3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86ED6C-55BB-CFCC-1B25-D89629A83004}"/>
              </a:ext>
            </a:extLst>
          </p:cNvPr>
          <p:cNvSpPr>
            <a:spLocks noGrp="1"/>
          </p:cNvSpPr>
          <p:nvPr>
            <p:ph type="body" sz="quarter" idx="10"/>
          </p:nvPr>
        </p:nvSpPr>
        <p:spPr>
          <a:xfrm>
            <a:off x="214313" y="1020763"/>
            <a:ext cx="4357687" cy="3257550"/>
          </a:xfrm>
        </p:spPr>
        <p:txBody>
          <a:bodyPr/>
          <a:lstStyle/>
          <a:p>
            <a:pPr marL="0" indent="0">
              <a:buNone/>
            </a:pPr>
            <a:r>
              <a:rPr lang="en-US" sz="2000" b="0" dirty="0">
                <a:solidFill>
                  <a:schemeClr val="tx1"/>
                </a:solidFill>
              </a:rPr>
              <a:t>The band files, metadata, and auxiliary files within each product are called objects. The available objects for product </a:t>
            </a:r>
            <a:r>
              <a:rPr lang="en-US" sz="2000" b="0" i="1" dirty="0">
                <a:solidFill>
                  <a:srgbClr val="0070C0"/>
                </a:solidFill>
              </a:rPr>
              <a:t>LT05_L2SP_029030_20110605_20200822_02_T1 </a:t>
            </a:r>
            <a:r>
              <a:rPr lang="en-US" sz="2000" b="0" dirty="0">
                <a:solidFill>
                  <a:schemeClr val="tx1"/>
                </a:solidFill>
              </a:rPr>
              <a:t>are:</a:t>
            </a:r>
          </a:p>
          <a:p>
            <a:endParaRPr lang="en-US" sz="2000" b="0" dirty="0">
              <a:solidFill>
                <a:schemeClr val="tx1"/>
              </a:solidFill>
            </a:endParaRPr>
          </a:p>
        </p:txBody>
      </p:sp>
      <p:sp>
        <p:nvSpPr>
          <p:cNvPr id="3" name="Text Placeholder 2">
            <a:extLst>
              <a:ext uri="{FF2B5EF4-FFF2-40B4-BE49-F238E27FC236}">
                <a16:creationId xmlns:a16="http://schemas.microsoft.com/office/drawing/2014/main" id="{94D17084-CC48-5146-3090-1066C8A2F763}"/>
              </a:ext>
            </a:extLst>
          </p:cNvPr>
          <p:cNvSpPr>
            <a:spLocks noGrp="1"/>
          </p:cNvSpPr>
          <p:nvPr>
            <p:ph type="title" idx="4294967295"/>
          </p:nvPr>
        </p:nvSpPr>
        <p:spPr>
          <a:xfrm>
            <a:off x="209550" y="220663"/>
            <a:ext cx="8675688" cy="371475"/>
          </a:xfrm>
          <a:prstGeom prst="rect">
            <a:avLst/>
          </a:prstGeom>
          <a:noFill/>
          <a:ln>
            <a:noFill/>
            <a:prstDash/>
          </a:ln>
          <a:effectLst/>
        </p:spPr>
        <p:txBody>
          <a:bodyPr rot="0" spcFirstLastPara="0" vertOverflow="overflow" horzOverflow="overflow" vert="horz" wrap="square" lIns="54864" tIns="54864" rIns="91440" bIns="54864" numCol="1" spcCol="0" rtlCol="0" fromWordArt="0" anchor="t" anchorCtr="0" forceAA="0" compatLnSpc="1">
            <a:prstTxWarp prst="textNoShape">
              <a:avLst/>
            </a:prstTxWarp>
            <a:noAutofit/>
          </a:bodyPr>
          <a:lstStyle/>
          <a:p>
            <a:pPr marL="0" marR="0" lvl="0" indent="0" algn="l" defTabSz="457200" rtl="0" eaLnBrk="1" fontAlgn="auto" latinLnBrk="0" hangingPunct="1">
              <a:lnSpc>
                <a:spcPts val="284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Product Structure</a:t>
            </a:r>
          </a:p>
        </p:txBody>
      </p:sp>
      <p:sp>
        <p:nvSpPr>
          <p:cNvPr id="4" name="Text Placeholder 3">
            <a:extLst>
              <a:ext uri="{FF2B5EF4-FFF2-40B4-BE49-F238E27FC236}">
                <a16:creationId xmlns:a16="http://schemas.microsoft.com/office/drawing/2014/main" id="{F41BCECF-149F-0CB2-343D-6FDB97559662}"/>
              </a:ext>
            </a:extLst>
          </p:cNvPr>
          <p:cNvSpPr>
            <a:spLocks noGrp="1"/>
          </p:cNvSpPr>
          <p:nvPr>
            <p:ph type="body" sz="quarter" idx="12"/>
          </p:nvPr>
        </p:nvSpPr>
        <p:spPr/>
        <p:txBody>
          <a:bodyPr/>
          <a:lstStyle/>
          <a:p>
            <a:endParaRPr lang="en-US"/>
          </a:p>
        </p:txBody>
      </p:sp>
      <p:sp>
        <p:nvSpPr>
          <p:cNvPr id="6" name="Rectangle 5" descr="Text box showing example product file structures.">
            <a:extLst>
              <a:ext uri="{FF2B5EF4-FFF2-40B4-BE49-F238E27FC236}">
                <a16:creationId xmlns:a16="http://schemas.microsoft.com/office/drawing/2014/main" id="{05044DC6-D075-138D-02F8-287F3503A7B5}"/>
              </a:ext>
            </a:extLst>
          </p:cNvPr>
          <p:cNvSpPr/>
          <p:nvPr/>
        </p:nvSpPr>
        <p:spPr bwMode="auto">
          <a:xfrm>
            <a:off x="4908331" y="430603"/>
            <a:ext cx="3726482" cy="3847710"/>
          </a:xfrm>
          <a:prstGeom prst="rect">
            <a:avLst/>
          </a:prstGeom>
          <a:ln>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defTabSz="914363"/>
            <a:endParaRPr lang="en-US"/>
          </a:p>
        </p:txBody>
      </p:sp>
      <p:pic>
        <p:nvPicPr>
          <p:cNvPr id="7" name="Picture 6" descr="A list of files available for a single Landsat scene, which includes its band files as TIF files and metadata files as text or JSON files.">
            <a:extLst>
              <a:ext uri="{FF2B5EF4-FFF2-40B4-BE49-F238E27FC236}">
                <a16:creationId xmlns:a16="http://schemas.microsoft.com/office/drawing/2014/main" id="{5DFC9388-1452-8871-6FDD-70209D4DCC07}"/>
              </a:ext>
            </a:extLst>
          </p:cNvPr>
          <p:cNvPicPr>
            <a:picLocks noChangeAspect="1"/>
          </p:cNvPicPr>
          <p:nvPr/>
        </p:nvPicPr>
        <p:blipFill>
          <a:blip r:embed="rId3"/>
          <a:stretch>
            <a:fillRect/>
          </a:stretch>
        </p:blipFill>
        <p:spPr>
          <a:xfrm>
            <a:off x="5009189" y="516134"/>
            <a:ext cx="3524765" cy="3676648"/>
          </a:xfrm>
          <a:prstGeom prst="rect">
            <a:avLst/>
          </a:prstGeom>
        </p:spPr>
      </p:pic>
    </p:spTree>
    <p:extLst>
      <p:ext uri="{BB962C8B-B14F-4D97-AF65-F5344CB8AC3E}">
        <p14:creationId xmlns:p14="http://schemas.microsoft.com/office/powerpoint/2010/main" val="20375049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99E2BB-FB25-788F-72C9-C06E89FE5ED0}"/>
              </a:ext>
            </a:extLst>
          </p:cNvPr>
          <p:cNvSpPr>
            <a:spLocks noGrp="1"/>
          </p:cNvSpPr>
          <p:nvPr>
            <p:ph type="title" idx="4294967295"/>
          </p:nvPr>
        </p:nvSpPr>
        <p:spPr>
          <a:xfrm>
            <a:off x="209550" y="1712913"/>
            <a:ext cx="8675688" cy="371475"/>
          </a:xfrm>
          <a:prstGeom prst="rect">
            <a:avLst/>
          </a:prstGeom>
          <a:noFill/>
          <a:ln>
            <a:noFill/>
            <a:prstDash/>
          </a:ln>
          <a:effectLst/>
        </p:spPr>
        <p:txBody>
          <a:bodyPr rot="0" spcFirstLastPara="0" vertOverflow="overflow" horzOverflow="overflow" vert="horz" wrap="square" lIns="54864" tIns="54864" rIns="91440" bIns="54864" numCol="1" spcCol="0" rtlCol="0" fromWordArt="0" anchor="t" anchorCtr="0" forceAA="0" compatLnSpc="1">
            <a:prstTxWarp prst="textNoShape">
              <a:avLst/>
            </a:prstTxWarp>
            <a:noAutofit/>
          </a:bodyPr>
          <a:lstStyle/>
          <a:p>
            <a:pPr marL="0" marR="0" lvl="0" indent="0" algn="ctr" defTabSz="457200" rtl="0" eaLnBrk="1" fontAlgn="auto" latinLnBrk="0" hangingPunct="1">
              <a:lnSpc>
                <a:spcPts val="284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How do you find Landsat data?</a:t>
            </a:r>
          </a:p>
        </p:txBody>
      </p:sp>
      <p:sp>
        <p:nvSpPr>
          <p:cNvPr id="3" name="Text Placeholder 2">
            <a:extLst>
              <a:ext uri="{FF2B5EF4-FFF2-40B4-BE49-F238E27FC236}">
                <a16:creationId xmlns:a16="http://schemas.microsoft.com/office/drawing/2014/main" id="{A91C9E8A-578D-5FE6-C0E2-1B8CCA0D64E8}"/>
              </a:ext>
            </a:extLst>
          </p:cNvPr>
          <p:cNvSpPr>
            <a:spLocks noGrp="1"/>
          </p:cNvSpPr>
          <p:nvPr>
            <p:ph type="body" sz="quarter" idx="12"/>
          </p:nvPr>
        </p:nvSpPr>
        <p:spPr/>
        <p:txBody>
          <a:bodyPr/>
          <a:lstStyle/>
          <a:p>
            <a:endParaRPr lang="en-US" dirty="0"/>
          </a:p>
        </p:txBody>
      </p:sp>
    </p:spTree>
    <p:extLst>
      <p:ext uri="{BB962C8B-B14F-4D97-AF65-F5344CB8AC3E}">
        <p14:creationId xmlns:p14="http://schemas.microsoft.com/office/powerpoint/2010/main" val="6964819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23F7C9-F8F6-C01D-7DF2-1A3DD13FAB71}"/>
              </a:ext>
            </a:extLst>
          </p:cNvPr>
          <p:cNvSpPr>
            <a:spLocks noGrp="1"/>
          </p:cNvSpPr>
          <p:nvPr>
            <p:ph type="body" sz="quarter" idx="10"/>
          </p:nvPr>
        </p:nvSpPr>
        <p:spPr>
          <a:xfrm>
            <a:off x="214314" y="1020763"/>
            <a:ext cx="1898266" cy="3257550"/>
          </a:xfrm>
        </p:spPr>
        <p:txBody>
          <a:bodyPr/>
          <a:lstStyle/>
          <a:p>
            <a:endParaRPr lang="en-US" dirty="0"/>
          </a:p>
        </p:txBody>
      </p:sp>
      <p:sp>
        <p:nvSpPr>
          <p:cNvPr id="3" name="Text Placeholder 2">
            <a:extLst>
              <a:ext uri="{FF2B5EF4-FFF2-40B4-BE49-F238E27FC236}">
                <a16:creationId xmlns:a16="http://schemas.microsoft.com/office/drawing/2014/main" id="{6BC1A2E8-3A65-3BBC-84FC-64896650EA9A}"/>
              </a:ext>
            </a:extLst>
          </p:cNvPr>
          <p:cNvSpPr>
            <a:spLocks noGrp="1"/>
          </p:cNvSpPr>
          <p:nvPr>
            <p:ph type="title" idx="4294967295"/>
          </p:nvPr>
        </p:nvSpPr>
        <p:spPr>
          <a:xfrm>
            <a:off x="209550" y="1565275"/>
            <a:ext cx="1903413" cy="1724025"/>
          </a:xfrm>
          <a:prstGeom prst="rect">
            <a:avLst/>
          </a:prstGeom>
          <a:noFill/>
          <a:ln>
            <a:noFill/>
            <a:prstDash/>
          </a:ln>
          <a:effectLst/>
        </p:spPr>
        <p:txBody>
          <a:bodyPr rot="0" spcFirstLastPara="0" vertOverflow="overflow" horzOverflow="overflow" vert="horz" wrap="square" lIns="54864" tIns="54864" rIns="91440" bIns="54864" numCol="1" spcCol="0" rtlCol="0" fromWordArt="0" anchor="t" anchorCtr="0" forceAA="0" compatLnSpc="1">
            <a:prstTxWarp prst="textNoShape">
              <a:avLst/>
            </a:prstTxWarp>
            <a:noAutofit/>
          </a:bodyPr>
          <a:lstStyle/>
          <a:p>
            <a:pPr marL="0" marR="0" lvl="0" indent="0" algn="l" defTabSz="457200" rtl="0" eaLnBrk="1" fontAlgn="auto" latinLnBrk="0" hangingPunct="1">
              <a:lnSpc>
                <a:spcPts val="284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Landsat</a:t>
            </a:r>
            <a:br>
              <a:rPr kumimoji="0" lang="en-US" sz="3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br>
            <a:r>
              <a:rPr kumimoji="0" lang="en-US" sz="3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STAC</a:t>
            </a:r>
            <a:br>
              <a:rPr kumimoji="0" lang="en-US" sz="3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br>
            <a:r>
              <a:rPr kumimoji="0" lang="en-US" sz="3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Catalog</a:t>
            </a:r>
          </a:p>
        </p:txBody>
      </p:sp>
      <p:pic>
        <p:nvPicPr>
          <p:cNvPr id="7" name="Picture 6" descr="A diagram showing the important components within the Landsat STAC Catalog. Each catalog has multiple Collections (groups of Landsat data), each collection has Items, which are the individual scenes and each Item has assets, which are the multiple bands and metadata files that are available for each scene.">
            <a:extLst>
              <a:ext uri="{FF2B5EF4-FFF2-40B4-BE49-F238E27FC236}">
                <a16:creationId xmlns:a16="http://schemas.microsoft.com/office/drawing/2014/main" id="{7CF2D209-0077-B97B-8EEC-8DD0AB75E132}"/>
              </a:ext>
            </a:extLst>
          </p:cNvPr>
          <p:cNvPicPr>
            <a:picLocks noChangeAspect="1"/>
          </p:cNvPicPr>
          <p:nvPr/>
        </p:nvPicPr>
        <p:blipFill>
          <a:blip r:embed="rId3"/>
          <a:stretch>
            <a:fillRect/>
          </a:stretch>
        </p:blipFill>
        <p:spPr>
          <a:xfrm>
            <a:off x="3762361" y="104285"/>
            <a:ext cx="5343252" cy="4268622"/>
          </a:xfrm>
          <a:prstGeom prst="rect">
            <a:avLst/>
          </a:prstGeom>
        </p:spPr>
      </p:pic>
      <p:cxnSp>
        <p:nvCxnSpPr>
          <p:cNvPr id="4" name="Straight Arrow Connector 3">
            <a:extLst>
              <a:ext uri="{FF2B5EF4-FFF2-40B4-BE49-F238E27FC236}">
                <a16:creationId xmlns:a16="http://schemas.microsoft.com/office/drawing/2014/main" id="{9D894D4E-F1B0-6D79-74C6-933C532105ED}"/>
              </a:ext>
              <a:ext uri="{C183D7F6-B498-43B3-948B-1728B52AA6E4}">
                <adec:decorative xmlns:adec="http://schemas.microsoft.com/office/drawing/2017/decorative" val="1"/>
              </a:ext>
            </a:extLst>
          </p:cNvPr>
          <p:cNvCxnSpPr>
            <a:cxnSpLocks/>
          </p:cNvCxnSpPr>
          <p:nvPr/>
        </p:nvCxnSpPr>
        <p:spPr>
          <a:xfrm>
            <a:off x="3198235" y="2633222"/>
            <a:ext cx="499463" cy="0"/>
          </a:xfrm>
          <a:prstGeom prst="straightConnector1">
            <a:avLst/>
          </a:prstGeom>
          <a:ln w="57150">
            <a:tailEnd type="triangle"/>
          </a:ln>
        </p:spPr>
        <p:style>
          <a:lnRef idx="2">
            <a:schemeClr val="accent2"/>
          </a:lnRef>
          <a:fillRef idx="0">
            <a:schemeClr val="accent2"/>
          </a:fillRef>
          <a:effectRef idx="1">
            <a:schemeClr val="accent2"/>
          </a:effectRef>
          <a:fontRef idx="minor">
            <a:schemeClr val="tx1"/>
          </a:fontRef>
        </p:style>
      </p:cxnSp>
      <p:cxnSp>
        <p:nvCxnSpPr>
          <p:cNvPr id="5" name="Straight Arrow Connector 4">
            <a:extLst>
              <a:ext uri="{FF2B5EF4-FFF2-40B4-BE49-F238E27FC236}">
                <a16:creationId xmlns:a16="http://schemas.microsoft.com/office/drawing/2014/main" id="{3E9C49FD-B769-D6F1-3679-AF840B93C21A}"/>
              </a:ext>
              <a:ext uri="{C183D7F6-B498-43B3-948B-1728B52AA6E4}">
                <adec:decorative xmlns:adec="http://schemas.microsoft.com/office/drawing/2017/decorative" val="1"/>
              </a:ext>
            </a:extLst>
          </p:cNvPr>
          <p:cNvCxnSpPr>
            <a:cxnSpLocks/>
          </p:cNvCxnSpPr>
          <p:nvPr/>
        </p:nvCxnSpPr>
        <p:spPr>
          <a:xfrm>
            <a:off x="3198235" y="3799915"/>
            <a:ext cx="499463" cy="0"/>
          </a:xfrm>
          <a:prstGeom prst="straightConnector1">
            <a:avLst/>
          </a:prstGeom>
          <a:ln w="57150">
            <a:tailEnd type="triangle"/>
          </a:ln>
        </p:spPr>
        <p:style>
          <a:lnRef idx="2">
            <a:schemeClr val="accent2"/>
          </a:lnRef>
          <a:fillRef idx="0">
            <a:schemeClr val="accent2"/>
          </a:fillRef>
          <a:effectRef idx="1">
            <a:schemeClr val="accent2"/>
          </a:effectRef>
          <a:fontRef idx="minor">
            <a:schemeClr val="tx1"/>
          </a:fontRef>
        </p:style>
      </p:cxnSp>
      <p:sp>
        <p:nvSpPr>
          <p:cNvPr id="6" name="TextBox 5">
            <a:extLst>
              <a:ext uri="{FF2B5EF4-FFF2-40B4-BE49-F238E27FC236}">
                <a16:creationId xmlns:a16="http://schemas.microsoft.com/office/drawing/2014/main" id="{82289F1B-511E-B63E-933F-91FA8257D68A}"/>
              </a:ext>
            </a:extLst>
          </p:cNvPr>
          <p:cNvSpPr txBox="1"/>
          <p:nvPr/>
        </p:nvSpPr>
        <p:spPr>
          <a:xfrm>
            <a:off x="1913324" y="2181741"/>
            <a:ext cx="1184214" cy="938719"/>
          </a:xfrm>
          <a:prstGeom prst="rect">
            <a:avLst/>
          </a:prstGeom>
          <a:noFill/>
        </p:spPr>
        <p:txBody>
          <a:bodyPr wrap="square" rtlCol="0">
            <a:spAutoFit/>
          </a:bodyPr>
          <a:lstStyle/>
          <a:p>
            <a:r>
              <a:rPr lang="en-US" sz="1100" dirty="0"/>
              <a:t>Individual Landsat data products within each product grouping</a:t>
            </a:r>
          </a:p>
        </p:txBody>
      </p:sp>
      <p:sp>
        <p:nvSpPr>
          <p:cNvPr id="8" name="TextBox 7">
            <a:extLst>
              <a:ext uri="{FF2B5EF4-FFF2-40B4-BE49-F238E27FC236}">
                <a16:creationId xmlns:a16="http://schemas.microsoft.com/office/drawing/2014/main" id="{3185E951-D216-3C4E-E1A6-F9CFB311CC46}"/>
              </a:ext>
            </a:extLst>
          </p:cNvPr>
          <p:cNvSpPr txBox="1"/>
          <p:nvPr/>
        </p:nvSpPr>
        <p:spPr>
          <a:xfrm>
            <a:off x="1913324" y="3534933"/>
            <a:ext cx="1184214" cy="600164"/>
          </a:xfrm>
          <a:prstGeom prst="rect">
            <a:avLst/>
          </a:prstGeom>
          <a:noFill/>
        </p:spPr>
        <p:txBody>
          <a:bodyPr wrap="square" rtlCol="0">
            <a:spAutoFit/>
          </a:bodyPr>
          <a:lstStyle/>
          <a:p>
            <a:r>
              <a:rPr lang="en-US" sz="1100" dirty="0"/>
              <a:t>Where links to band files located in S3 are stored</a:t>
            </a:r>
          </a:p>
        </p:txBody>
      </p:sp>
      <p:cxnSp>
        <p:nvCxnSpPr>
          <p:cNvPr id="9" name="Straight Arrow Connector 8">
            <a:extLst>
              <a:ext uri="{FF2B5EF4-FFF2-40B4-BE49-F238E27FC236}">
                <a16:creationId xmlns:a16="http://schemas.microsoft.com/office/drawing/2014/main" id="{70A87B73-8CF7-12B8-DE42-A8FA04230414}"/>
              </a:ext>
              <a:ext uri="{C183D7F6-B498-43B3-948B-1728B52AA6E4}">
                <adec:decorative xmlns:adec="http://schemas.microsoft.com/office/drawing/2017/decorative" val="1"/>
              </a:ext>
            </a:extLst>
          </p:cNvPr>
          <p:cNvCxnSpPr>
            <a:cxnSpLocks/>
          </p:cNvCxnSpPr>
          <p:nvPr/>
        </p:nvCxnSpPr>
        <p:spPr>
          <a:xfrm>
            <a:off x="3198235" y="1379444"/>
            <a:ext cx="499463" cy="0"/>
          </a:xfrm>
          <a:prstGeom prst="straightConnector1">
            <a:avLst/>
          </a:prstGeom>
          <a:ln w="57150">
            <a:tailEnd type="triangle"/>
          </a:ln>
        </p:spPr>
        <p:style>
          <a:lnRef idx="2">
            <a:schemeClr val="accent2"/>
          </a:lnRef>
          <a:fillRef idx="0">
            <a:schemeClr val="accent2"/>
          </a:fillRef>
          <a:effectRef idx="1">
            <a:schemeClr val="accent2"/>
          </a:effectRef>
          <a:fontRef idx="minor">
            <a:schemeClr val="tx1"/>
          </a:fontRef>
        </p:style>
      </p:cxnSp>
      <p:sp>
        <p:nvSpPr>
          <p:cNvPr id="10" name="TextBox 9">
            <a:extLst>
              <a:ext uri="{FF2B5EF4-FFF2-40B4-BE49-F238E27FC236}">
                <a16:creationId xmlns:a16="http://schemas.microsoft.com/office/drawing/2014/main" id="{9092CFCD-7134-6590-6F98-8C55159C5746}"/>
              </a:ext>
            </a:extLst>
          </p:cNvPr>
          <p:cNvSpPr txBox="1"/>
          <p:nvPr/>
        </p:nvSpPr>
        <p:spPr>
          <a:xfrm>
            <a:off x="1913324" y="1122743"/>
            <a:ext cx="1184214" cy="600164"/>
          </a:xfrm>
          <a:prstGeom prst="rect">
            <a:avLst/>
          </a:prstGeom>
          <a:noFill/>
        </p:spPr>
        <p:txBody>
          <a:bodyPr wrap="square" rtlCol="0">
            <a:spAutoFit/>
          </a:bodyPr>
          <a:lstStyle/>
          <a:p>
            <a:r>
              <a:rPr lang="en-US" sz="1100" dirty="0"/>
              <a:t>How different Landsat products are grouped</a:t>
            </a:r>
          </a:p>
        </p:txBody>
      </p:sp>
    </p:spTree>
    <p:extLst>
      <p:ext uri="{BB962C8B-B14F-4D97-AF65-F5344CB8AC3E}">
        <p14:creationId xmlns:p14="http://schemas.microsoft.com/office/powerpoint/2010/main" val="2213287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The Landsatlook website, highlighting a single Burned Area tile with its outline in blue on a black map. Metadata for the Burned Area tile is present on the screen.">
            <a:extLst>
              <a:ext uri="{FF2B5EF4-FFF2-40B4-BE49-F238E27FC236}">
                <a16:creationId xmlns:a16="http://schemas.microsoft.com/office/drawing/2014/main" id="{F2593EA6-1D85-198A-D94A-CD41232A6DAA}"/>
              </a:ext>
            </a:extLst>
          </p:cNvPr>
          <p:cNvPicPr>
            <a:picLocks noChangeAspect="1"/>
          </p:cNvPicPr>
          <p:nvPr/>
        </p:nvPicPr>
        <p:blipFill>
          <a:blip r:embed="rId3"/>
          <a:stretch>
            <a:fillRect/>
          </a:stretch>
        </p:blipFill>
        <p:spPr>
          <a:xfrm>
            <a:off x="2112588" y="422546"/>
            <a:ext cx="6702763" cy="3602736"/>
          </a:xfrm>
          <a:prstGeom prst="rect">
            <a:avLst/>
          </a:prstGeom>
          <a:ln>
            <a:noFill/>
          </a:ln>
          <a:effectLst>
            <a:outerShdw blurRad="292100" dist="139700" dir="2700000" algn="tl" rotWithShape="0">
              <a:srgbClr val="333333">
                <a:alpha val="65000"/>
              </a:srgbClr>
            </a:outerShdw>
          </a:effectLst>
        </p:spPr>
      </p:pic>
      <p:sp>
        <p:nvSpPr>
          <p:cNvPr id="2" name="Text Placeholder 1">
            <a:extLst>
              <a:ext uri="{FF2B5EF4-FFF2-40B4-BE49-F238E27FC236}">
                <a16:creationId xmlns:a16="http://schemas.microsoft.com/office/drawing/2014/main" id="{2023F7C9-F8F6-C01D-7DF2-1A3DD13FAB71}"/>
              </a:ext>
            </a:extLst>
          </p:cNvPr>
          <p:cNvSpPr>
            <a:spLocks noGrp="1"/>
          </p:cNvSpPr>
          <p:nvPr>
            <p:ph type="body" sz="quarter" idx="10"/>
          </p:nvPr>
        </p:nvSpPr>
        <p:spPr>
          <a:xfrm>
            <a:off x="214314" y="1020763"/>
            <a:ext cx="1898266" cy="3257550"/>
          </a:xfrm>
        </p:spPr>
        <p:txBody>
          <a:bodyPr/>
          <a:lstStyle/>
          <a:p>
            <a:endParaRPr lang="en-US" dirty="0"/>
          </a:p>
        </p:txBody>
      </p:sp>
      <p:sp>
        <p:nvSpPr>
          <p:cNvPr id="3" name="Text Placeholder 2">
            <a:extLst>
              <a:ext uri="{FF2B5EF4-FFF2-40B4-BE49-F238E27FC236}">
                <a16:creationId xmlns:a16="http://schemas.microsoft.com/office/drawing/2014/main" id="{6BC1A2E8-3A65-3BBC-84FC-64896650EA9A}"/>
              </a:ext>
            </a:extLst>
          </p:cNvPr>
          <p:cNvSpPr>
            <a:spLocks noGrp="1"/>
          </p:cNvSpPr>
          <p:nvPr>
            <p:ph type="title" idx="4294967295"/>
          </p:nvPr>
        </p:nvSpPr>
        <p:spPr>
          <a:xfrm>
            <a:off x="209550" y="1565275"/>
            <a:ext cx="1903413" cy="1724025"/>
          </a:xfrm>
          <a:prstGeom prst="rect">
            <a:avLst/>
          </a:prstGeom>
          <a:noFill/>
          <a:ln>
            <a:noFill/>
            <a:prstDash/>
          </a:ln>
          <a:effectLst/>
        </p:spPr>
        <p:txBody>
          <a:bodyPr rot="0" spcFirstLastPara="0" vertOverflow="overflow" horzOverflow="overflow" vert="horz" wrap="square" lIns="54864" tIns="54864" rIns="91440" bIns="54864" numCol="1" spcCol="0" rtlCol="0" fromWordArt="0" anchor="t" anchorCtr="0" forceAA="0" compatLnSpc="1">
            <a:prstTxWarp prst="textNoShape">
              <a:avLst/>
            </a:prstTxWarp>
            <a:noAutofit/>
          </a:bodyPr>
          <a:lstStyle/>
          <a:p>
            <a:pPr marL="0" marR="0" lvl="0" indent="0" algn="l" defTabSz="457200" rtl="0" eaLnBrk="1" fontAlgn="auto" latinLnBrk="0" hangingPunct="1">
              <a:lnSpc>
                <a:spcPts val="284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ea typeface="+mn-ea"/>
                <a:cs typeface="Arial" panose="020B0604020202020204" pitchFamily="34" charset="0"/>
              </a:rPr>
              <a:t>Landsat STAC Browser</a:t>
            </a:r>
          </a:p>
        </p:txBody>
      </p:sp>
      <p:sp>
        <p:nvSpPr>
          <p:cNvPr id="4" name="Text Placeholder 3">
            <a:extLst>
              <a:ext uri="{FF2B5EF4-FFF2-40B4-BE49-F238E27FC236}">
                <a16:creationId xmlns:a16="http://schemas.microsoft.com/office/drawing/2014/main" id="{6B886F49-C596-B2AE-0520-9246C5460C91}"/>
              </a:ext>
            </a:extLst>
          </p:cNvPr>
          <p:cNvSpPr>
            <a:spLocks noGrp="1"/>
          </p:cNvSpPr>
          <p:nvPr>
            <p:ph type="body" sz="quarter" idx="12"/>
          </p:nvPr>
        </p:nvSpPr>
        <p:spPr>
          <a:xfrm>
            <a:off x="2112589" y="46532"/>
            <a:ext cx="6702756" cy="245966"/>
          </a:xfrm>
        </p:spPr>
        <p:txBody>
          <a:bodyPr/>
          <a:lstStyle/>
          <a:p>
            <a:r>
              <a:rPr lang="en-US" b="0" i="0" dirty="0">
                <a:solidFill>
                  <a:srgbClr val="0070C0"/>
                </a:solidFill>
                <a:hlinkClick r:id="rId4">
                  <a:extLst>
                    <a:ext uri="{A12FA001-AC4F-418D-AE19-62706E023703}">
                      <ahyp:hlinkClr xmlns:ahyp="http://schemas.microsoft.com/office/drawing/2018/hyperlinkcolor" val="tx"/>
                    </a:ext>
                  </a:extLst>
                </a:hlinkClick>
              </a:rPr>
              <a:t>https://landsatlook.usgs.gov/stac-browser/collection02</a:t>
            </a:r>
            <a:r>
              <a:rPr lang="en-US" b="0" i="0" dirty="0">
                <a:solidFill>
                  <a:srgbClr val="0070C0"/>
                </a:solidFill>
              </a:rPr>
              <a:t> </a:t>
            </a:r>
          </a:p>
        </p:txBody>
      </p:sp>
      <p:pic>
        <p:nvPicPr>
          <p:cNvPr id="14" name="Picture 13" descr="Example of the Landsat Look STAC browser for a single Burned Area scene. Two black and gray maps highlight the outline of the scene in blue at different spatial extents. It also includes text highlighting necessary metadata values like the platform, instruments, and grid vertical and horizontal values for the product.">
            <a:extLst>
              <a:ext uri="{FF2B5EF4-FFF2-40B4-BE49-F238E27FC236}">
                <a16:creationId xmlns:a16="http://schemas.microsoft.com/office/drawing/2014/main" id="{DF8967D1-6B63-163A-CB3B-0036799C9CA4}"/>
              </a:ext>
            </a:extLst>
          </p:cNvPr>
          <p:cNvPicPr>
            <a:picLocks noChangeAspect="1"/>
          </p:cNvPicPr>
          <p:nvPr/>
        </p:nvPicPr>
        <p:blipFill>
          <a:blip r:embed="rId5"/>
          <a:stretch>
            <a:fillRect/>
          </a:stretch>
        </p:blipFill>
        <p:spPr>
          <a:xfrm>
            <a:off x="2112579" y="422546"/>
            <a:ext cx="6702765" cy="36027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91366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0693b5ba-4b18-4d7b-9341-f32f400a5494}" enabled="0" method="" siteId="{0693b5ba-4b18-4d7b-9341-f32f400a5494}" removed="1"/>
</clbl:labelList>
</file>

<file path=docProps/app.xml><?xml version="1.0" encoding="utf-8"?>
<Properties xmlns="http://schemas.openxmlformats.org/officeDocument/2006/extended-properties" xmlns:vt="http://schemas.openxmlformats.org/officeDocument/2006/docPropsVTypes">
  <Template/>
  <TotalTime>39635</TotalTime>
  <Words>1722</Words>
  <Application>Microsoft Office PowerPoint</Application>
  <PresentationFormat>On-screen Show (16:9)</PresentationFormat>
  <Paragraphs>195</Paragraphs>
  <Slides>19</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iawriterquattro</vt:lpstr>
      <vt:lpstr>Merriweather Web</vt:lpstr>
      <vt:lpstr>Wingdings</vt:lpstr>
      <vt:lpstr>Office Theme</vt:lpstr>
      <vt:lpstr>An Introduction to Landsat Data Access and Processing in the Cloud</vt:lpstr>
      <vt:lpstr>What to Expect in this Webinar</vt:lpstr>
      <vt:lpstr>Landsat Data in the Cloud</vt:lpstr>
      <vt:lpstr>Available Data Products in the Cloud</vt:lpstr>
      <vt:lpstr>Landsat S3 Cloud Storage Structure</vt:lpstr>
      <vt:lpstr>Product Structure</vt:lpstr>
      <vt:lpstr>How do you find Landsat data?</vt:lpstr>
      <vt:lpstr>Landsat STAC Catalog</vt:lpstr>
      <vt:lpstr>Landsat STAC Browser</vt:lpstr>
      <vt:lpstr>https://stacindex.org/catalogs/usgs-landsat-collection-2-api#/ </vt:lpstr>
      <vt:lpstr>USGS User Services Gitlab</vt:lpstr>
      <vt:lpstr>Landsat Cloud Tutorial Gitlab Projects</vt:lpstr>
      <vt:lpstr>USGS User Services GitLab Demo</vt:lpstr>
      <vt:lpstr>Demo 1: Introduction to Landsat STAC</vt:lpstr>
      <vt:lpstr>Demo 2: Decoding and using the Landsat Pixel Quality Assessment Band for Masking</vt:lpstr>
      <vt:lpstr>Demo 3: Retrieving Band Values for a Single Pixel Through Time </vt:lpstr>
      <vt:lpstr>Available Cloud Resources</vt:lpstr>
      <vt:lpstr>Cloud Resource Suggestions</vt:lpstr>
      <vt:lpstr>Contact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PK</dc:creator>
  <cp:lastModifiedBy>Owen, Linda (Contractor)</cp:lastModifiedBy>
  <cp:revision>95</cp:revision>
  <dcterms:created xsi:type="dcterms:W3CDTF">2015-03-10T12:14:06Z</dcterms:created>
  <dcterms:modified xsi:type="dcterms:W3CDTF">2025-07-21T20:39:46Z</dcterms:modified>
</cp:coreProperties>
</file>