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39"/>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Lst>
  <p:sldSz cx="9144000" cy="5143500" type="screen16x9"/>
  <p:notesSz cx="6858000" cy="9144000"/>
  <p:embeddedFontLst>
    <p:embeddedFont>
      <p:font typeface="Lato" panose="020F0502020204030204" pitchFamily="34" charset="0"/>
      <p:regular r:id="rId40"/>
      <p:bold r:id="rId41"/>
      <p:italic r:id="rId42"/>
      <p:boldItalic r:id="rId43"/>
    </p:embeddedFont>
    <p:embeddedFont>
      <p:font typeface="Montserrat" panose="020F0502020204030204" pitchFamily="2" charset="0"/>
      <p:regular r:id="rId44"/>
      <p:bold r:id="rId45"/>
      <p:italic r:id="rId46"/>
      <p:boldItalic r:id="rId47"/>
    </p:embeddedFont>
    <p:embeddedFont>
      <p:font typeface="Montserrat ExtraBold" panose="020F0502020204030204" pitchFamily="2" charset="0"/>
      <p:bold r:id="rId48"/>
      <p:boldItalic r:id="rId49"/>
    </p:embeddedFont>
    <p:embeddedFont>
      <p:font typeface="Poppins" panose="020B0502040204020203" pitchFamily="2" charset="0"/>
      <p:regular r:id="rId50"/>
      <p:bold r:id="rId51"/>
      <p:italic r:id="rId52"/>
      <p:boldItalic r:id="rId53"/>
    </p:embeddedFont>
    <p:embeddedFont>
      <p:font typeface="Poppins ExtraBold" panose="020B0502040204020203" pitchFamily="2" charset="0"/>
      <p:bold r:id="rId54"/>
      <p:boldItalic r:id="rId55"/>
    </p:embeddedFont>
    <p:embeddedFont>
      <p:font typeface="Poppins Light" panose="020B0502040204020203" pitchFamily="2" charset="0"/>
      <p:regular r:id="rId56"/>
      <p:bold r:id="rId57"/>
      <p:italic r:id="rId58"/>
      <p:boldItalic r:id="rId59"/>
    </p:embeddedFont>
    <p:embeddedFont>
      <p:font typeface="Poppins SemiBold" panose="020B0502040204020203" pitchFamily="2"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5" roundtripDataSignature="AMtx7mjN45MCGbnOIRdB5B+qdSOk5jo7t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F0EBF39-BD25-45C9-A202-0C769E6F2ED4}">
  <a:tblStyle styleId="{9F0EBF39-BD25-45C9-A202-0C769E6F2ED4}"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91" y="91"/>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openxmlformats.org/officeDocument/2006/relationships/font" Target="fonts/font24.fntdata"/><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font" Target="fonts/font22.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12.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7.fntdata"/><Relationship Id="rId59" Type="http://schemas.openxmlformats.org/officeDocument/2006/relationships/font" Target="fonts/font20.fntdata"/><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font" Target="fonts/font23.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customschemas.google.com/relationships/presentationmetadata" Target="meta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 name="Google Shape;175;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 name="Google Shape;19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5" name="Google Shape;205;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73552b8f5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73552b8f5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373552b8f51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373552b8f51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8" name="Google Shape;248;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3" name="Google Shape;263;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8" name="Google Shape;278;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3" name="Google Shape;293;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8" name="Google Shape;308;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 name="Google Shape;6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3" name="Google Shape;323;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8" name="Google Shape;338;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3" name="Google Shape;353;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8" name="Google Shape;368;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3" name="Google Shape;383;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8" name="Google Shape;398;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3" name="Google Shape;413;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8" name="Google Shape;428;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3" name="Google Shape;443;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7" name="Google Shape;457;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 name="Google Shape;7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9" name="Google Shape;469;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3" name="Google Shape;483;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7" name="Google Shape;497;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1" name="Google Shape;511;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2" name="Google Shape;522;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 name="Google Shape;8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 name="Google Shape;10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 name="Google Shape;115;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 name="Google Shape;130;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 name="Google Shape;145;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0" name="Google Shape;160;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36"/>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36"/>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45"/>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45"/>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7"/>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5" name="Google Shape;15;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3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 name="Google Shape;18;p3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9" name="Google Shape;19;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3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39"/>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39"/>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4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41"/>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41"/>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42"/>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4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43"/>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43"/>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43"/>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44"/>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3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3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hyperlink" Target="https://www.usgs.gov/media/images/pyrite-and-quartz" TargetMode="Externa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hyperlink" Target="https://commons.wikimedia.org/wiki/File:Lajta_limestone,_Fert%C5%91r%C3%A1kos.jpg" TargetMode="Externa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hyperlink" Target="https://www.usgs.gov/media/images/copper" TargetMode="Externa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hyperlink" Target="https://commons.wikimedia.org/wiki/File:HematiteUSGOV.jpg" TargetMode="External"/><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hyperlink" Target="https://www.usgs.gov/media/images/fluorite" TargetMode="Externa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hyperlink" Target="https://www.usgs.gov/media/images/december-23-2024-kilauea-newest-lava-samples" TargetMode="Externa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hyperlink" Target="https://commons.wikimedia.org/wiki/File:Obsidian_flake_found_on_an_archaeological_dig_(2)_(41192043680).jpg" TargetMode="External"/><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hyperlink" Target="https://commons.wikimedia.org/wiki/File:SilverUSGOV.jpg" TargetMode="External"/><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hyperlink" Target="https://commons.wikimedia.org/wiki/File:Naturalis_Biodiversity_Center_-_Gypsum_-_mineral.jpg" TargetMode="External"/><Relationship Id="rId4" Type="http://schemas.openxmlformats.org/officeDocument/2006/relationships/image" Target="../media/image20.jp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hyperlink" Target="https://commons.wikimedia.org/wiki/File:MalachiteUSGOV.jpg" TargetMode="External"/><Relationship Id="rId4" Type="http://schemas.openxmlformats.org/officeDocument/2006/relationships/image" Target="../media/image21.jp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hyperlink" Target="https://commons.wikimedia.org/wiki/File:Galena,_sphalerite.jpg" TargetMode="External"/><Relationship Id="rId4" Type="http://schemas.openxmlformats.org/officeDocument/2006/relationships/image" Target="../media/image22.jp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www.usgs.gov/media/images/crystals-pure-native-sulfur-sites-degassing-called-fumaroles" TargetMode="Externa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hyperlink" Target="https://commons.wikimedia.org/wiki/File:SlateUSGOV.jpg" TargetMode="External"/><Relationship Id="rId4" Type="http://schemas.openxmlformats.org/officeDocument/2006/relationships/image" Target="../media/image24.jp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hyperlink" Target="https://commons.wikimedia.org/wiki/File:MarbleUSGOV.jpg" TargetMode="External"/><Relationship Id="rId4" Type="http://schemas.openxmlformats.org/officeDocument/2006/relationships/image" Target="../media/image25.jp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hyperlink" Target="https://commons.wikimedia.org/wiki/File:Diamonds_1.jpg" TargetMode="External"/><Relationship Id="rId4" Type="http://schemas.openxmlformats.org/officeDocument/2006/relationships/image" Target="../media/image26.jp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hyperlink" Target="https://commons.wikimedia.org/wiki/File:LuzenacTalc.jpg" TargetMode="External"/><Relationship Id="rId4" Type="http://schemas.openxmlformats.org/officeDocument/2006/relationships/image" Target="../media/image27.jp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hyperlink" Target="https://www.usgs.gov/news/science-snippet/earthword-rock-vs-minera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hyperlink" Target="https://www.usgs.gov/media/images/native-gold" TargetMode="External"/><Relationship Id="rId4" Type="http://schemas.openxmlformats.org/officeDocument/2006/relationships/hyperlink" Target="https://www.usgs.gov/centers/national-minerals-information-center/gold-statistics-and-informatio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hyperlink" Target="https://www.usgs.gov/media/images/amygdaloidal-basalt-rock-great-sand-bay-beach-keweenaw-peninsula-michigan" TargetMode="Externa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hyperlink" Target="https://www.usgs.gov/media/images/granite-monument-lbj-memorial-0" TargetMode="Externa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hyperlink" Target="https://www.usgs.gov/media/images/pyrite-and-quartz" TargetMode="Externa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
          <p:cNvSpPr/>
          <p:nvPr/>
        </p:nvSpPr>
        <p:spPr>
          <a:xfrm>
            <a:off x="-50" y="0"/>
            <a:ext cx="9144000" cy="5154600"/>
          </a:xfrm>
          <a:prstGeom prst="rect">
            <a:avLst/>
          </a:prstGeom>
          <a:gradFill>
            <a:gsLst>
              <a:gs pos="0">
                <a:srgbClr val="5572B2"/>
              </a:gs>
              <a:gs pos="100000">
                <a:srgbClr val="3E5382"/>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1"/>
          <p:cNvSpPr txBox="1">
            <a:spLocks noGrp="1"/>
          </p:cNvSpPr>
          <p:nvPr>
            <p:ph type="title" idx="4294967295"/>
          </p:nvPr>
        </p:nvSpPr>
        <p:spPr>
          <a:xfrm>
            <a:off x="898425" y="1723825"/>
            <a:ext cx="7187400" cy="7413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4400"/>
              <a:buFont typeface="Arial"/>
              <a:buNone/>
            </a:pPr>
            <a:r>
              <a:rPr lang="en" sz="4400" b="1" i="0" u="none" strike="noStrike" cap="none">
                <a:solidFill>
                  <a:schemeClr val="lt1"/>
                </a:solidFill>
                <a:latin typeface="Montserrat"/>
                <a:ea typeface="Montserrat"/>
                <a:cs typeface="Montserrat"/>
                <a:sym typeface="Montserrat"/>
              </a:rPr>
              <a:t>USGS Ores to Minerals</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56" name="Google Shape;56;p1"/>
          <p:cNvSpPr/>
          <p:nvPr/>
        </p:nvSpPr>
        <p:spPr>
          <a:xfrm>
            <a:off x="1055650" y="2577325"/>
            <a:ext cx="1460100" cy="415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1"/>
          <p:cNvSpPr txBox="1"/>
          <p:nvPr/>
        </p:nvSpPr>
        <p:spPr>
          <a:xfrm>
            <a:off x="1111800" y="2501125"/>
            <a:ext cx="1460100" cy="628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2300"/>
              <a:buFont typeface="Arial"/>
              <a:buNone/>
            </a:pPr>
            <a:r>
              <a:rPr lang="en" sz="2300" b="1" i="0" u="none" strike="noStrike" cap="none">
                <a:solidFill>
                  <a:srgbClr val="5572B2"/>
                </a:solidFill>
                <a:latin typeface="Poppins"/>
                <a:ea typeface="Poppins"/>
                <a:cs typeface="Poppins"/>
                <a:sym typeface="Poppins"/>
              </a:rPr>
              <a:t>Lesson 1</a:t>
            </a:r>
            <a:endParaRPr sz="4400" b="1" i="0" u="none" strike="noStrike" cap="none">
              <a:solidFill>
                <a:srgbClr val="5572B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5572B2"/>
              </a:solidFill>
              <a:latin typeface="Arial"/>
              <a:ea typeface="Arial"/>
              <a:cs typeface="Arial"/>
              <a:sym typeface="Arial"/>
            </a:endParaRPr>
          </a:p>
        </p:txBody>
      </p:sp>
      <p:sp>
        <p:nvSpPr>
          <p:cNvPr id="58" name="Google Shape;58;p1"/>
          <p:cNvSpPr txBox="1"/>
          <p:nvPr/>
        </p:nvSpPr>
        <p:spPr>
          <a:xfrm>
            <a:off x="2557275" y="2476350"/>
            <a:ext cx="5952000" cy="628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2300"/>
              <a:buFont typeface="Arial"/>
              <a:buNone/>
            </a:pPr>
            <a:r>
              <a:rPr lang="en" sz="2300" b="0" i="0" u="none" strike="noStrike" cap="none">
                <a:solidFill>
                  <a:schemeClr val="lt1"/>
                </a:solidFill>
                <a:latin typeface="Poppins"/>
                <a:ea typeface="Poppins"/>
                <a:cs typeface="Poppins"/>
                <a:sym typeface="Poppins"/>
              </a:rPr>
              <a:t>Rocks Versus Minerals | Student Slides</a:t>
            </a:r>
            <a:endParaRPr sz="44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59" name="Google Shape;59;p1"/>
          <p:cNvPicPr preferRelativeResize="0"/>
          <p:nvPr/>
        </p:nvPicPr>
        <p:blipFill rotWithShape="1">
          <a:blip r:embed="rId4">
            <a:alphaModFix/>
          </a:blip>
          <a:srcRect/>
          <a:stretch/>
        </p:blipFill>
        <p:spPr>
          <a:xfrm>
            <a:off x="7448376" y="4327825"/>
            <a:ext cx="1393550" cy="5148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6"/>
        <p:cNvGrpSpPr/>
        <p:nvPr/>
      </p:nvGrpSpPr>
      <p:grpSpPr>
        <a:xfrm>
          <a:off x="0" y="0"/>
          <a:ext cx="0" cy="0"/>
          <a:chOff x="0" y="0"/>
          <a:chExt cx="0" cy="0"/>
        </a:xfrm>
      </p:grpSpPr>
      <p:sp>
        <p:nvSpPr>
          <p:cNvPr id="177" name="Google Shape;177;p10"/>
          <p:cNvSpPr/>
          <p:nvPr/>
        </p:nvSpPr>
        <p:spPr>
          <a:xfrm>
            <a:off x="-50" y="0"/>
            <a:ext cx="9144000" cy="5154900"/>
          </a:xfrm>
          <a:prstGeom prst="rect">
            <a:avLst/>
          </a:prstGeom>
          <a:gradFill>
            <a:gsLst>
              <a:gs pos="0">
                <a:srgbClr val="5572B2"/>
              </a:gs>
              <a:gs pos="100000">
                <a:srgbClr val="3E5382"/>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10"/>
          <p:cNvSpPr/>
          <p:nvPr/>
        </p:nvSpPr>
        <p:spPr>
          <a:xfrm>
            <a:off x="5268200" y="0"/>
            <a:ext cx="3876000" cy="5154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p10"/>
          <p:cNvSpPr/>
          <p:nvPr/>
        </p:nvSpPr>
        <p:spPr>
          <a:xfrm>
            <a:off x="5769350" y="1343025"/>
            <a:ext cx="2973000" cy="2475300"/>
          </a:xfrm>
          <a:prstGeom prst="rect">
            <a:avLst/>
          </a:prstGeom>
          <a:solidFill>
            <a:srgbClr val="5572B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0" name="Google Shape;180;p10"/>
          <p:cNvPicPr preferRelativeResize="0"/>
          <p:nvPr/>
        </p:nvPicPr>
        <p:blipFill rotWithShape="1">
          <a:blip r:embed="rId4">
            <a:alphaModFix/>
          </a:blip>
          <a:srcRect/>
          <a:stretch/>
        </p:blipFill>
        <p:spPr>
          <a:xfrm>
            <a:off x="5616950" y="1190625"/>
            <a:ext cx="2973001" cy="2475232"/>
          </a:xfrm>
          <a:prstGeom prst="rect">
            <a:avLst/>
          </a:prstGeom>
          <a:noFill/>
          <a:ln>
            <a:noFill/>
          </a:ln>
        </p:spPr>
      </p:pic>
      <p:sp>
        <p:nvSpPr>
          <p:cNvPr id="181" name="Google Shape;181;p10"/>
          <p:cNvSpPr/>
          <p:nvPr/>
        </p:nvSpPr>
        <p:spPr>
          <a:xfrm>
            <a:off x="635425" y="1108775"/>
            <a:ext cx="4224900" cy="628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10"/>
          <p:cNvSpPr txBox="1">
            <a:spLocks noGrp="1"/>
          </p:cNvSpPr>
          <p:nvPr>
            <p:ph type="title" idx="4294967295"/>
          </p:nvPr>
        </p:nvSpPr>
        <p:spPr>
          <a:xfrm>
            <a:off x="728925" y="1885244"/>
            <a:ext cx="2714186" cy="4770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 sz="2500" b="0" i="0" u="none" strike="noStrike" cap="none">
                <a:solidFill>
                  <a:srgbClr val="FFFFFF"/>
                </a:solidFill>
                <a:latin typeface="Poppins SemiBold"/>
                <a:ea typeface="Poppins SemiBold"/>
                <a:cs typeface="Poppins SemiBold"/>
                <a:sym typeface="Poppins SemiBold"/>
              </a:rPr>
              <a:t>Pyrite</a:t>
            </a:r>
            <a:endParaRPr/>
          </a:p>
        </p:txBody>
      </p:sp>
      <p:sp>
        <p:nvSpPr>
          <p:cNvPr id="183" name="Google Shape;183;p10"/>
          <p:cNvSpPr txBox="1"/>
          <p:nvPr/>
        </p:nvSpPr>
        <p:spPr>
          <a:xfrm>
            <a:off x="691575" y="1032575"/>
            <a:ext cx="4365900" cy="62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500"/>
              <a:buFont typeface="Arial"/>
              <a:buNone/>
            </a:pPr>
            <a:r>
              <a:rPr lang="en" sz="3500" b="1" i="0" u="none" strike="noStrike" cap="none">
                <a:solidFill>
                  <a:srgbClr val="5572B2"/>
                </a:solidFill>
                <a:latin typeface="Montserrat ExtraBold"/>
                <a:ea typeface="Montserrat ExtraBold"/>
                <a:cs typeface="Montserrat ExtraBold"/>
                <a:sym typeface="Montserrat ExtraBold"/>
              </a:rPr>
              <a:t>Rock or Mineral?</a:t>
            </a:r>
            <a:endParaRPr sz="3500" b="1" i="0" u="none" strike="noStrike" cap="none">
              <a:solidFill>
                <a:srgbClr val="5572B2"/>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3500"/>
              <a:buFont typeface="Arial"/>
              <a:buNone/>
            </a:pPr>
            <a:endParaRPr sz="3500" b="1" i="0" u="none" strike="noStrike" cap="none">
              <a:solidFill>
                <a:srgbClr val="5572B2"/>
              </a:solidFill>
              <a:latin typeface="Montserrat ExtraBold"/>
              <a:ea typeface="Montserrat ExtraBold"/>
              <a:cs typeface="Montserrat ExtraBold"/>
              <a:sym typeface="Montserrat ExtraBold"/>
            </a:endParaRPr>
          </a:p>
        </p:txBody>
      </p:sp>
      <p:sp>
        <p:nvSpPr>
          <p:cNvPr id="184" name="Google Shape;184;p10"/>
          <p:cNvSpPr txBox="1"/>
          <p:nvPr/>
        </p:nvSpPr>
        <p:spPr>
          <a:xfrm>
            <a:off x="635425" y="2428241"/>
            <a:ext cx="4224900" cy="253937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lt1"/>
                </a:solidFill>
                <a:latin typeface="Poppins"/>
                <a:ea typeface="Poppins"/>
                <a:cs typeface="Poppins"/>
                <a:sym typeface="Poppins"/>
              </a:rPr>
              <a:t>Pyrite is a common metal made up of iron and sulfur that's also known as "fool's gold" because of its gold-like color and metallic luster. The name comes from the Greek word for fire, “pyr,” because pyrite emits sparks when struck by metal and it was used in early flintlock rifles for that reason. It can also be used in home decor and jewelry. </a:t>
            </a:r>
            <a:endParaRPr sz="13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lt1"/>
                </a:solidFill>
                <a:latin typeface="Poppins"/>
                <a:ea typeface="Poppins"/>
                <a:cs typeface="Poppins"/>
                <a:sym typeface="Poppins"/>
              </a:rPr>
              <a:t>Pyrite and Quartz courtesy of the U.S. Geological Survey, </a:t>
            </a:r>
            <a:r>
              <a:rPr lang="en" sz="900" b="0" i="0" u="sng" strike="noStrike" cap="none">
                <a:solidFill>
                  <a:schemeClr val="hlink"/>
                </a:solidFill>
                <a:latin typeface="Poppins"/>
                <a:ea typeface="Poppins"/>
                <a:cs typeface="Poppins"/>
                <a:sym typeface="Poppins"/>
                <a:hlinkClick r:id="rId5"/>
              </a:rPr>
              <a:t>https://www.usgs.gov/media/images/pyrite-and-quartz</a:t>
            </a:r>
            <a:endParaRPr sz="9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Poppins"/>
              <a:ea typeface="Poppins"/>
              <a:cs typeface="Poppins"/>
              <a:sym typeface="Poppins"/>
            </a:endParaRPr>
          </a:p>
          <a:p>
            <a:pPr marL="45720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Poppins"/>
              <a:ea typeface="Poppins"/>
              <a:cs typeface="Poppins"/>
              <a:sym typeface="Poppins"/>
            </a:endParaRPr>
          </a:p>
        </p:txBody>
      </p:sp>
      <p:sp>
        <p:nvSpPr>
          <p:cNvPr id="185" name="Google Shape;185;p10"/>
          <p:cNvSpPr/>
          <p:nvPr/>
        </p:nvSpPr>
        <p:spPr>
          <a:xfrm>
            <a:off x="246925" y="318650"/>
            <a:ext cx="833100" cy="256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186" name="Google Shape;186;p10"/>
          <p:cNvSpPr txBox="1"/>
          <p:nvPr/>
        </p:nvSpPr>
        <p:spPr>
          <a:xfrm>
            <a:off x="226875" y="242450"/>
            <a:ext cx="1004100" cy="33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300"/>
              <a:buFont typeface="Arial"/>
              <a:buNone/>
            </a:pPr>
            <a:r>
              <a:rPr lang="en" sz="1300" b="1" i="0" u="none" strike="noStrike" cap="none">
                <a:solidFill>
                  <a:srgbClr val="5572B2"/>
                </a:solidFill>
                <a:latin typeface="Poppins"/>
                <a:ea typeface="Poppins"/>
                <a:cs typeface="Poppins"/>
                <a:sym typeface="Poppins"/>
              </a:rPr>
              <a:t>Lesson 1</a:t>
            </a:r>
            <a:endParaRPr sz="3400" b="1" i="0" u="none" strike="noStrike" cap="none">
              <a:solidFill>
                <a:srgbClr val="5572B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5572B2"/>
              </a:solidFill>
              <a:latin typeface="Arial"/>
              <a:ea typeface="Arial"/>
              <a:cs typeface="Arial"/>
              <a:sym typeface="Arial"/>
            </a:endParaRPr>
          </a:p>
        </p:txBody>
      </p:sp>
      <p:sp>
        <p:nvSpPr>
          <p:cNvPr id="187" name="Google Shape;187;p10"/>
          <p:cNvSpPr txBox="1"/>
          <p:nvPr/>
        </p:nvSpPr>
        <p:spPr>
          <a:xfrm>
            <a:off x="1053050" y="242450"/>
            <a:ext cx="4843500" cy="33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300" b="0" i="0" u="none" strike="noStrike" cap="none">
                <a:solidFill>
                  <a:schemeClr val="lt1"/>
                </a:solidFill>
                <a:latin typeface="Poppins"/>
                <a:ea typeface="Poppins"/>
                <a:cs typeface="Poppins"/>
                <a:sym typeface="Poppins"/>
              </a:rPr>
              <a:t>Rocks Versus Minerals | Student Slides</a:t>
            </a:r>
            <a:endParaRPr sz="1300" b="0" i="0" u="none" strike="noStrike" cap="none">
              <a:solidFill>
                <a:schemeClr val="lt1"/>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300"/>
              <a:buFont typeface="Arial"/>
              <a:buNone/>
            </a:pPr>
            <a:endParaRPr sz="1300" b="0" i="0" u="none" strike="noStrike" cap="none">
              <a:solidFill>
                <a:srgbClr val="5572B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5572B2"/>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1"/>
        <p:cNvGrpSpPr/>
        <p:nvPr/>
      </p:nvGrpSpPr>
      <p:grpSpPr>
        <a:xfrm>
          <a:off x="0" y="0"/>
          <a:ext cx="0" cy="0"/>
          <a:chOff x="0" y="0"/>
          <a:chExt cx="0" cy="0"/>
        </a:xfrm>
      </p:grpSpPr>
      <p:sp>
        <p:nvSpPr>
          <p:cNvPr id="192" name="Google Shape;192;p11"/>
          <p:cNvSpPr/>
          <p:nvPr/>
        </p:nvSpPr>
        <p:spPr>
          <a:xfrm>
            <a:off x="-50" y="0"/>
            <a:ext cx="9144000" cy="5154900"/>
          </a:xfrm>
          <a:prstGeom prst="rect">
            <a:avLst/>
          </a:prstGeom>
          <a:gradFill>
            <a:gsLst>
              <a:gs pos="0">
                <a:srgbClr val="5572B2"/>
              </a:gs>
              <a:gs pos="100000">
                <a:srgbClr val="3E5382"/>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11"/>
          <p:cNvSpPr/>
          <p:nvPr/>
        </p:nvSpPr>
        <p:spPr>
          <a:xfrm>
            <a:off x="5268200" y="0"/>
            <a:ext cx="3876000" cy="5154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11"/>
          <p:cNvSpPr/>
          <p:nvPr/>
        </p:nvSpPr>
        <p:spPr>
          <a:xfrm>
            <a:off x="5776000" y="1108775"/>
            <a:ext cx="3025800" cy="3744900"/>
          </a:xfrm>
          <a:prstGeom prst="rect">
            <a:avLst/>
          </a:prstGeom>
          <a:solidFill>
            <a:srgbClr val="5572B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11"/>
          <p:cNvSpPr/>
          <p:nvPr/>
        </p:nvSpPr>
        <p:spPr>
          <a:xfrm>
            <a:off x="635425" y="1108775"/>
            <a:ext cx="4224900" cy="628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6" name="Google Shape;196;p11"/>
          <p:cNvPicPr preferRelativeResize="0"/>
          <p:nvPr/>
        </p:nvPicPr>
        <p:blipFill rotWithShape="1">
          <a:blip r:embed="rId4">
            <a:alphaModFix/>
          </a:blip>
          <a:srcRect/>
          <a:stretch/>
        </p:blipFill>
        <p:spPr>
          <a:xfrm>
            <a:off x="5571450" y="869325"/>
            <a:ext cx="2904083" cy="3788925"/>
          </a:xfrm>
          <a:prstGeom prst="rect">
            <a:avLst/>
          </a:prstGeom>
          <a:noFill/>
          <a:ln>
            <a:noFill/>
          </a:ln>
        </p:spPr>
      </p:pic>
      <p:sp>
        <p:nvSpPr>
          <p:cNvPr id="197" name="Google Shape;197;p11"/>
          <p:cNvSpPr/>
          <p:nvPr/>
        </p:nvSpPr>
        <p:spPr>
          <a:xfrm>
            <a:off x="246925" y="318650"/>
            <a:ext cx="833100" cy="256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198" name="Google Shape;198;p11"/>
          <p:cNvSpPr txBox="1"/>
          <p:nvPr/>
        </p:nvSpPr>
        <p:spPr>
          <a:xfrm>
            <a:off x="226875" y="242450"/>
            <a:ext cx="1004100" cy="33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300"/>
              <a:buFont typeface="Arial"/>
              <a:buNone/>
            </a:pPr>
            <a:r>
              <a:rPr lang="en" sz="1300" b="1" i="0" u="none" strike="noStrike" cap="none">
                <a:solidFill>
                  <a:srgbClr val="5572B2"/>
                </a:solidFill>
                <a:latin typeface="Poppins"/>
                <a:ea typeface="Poppins"/>
                <a:cs typeface="Poppins"/>
                <a:sym typeface="Poppins"/>
              </a:rPr>
              <a:t>Lesson 1</a:t>
            </a:r>
            <a:endParaRPr sz="3400" b="1" i="0" u="none" strike="noStrike" cap="none">
              <a:solidFill>
                <a:srgbClr val="5572B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5572B2"/>
              </a:solidFill>
              <a:latin typeface="Arial"/>
              <a:ea typeface="Arial"/>
              <a:cs typeface="Arial"/>
              <a:sym typeface="Arial"/>
            </a:endParaRPr>
          </a:p>
        </p:txBody>
      </p:sp>
      <p:sp>
        <p:nvSpPr>
          <p:cNvPr id="199" name="Google Shape;199;p11"/>
          <p:cNvSpPr txBox="1"/>
          <p:nvPr/>
        </p:nvSpPr>
        <p:spPr>
          <a:xfrm>
            <a:off x="1053050" y="242450"/>
            <a:ext cx="4843500" cy="33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300" b="0" i="0" u="none" strike="noStrike" cap="none">
                <a:solidFill>
                  <a:schemeClr val="lt1"/>
                </a:solidFill>
                <a:latin typeface="Poppins"/>
                <a:ea typeface="Poppins"/>
                <a:cs typeface="Poppins"/>
                <a:sym typeface="Poppins"/>
              </a:rPr>
              <a:t>Rocks Versus Minerals | Student Slides</a:t>
            </a:r>
            <a:endParaRPr sz="1300" b="0" i="0" u="none" strike="noStrike" cap="none">
              <a:solidFill>
                <a:schemeClr val="lt1"/>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300"/>
              <a:buFont typeface="Arial"/>
              <a:buNone/>
            </a:pPr>
            <a:endParaRPr sz="1300" b="0" i="0" u="none" strike="noStrike" cap="none">
              <a:solidFill>
                <a:srgbClr val="5572B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5572B2"/>
              </a:solidFill>
              <a:latin typeface="Arial"/>
              <a:ea typeface="Arial"/>
              <a:cs typeface="Arial"/>
              <a:sym typeface="Arial"/>
            </a:endParaRPr>
          </a:p>
        </p:txBody>
      </p:sp>
      <p:sp>
        <p:nvSpPr>
          <p:cNvPr id="200" name="Google Shape;200;p11"/>
          <p:cNvSpPr txBox="1">
            <a:spLocks noGrp="1"/>
          </p:cNvSpPr>
          <p:nvPr>
            <p:ph type="title" idx="4294967295"/>
          </p:nvPr>
        </p:nvSpPr>
        <p:spPr>
          <a:xfrm>
            <a:off x="663475" y="1851378"/>
            <a:ext cx="3095725" cy="4770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 sz="2500" b="1" i="0" u="none" strike="noStrike" cap="none">
                <a:solidFill>
                  <a:srgbClr val="FFFFFF"/>
                </a:solidFill>
                <a:latin typeface="Poppins"/>
                <a:ea typeface="Poppins"/>
                <a:cs typeface="Poppins"/>
                <a:sym typeface="Poppins"/>
              </a:rPr>
              <a:t>Limestone</a:t>
            </a:r>
            <a:endParaRPr/>
          </a:p>
        </p:txBody>
      </p:sp>
      <p:sp>
        <p:nvSpPr>
          <p:cNvPr id="201" name="Google Shape;201;p11"/>
          <p:cNvSpPr txBox="1"/>
          <p:nvPr/>
        </p:nvSpPr>
        <p:spPr>
          <a:xfrm>
            <a:off x="691575" y="1032575"/>
            <a:ext cx="4419900" cy="62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500"/>
              <a:buFont typeface="Arial"/>
              <a:buNone/>
            </a:pPr>
            <a:r>
              <a:rPr lang="en" sz="3500" b="1" i="0" u="none" strike="noStrike" cap="none">
                <a:solidFill>
                  <a:srgbClr val="5572B2"/>
                </a:solidFill>
                <a:latin typeface="Montserrat ExtraBold"/>
                <a:ea typeface="Montserrat ExtraBold"/>
                <a:cs typeface="Montserrat ExtraBold"/>
                <a:sym typeface="Montserrat ExtraBold"/>
              </a:rPr>
              <a:t>Rock or Mineral?</a:t>
            </a:r>
            <a:endParaRPr sz="3500" b="1" i="0" u="none" strike="noStrike" cap="none">
              <a:solidFill>
                <a:srgbClr val="5572B2"/>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3500"/>
              <a:buFont typeface="Arial"/>
              <a:buNone/>
            </a:pPr>
            <a:endParaRPr sz="3500" b="1" i="0" u="none" strike="noStrike" cap="none">
              <a:solidFill>
                <a:srgbClr val="5572B2"/>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Poppins ExtraBold"/>
              <a:ea typeface="Poppins ExtraBold"/>
              <a:cs typeface="Poppins ExtraBold"/>
              <a:sym typeface="Poppins ExtraBold"/>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Poppins ExtraBold"/>
              <a:ea typeface="Poppins ExtraBold"/>
              <a:cs typeface="Poppins ExtraBold"/>
              <a:sym typeface="Poppins ExtraBold"/>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Poppins ExtraBold"/>
              <a:ea typeface="Poppins ExtraBold"/>
              <a:cs typeface="Poppins ExtraBold"/>
              <a:sym typeface="Poppins ExtraBold"/>
            </a:endParaRPr>
          </a:p>
        </p:txBody>
      </p:sp>
      <p:sp>
        <p:nvSpPr>
          <p:cNvPr id="202" name="Google Shape;202;p11"/>
          <p:cNvSpPr txBox="1"/>
          <p:nvPr/>
        </p:nvSpPr>
        <p:spPr>
          <a:xfrm>
            <a:off x="604825" y="2279211"/>
            <a:ext cx="4240200" cy="254563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900" b="0" i="0" u="none" strike="noStrike" cap="none">
              <a:solidFill>
                <a:schemeClr val="lt1"/>
              </a:solidFill>
              <a:latin typeface="Poppins ExtraBold"/>
              <a:ea typeface="Poppins ExtraBold"/>
              <a:cs typeface="Poppins ExtraBold"/>
              <a:sym typeface="Poppins ExtraBold"/>
            </a:endParaRPr>
          </a:p>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lt1"/>
                </a:solidFill>
                <a:latin typeface="Poppins"/>
                <a:ea typeface="Poppins"/>
                <a:cs typeface="Poppins"/>
                <a:sym typeface="Poppins"/>
              </a:rPr>
              <a:t>Limestone is primarily made up of different forms of calcium carbonate. It is usually gray, but it can also appear more brownish-yellow or white. Limestone is used extensively in road and building construction, and it is a material found in aggregate, cement, building stones, chalk, and crushed stone.</a:t>
            </a:r>
            <a:br>
              <a:rPr lang="en" sz="1300" b="0" i="0" u="none" strike="noStrike" cap="none">
                <a:solidFill>
                  <a:schemeClr val="lt1"/>
                </a:solidFill>
                <a:latin typeface="Poppins"/>
                <a:ea typeface="Poppins"/>
                <a:cs typeface="Poppins"/>
                <a:sym typeface="Poppins"/>
              </a:rPr>
            </a:br>
            <a:endParaRPr sz="13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lt1"/>
                </a:solidFill>
                <a:latin typeface="Poppins"/>
                <a:ea typeface="Poppins"/>
                <a:cs typeface="Poppins"/>
                <a:sym typeface="Poppins"/>
              </a:rPr>
              <a:t>Szilas. (2014). </a:t>
            </a:r>
            <a:r>
              <a:rPr lang="en" sz="900" b="0" i="1" u="none" strike="noStrike" cap="none">
                <a:solidFill>
                  <a:schemeClr val="lt1"/>
                </a:solidFill>
                <a:latin typeface="Poppins"/>
                <a:ea typeface="Poppins"/>
                <a:cs typeface="Poppins"/>
                <a:sym typeface="Poppins"/>
              </a:rPr>
              <a:t>Red limestone, Miocene, 15 million years old, Fertőrákos</a:t>
            </a:r>
            <a:r>
              <a:rPr lang="en" sz="900" b="0" i="0" u="none" strike="noStrike" cap="none">
                <a:solidFill>
                  <a:schemeClr val="lt1"/>
                </a:solidFill>
                <a:latin typeface="Poppins"/>
                <a:ea typeface="Poppins"/>
                <a:cs typeface="Poppins"/>
                <a:sym typeface="Poppins"/>
              </a:rPr>
              <a:t> [Photograph]. Wikimedia Commons. </a:t>
            </a:r>
            <a:r>
              <a:rPr lang="en" sz="900" b="0" i="0" u="sng" strike="noStrike" cap="none">
                <a:solidFill>
                  <a:schemeClr val="hlink"/>
                </a:solidFill>
                <a:latin typeface="Poppins"/>
                <a:ea typeface="Poppins"/>
                <a:cs typeface="Poppins"/>
                <a:sym typeface="Poppins"/>
                <a:hlinkClick r:id="rId5"/>
              </a:rPr>
              <a:t>https://commons.wikimedia.org/wiki/File:Lajta_limestone,_Fert%C5%91r%C3%A1kos.jpg</a:t>
            </a:r>
            <a:r>
              <a:rPr lang="en" sz="900" b="0" i="0" u="none" strike="noStrike" cap="none">
                <a:solidFill>
                  <a:schemeClr val="lt1"/>
                </a:solidFill>
                <a:latin typeface="Poppins"/>
                <a:ea typeface="Poppins"/>
                <a:cs typeface="Poppins"/>
                <a:sym typeface="Poppins"/>
              </a:rPr>
              <a:t> </a:t>
            </a:r>
            <a:endParaRPr sz="13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endParaRPr sz="1300" b="0" i="0" u="none" strike="noStrike" cap="none">
              <a:solidFill>
                <a:srgbClr val="FF0000"/>
              </a:solidFill>
              <a:latin typeface="Poppins"/>
              <a:ea typeface="Poppins"/>
              <a:cs typeface="Poppins"/>
              <a:sym typeface="Poppi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6"/>
        <p:cNvGrpSpPr/>
        <p:nvPr/>
      </p:nvGrpSpPr>
      <p:grpSpPr>
        <a:xfrm>
          <a:off x="0" y="0"/>
          <a:ext cx="0" cy="0"/>
          <a:chOff x="0" y="0"/>
          <a:chExt cx="0" cy="0"/>
        </a:xfrm>
      </p:grpSpPr>
      <p:sp>
        <p:nvSpPr>
          <p:cNvPr id="207" name="Google Shape;207;p12"/>
          <p:cNvSpPr/>
          <p:nvPr/>
        </p:nvSpPr>
        <p:spPr>
          <a:xfrm>
            <a:off x="-50" y="0"/>
            <a:ext cx="9144000" cy="5154900"/>
          </a:xfrm>
          <a:prstGeom prst="rect">
            <a:avLst/>
          </a:prstGeom>
          <a:gradFill>
            <a:gsLst>
              <a:gs pos="0">
                <a:srgbClr val="5572B2"/>
              </a:gs>
              <a:gs pos="100000">
                <a:srgbClr val="3E5382"/>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12"/>
          <p:cNvSpPr/>
          <p:nvPr/>
        </p:nvSpPr>
        <p:spPr>
          <a:xfrm>
            <a:off x="5268200" y="0"/>
            <a:ext cx="3876000" cy="5154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p12"/>
          <p:cNvSpPr/>
          <p:nvPr/>
        </p:nvSpPr>
        <p:spPr>
          <a:xfrm>
            <a:off x="5769350" y="1932775"/>
            <a:ext cx="2973000" cy="1313400"/>
          </a:xfrm>
          <a:prstGeom prst="rect">
            <a:avLst/>
          </a:prstGeom>
          <a:solidFill>
            <a:srgbClr val="5572B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0" name="Google Shape;210;p12"/>
          <p:cNvPicPr preferRelativeResize="0"/>
          <p:nvPr/>
        </p:nvPicPr>
        <p:blipFill rotWithShape="1">
          <a:blip r:embed="rId4">
            <a:alphaModFix/>
          </a:blip>
          <a:srcRect/>
          <a:stretch/>
        </p:blipFill>
        <p:spPr>
          <a:xfrm>
            <a:off x="5616950" y="1780374"/>
            <a:ext cx="2973001" cy="1313500"/>
          </a:xfrm>
          <a:prstGeom prst="rect">
            <a:avLst/>
          </a:prstGeom>
          <a:noFill/>
          <a:ln>
            <a:noFill/>
          </a:ln>
          <a:effectLst>
            <a:outerShdw blurRad="57150" dist="19050" dir="5400000" algn="bl" rotWithShape="0">
              <a:srgbClr val="000000">
                <a:alpha val="29803"/>
              </a:srgbClr>
            </a:outerShdw>
          </a:effectLst>
        </p:spPr>
      </p:pic>
      <p:sp>
        <p:nvSpPr>
          <p:cNvPr id="211" name="Google Shape;211;p12"/>
          <p:cNvSpPr/>
          <p:nvPr/>
        </p:nvSpPr>
        <p:spPr>
          <a:xfrm>
            <a:off x="635425" y="1108775"/>
            <a:ext cx="4224900" cy="628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12"/>
          <p:cNvSpPr/>
          <p:nvPr/>
        </p:nvSpPr>
        <p:spPr>
          <a:xfrm>
            <a:off x="246925" y="318650"/>
            <a:ext cx="833100" cy="256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213" name="Google Shape;213;p12"/>
          <p:cNvSpPr txBox="1"/>
          <p:nvPr/>
        </p:nvSpPr>
        <p:spPr>
          <a:xfrm>
            <a:off x="226875" y="242450"/>
            <a:ext cx="1004100" cy="33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300"/>
              <a:buFont typeface="Arial"/>
              <a:buNone/>
            </a:pPr>
            <a:r>
              <a:rPr lang="en" sz="1300" b="1" i="0" u="none" strike="noStrike" cap="none">
                <a:solidFill>
                  <a:srgbClr val="5572B2"/>
                </a:solidFill>
                <a:latin typeface="Poppins"/>
                <a:ea typeface="Poppins"/>
                <a:cs typeface="Poppins"/>
                <a:sym typeface="Poppins"/>
              </a:rPr>
              <a:t>Lesson 1</a:t>
            </a:r>
            <a:endParaRPr sz="3400" b="1" i="0" u="none" strike="noStrike" cap="none">
              <a:solidFill>
                <a:srgbClr val="5572B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5572B2"/>
              </a:solidFill>
              <a:latin typeface="Arial"/>
              <a:ea typeface="Arial"/>
              <a:cs typeface="Arial"/>
              <a:sym typeface="Arial"/>
            </a:endParaRPr>
          </a:p>
        </p:txBody>
      </p:sp>
      <p:sp>
        <p:nvSpPr>
          <p:cNvPr id="214" name="Google Shape;214;p12"/>
          <p:cNvSpPr txBox="1"/>
          <p:nvPr/>
        </p:nvSpPr>
        <p:spPr>
          <a:xfrm>
            <a:off x="1053050" y="242450"/>
            <a:ext cx="4843500" cy="33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300" b="0" i="0" u="none" strike="noStrike" cap="none">
                <a:solidFill>
                  <a:schemeClr val="lt1"/>
                </a:solidFill>
                <a:latin typeface="Poppins"/>
                <a:ea typeface="Poppins"/>
                <a:cs typeface="Poppins"/>
                <a:sym typeface="Poppins"/>
              </a:rPr>
              <a:t>Rocks Versus Minerals | Student Slides</a:t>
            </a:r>
            <a:endParaRPr sz="1300" b="0" i="0" u="none" strike="noStrike" cap="none">
              <a:solidFill>
                <a:schemeClr val="lt1"/>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300"/>
              <a:buFont typeface="Arial"/>
              <a:buNone/>
            </a:pPr>
            <a:endParaRPr sz="1300" b="0" i="0" u="none" strike="noStrike" cap="none">
              <a:solidFill>
                <a:srgbClr val="5572B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5572B2"/>
              </a:solidFill>
              <a:latin typeface="Arial"/>
              <a:ea typeface="Arial"/>
              <a:cs typeface="Arial"/>
              <a:sym typeface="Arial"/>
            </a:endParaRPr>
          </a:p>
        </p:txBody>
      </p:sp>
      <p:sp>
        <p:nvSpPr>
          <p:cNvPr id="215" name="Google Shape;215;p12"/>
          <p:cNvSpPr txBox="1">
            <a:spLocks noGrp="1"/>
          </p:cNvSpPr>
          <p:nvPr>
            <p:ph type="title" idx="4294967295"/>
          </p:nvPr>
        </p:nvSpPr>
        <p:spPr>
          <a:xfrm>
            <a:off x="635425" y="1932775"/>
            <a:ext cx="3665642" cy="4770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 sz="2500" b="0" i="0" u="none" strike="noStrike" cap="none">
                <a:solidFill>
                  <a:srgbClr val="FFFFFF"/>
                </a:solidFill>
                <a:latin typeface="Poppins SemiBold"/>
                <a:ea typeface="Poppins SemiBold"/>
                <a:cs typeface="Poppins SemiBold"/>
                <a:sym typeface="Poppins SemiBold"/>
              </a:rPr>
              <a:t>(Native) Copper</a:t>
            </a:r>
            <a:endParaRPr/>
          </a:p>
        </p:txBody>
      </p:sp>
      <p:sp>
        <p:nvSpPr>
          <p:cNvPr id="216" name="Google Shape;216;p12"/>
          <p:cNvSpPr txBox="1"/>
          <p:nvPr/>
        </p:nvSpPr>
        <p:spPr>
          <a:xfrm>
            <a:off x="691575" y="1032575"/>
            <a:ext cx="4392900" cy="62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500"/>
              <a:buFont typeface="Arial"/>
              <a:buNone/>
            </a:pPr>
            <a:r>
              <a:rPr lang="en" sz="3500" b="1" i="0" u="none" strike="noStrike" cap="none">
                <a:solidFill>
                  <a:srgbClr val="5572B2"/>
                </a:solidFill>
                <a:latin typeface="Montserrat ExtraBold"/>
                <a:ea typeface="Montserrat ExtraBold"/>
                <a:cs typeface="Montserrat ExtraBold"/>
                <a:sym typeface="Montserrat ExtraBold"/>
              </a:rPr>
              <a:t>Rock or Mineral?</a:t>
            </a:r>
            <a:endParaRPr sz="3500" b="1" i="0" u="none" strike="noStrike" cap="none">
              <a:solidFill>
                <a:srgbClr val="5572B2"/>
              </a:solidFill>
              <a:latin typeface="Montserrat ExtraBold"/>
              <a:ea typeface="Montserrat ExtraBold"/>
              <a:cs typeface="Montserrat ExtraBold"/>
              <a:sym typeface="Montserrat ExtraBold"/>
            </a:endParaRPr>
          </a:p>
        </p:txBody>
      </p:sp>
      <p:sp>
        <p:nvSpPr>
          <p:cNvPr id="217" name="Google Shape;217;p12"/>
          <p:cNvSpPr txBox="1"/>
          <p:nvPr/>
        </p:nvSpPr>
        <p:spPr>
          <a:xfrm>
            <a:off x="554049" y="2530675"/>
            <a:ext cx="4224900" cy="300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lt1"/>
                </a:solidFill>
                <a:latin typeface="Poppins"/>
                <a:ea typeface="Poppins"/>
                <a:cs typeface="Poppins"/>
                <a:sym typeface="Poppins"/>
              </a:rPr>
              <a:t>Native copper is orangish in color on fresh surfaces but typically forms a green patina when it is exposed to air. The name comes from the Latin word “cuprum.” It is a soft, malleable, and ductile metal with very high thermal and electrical conductivity. Copper helps make red blood cells, it forms collagen for bones and tissue, and it acts as an antioxidant to protect cells and DNA.</a:t>
            </a:r>
            <a:endParaRPr sz="13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lt1"/>
                </a:solidFill>
                <a:latin typeface="Poppins"/>
                <a:ea typeface="Poppins"/>
                <a:cs typeface="Poppins"/>
                <a:sym typeface="Poppins"/>
              </a:rPr>
              <a:t>Copper courtesy of the U.S. Geological Survey, </a:t>
            </a:r>
            <a:r>
              <a:rPr lang="en" sz="900" b="0" i="0" u="sng" strike="noStrike" cap="none">
                <a:solidFill>
                  <a:schemeClr val="hlink"/>
                </a:solidFill>
                <a:latin typeface="Poppins"/>
                <a:ea typeface="Poppins"/>
                <a:cs typeface="Poppins"/>
                <a:sym typeface="Poppins"/>
                <a:hlinkClick r:id="rId5"/>
              </a:rPr>
              <a:t>https://www.usgs.gov/media/images/copper</a:t>
            </a:r>
            <a:endParaRPr sz="9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900"/>
              <a:buFont typeface="Arial"/>
              <a:buNone/>
            </a:pPr>
            <a:r>
              <a:rPr lang="en" sz="900" b="0" i="0" u="sng" strike="noStrike" cap="none">
                <a:solidFill>
                  <a:schemeClr val="lt1"/>
                </a:solidFill>
                <a:latin typeface="Poppins"/>
                <a:ea typeface="Poppins"/>
                <a:cs typeface="Poppins"/>
                <a:sym typeface="Poppins"/>
                <a:hlinkClick r:id="rId5">
                  <a:extLst>
                    <a:ext uri="{A12FA001-AC4F-418D-AE19-62706E023703}">
                      <ahyp:hlinkClr xmlns:ahyp="http://schemas.microsoft.com/office/drawing/2018/hyperlinkcolor" val="tx"/>
                    </a:ext>
                  </a:extLst>
                </a:hlinkClick>
              </a:rPr>
              <a:t>https://www.usgs.gov/media/images/copper</a:t>
            </a:r>
            <a:endParaRPr sz="9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Poppins"/>
              <a:ea typeface="Poppins"/>
              <a:cs typeface="Poppins"/>
              <a:sym typeface="Poppins"/>
            </a:endParaRPr>
          </a:p>
          <a:p>
            <a:pPr marL="45720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Poppins"/>
              <a:ea typeface="Poppins"/>
              <a:cs typeface="Poppins"/>
              <a:sym typeface="Poppi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1"/>
        <p:cNvGrpSpPr/>
        <p:nvPr/>
      </p:nvGrpSpPr>
      <p:grpSpPr>
        <a:xfrm>
          <a:off x="0" y="0"/>
          <a:ext cx="0" cy="0"/>
          <a:chOff x="0" y="0"/>
          <a:chExt cx="0" cy="0"/>
        </a:xfrm>
      </p:grpSpPr>
      <p:sp>
        <p:nvSpPr>
          <p:cNvPr id="222" name="Google Shape;222;g373552b8f51_0_0"/>
          <p:cNvSpPr/>
          <p:nvPr/>
        </p:nvSpPr>
        <p:spPr>
          <a:xfrm>
            <a:off x="-50" y="0"/>
            <a:ext cx="9144000" cy="5154900"/>
          </a:xfrm>
          <a:prstGeom prst="rect">
            <a:avLst/>
          </a:prstGeom>
          <a:gradFill>
            <a:gsLst>
              <a:gs pos="0">
                <a:srgbClr val="5572B2"/>
              </a:gs>
              <a:gs pos="100000">
                <a:srgbClr val="3E5382"/>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g373552b8f51_0_0"/>
          <p:cNvSpPr txBox="1"/>
          <p:nvPr/>
        </p:nvSpPr>
        <p:spPr>
          <a:xfrm>
            <a:off x="691525" y="1908450"/>
            <a:ext cx="4224900" cy="300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500">
                <a:solidFill>
                  <a:schemeClr val="lt1"/>
                </a:solidFill>
                <a:latin typeface="Poppins SemiBold"/>
                <a:ea typeface="Poppins SemiBold"/>
                <a:cs typeface="Poppins SemiBold"/>
                <a:sym typeface="Poppins SemiBold"/>
              </a:rPr>
              <a:t>Calcite</a:t>
            </a:r>
            <a:endParaRPr sz="2500">
              <a:solidFill>
                <a:schemeClr val="lt1"/>
              </a:solidFill>
              <a:latin typeface="Poppins SemiBold"/>
              <a:ea typeface="Poppins SemiBold"/>
              <a:cs typeface="Poppins SemiBold"/>
              <a:sym typeface="Poppins SemiBold"/>
            </a:endParaRPr>
          </a:p>
          <a:p>
            <a:pPr marL="0" lvl="0" indent="0" algn="l" rtl="0">
              <a:spcBef>
                <a:spcPts val="0"/>
              </a:spcBef>
              <a:spcAft>
                <a:spcPts val="0"/>
              </a:spcAft>
              <a:buNone/>
            </a:pPr>
            <a:endParaRPr sz="1300">
              <a:solidFill>
                <a:schemeClr val="lt1"/>
              </a:solidFill>
              <a:latin typeface="Poppins"/>
              <a:ea typeface="Poppins"/>
              <a:cs typeface="Poppins"/>
              <a:sym typeface="Poppins"/>
            </a:endParaRPr>
          </a:p>
          <a:p>
            <a:pPr marL="0" lvl="0" indent="0" algn="l" rtl="0">
              <a:spcBef>
                <a:spcPts val="0"/>
              </a:spcBef>
              <a:spcAft>
                <a:spcPts val="0"/>
              </a:spcAft>
              <a:buNone/>
            </a:pPr>
            <a:r>
              <a:rPr lang="en" sz="1300">
                <a:solidFill>
                  <a:schemeClr val="lt1"/>
                </a:solidFill>
                <a:latin typeface="Poppins"/>
                <a:ea typeface="Poppins"/>
                <a:cs typeface="Poppins"/>
                <a:sym typeface="Poppins"/>
              </a:rPr>
              <a:t>Calcite is usually white or colorless, but impurities can cause it to be many colors. Calcite formations can be found in caves, lakes, rivers, and oceans. Calcite is very soft and easily scratched. It can also be dissolved by weak acids, like vinegar. Calcite can take many shapes, like the rhomboidal shape or hexagonal shape.</a:t>
            </a:r>
            <a:endParaRPr sz="1300">
              <a:solidFill>
                <a:schemeClr val="lt1"/>
              </a:solidFill>
              <a:latin typeface="Poppins"/>
              <a:ea typeface="Poppins"/>
              <a:cs typeface="Poppins"/>
              <a:sym typeface="Poppins"/>
            </a:endParaRPr>
          </a:p>
          <a:p>
            <a:pPr marL="0" lvl="0" indent="0" algn="l" rtl="0">
              <a:spcBef>
                <a:spcPts val="0"/>
              </a:spcBef>
              <a:spcAft>
                <a:spcPts val="0"/>
              </a:spcAft>
              <a:buNone/>
            </a:pPr>
            <a:endParaRPr sz="1300">
              <a:solidFill>
                <a:schemeClr val="lt1"/>
              </a:solidFill>
              <a:latin typeface="Poppins SemiBold"/>
              <a:ea typeface="Poppins SemiBold"/>
              <a:cs typeface="Poppins SemiBold"/>
              <a:sym typeface="Poppins SemiBold"/>
            </a:endParaRPr>
          </a:p>
          <a:p>
            <a:pPr marL="0" lvl="0" indent="0" algn="l" rtl="0">
              <a:spcBef>
                <a:spcPts val="0"/>
              </a:spcBef>
              <a:spcAft>
                <a:spcPts val="0"/>
              </a:spcAft>
              <a:buClr>
                <a:schemeClr val="dk1"/>
              </a:buClr>
              <a:buSzPts val="1100"/>
              <a:buFont typeface="Arial"/>
              <a:buNone/>
            </a:pPr>
            <a:r>
              <a:rPr lang="en" sz="900">
                <a:solidFill>
                  <a:schemeClr val="lt1"/>
                </a:solidFill>
                <a:latin typeface="Poppins"/>
                <a:ea typeface="Poppins"/>
                <a:cs typeface="Poppins"/>
                <a:sym typeface="Poppins"/>
              </a:rPr>
              <a:t>U.S. Geological Survey. (2025). Calcite Samples [Photograph].</a:t>
            </a:r>
            <a:endParaRPr sz="1300">
              <a:solidFill>
                <a:schemeClr val="lt1"/>
              </a:solidFill>
              <a:latin typeface="Poppins SemiBold"/>
              <a:ea typeface="Poppins SemiBold"/>
              <a:cs typeface="Poppins SemiBold"/>
              <a:sym typeface="Poppins SemiBold"/>
            </a:endParaRPr>
          </a:p>
          <a:p>
            <a:pPr marL="457200" lvl="0" indent="0" algn="l" rtl="0">
              <a:spcBef>
                <a:spcPts val="0"/>
              </a:spcBef>
              <a:spcAft>
                <a:spcPts val="0"/>
              </a:spcAft>
              <a:buNone/>
            </a:pPr>
            <a:endParaRPr sz="1500">
              <a:solidFill>
                <a:schemeClr val="lt1"/>
              </a:solidFill>
              <a:latin typeface="Poppins"/>
              <a:ea typeface="Poppins"/>
              <a:cs typeface="Poppins"/>
              <a:sym typeface="Poppins"/>
            </a:endParaRPr>
          </a:p>
          <a:p>
            <a:pPr marL="0" lvl="0" indent="0" algn="l" rtl="0">
              <a:spcBef>
                <a:spcPts val="0"/>
              </a:spcBef>
              <a:spcAft>
                <a:spcPts val="0"/>
              </a:spcAft>
              <a:buNone/>
            </a:pPr>
            <a:endParaRPr sz="1300">
              <a:solidFill>
                <a:schemeClr val="lt1"/>
              </a:solidFill>
              <a:latin typeface="Poppins"/>
              <a:ea typeface="Poppins"/>
              <a:cs typeface="Poppins"/>
              <a:sym typeface="Poppins"/>
            </a:endParaRPr>
          </a:p>
          <a:p>
            <a:pPr marL="0" lvl="0" indent="0" algn="l" rtl="0">
              <a:spcBef>
                <a:spcPts val="0"/>
              </a:spcBef>
              <a:spcAft>
                <a:spcPts val="0"/>
              </a:spcAft>
              <a:buNone/>
            </a:pPr>
            <a:endParaRPr sz="1300">
              <a:solidFill>
                <a:schemeClr val="lt1"/>
              </a:solidFill>
              <a:latin typeface="Poppins"/>
              <a:ea typeface="Poppins"/>
              <a:cs typeface="Poppins"/>
              <a:sym typeface="Poppins"/>
            </a:endParaRPr>
          </a:p>
          <a:p>
            <a:pPr marL="0" lvl="0" indent="0" algn="l" rtl="0">
              <a:spcBef>
                <a:spcPts val="0"/>
              </a:spcBef>
              <a:spcAft>
                <a:spcPts val="0"/>
              </a:spcAft>
              <a:buNone/>
            </a:pPr>
            <a:endParaRPr sz="1300">
              <a:solidFill>
                <a:schemeClr val="lt1"/>
              </a:solidFill>
              <a:latin typeface="Poppins"/>
              <a:ea typeface="Poppins"/>
              <a:cs typeface="Poppins"/>
              <a:sym typeface="Poppins"/>
            </a:endParaRPr>
          </a:p>
          <a:p>
            <a:pPr marL="0" lvl="0" indent="0" algn="l" rtl="0">
              <a:spcBef>
                <a:spcPts val="0"/>
              </a:spcBef>
              <a:spcAft>
                <a:spcPts val="0"/>
              </a:spcAft>
              <a:buNone/>
            </a:pPr>
            <a:endParaRPr sz="1300">
              <a:solidFill>
                <a:schemeClr val="lt1"/>
              </a:solidFill>
              <a:latin typeface="Poppins"/>
              <a:ea typeface="Poppins"/>
              <a:cs typeface="Poppins"/>
              <a:sym typeface="Poppins"/>
            </a:endParaRPr>
          </a:p>
          <a:p>
            <a:pPr marL="0" lvl="0" indent="0" algn="l" rtl="0">
              <a:spcBef>
                <a:spcPts val="0"/>
              </a:spcBef>
              <a:spcAft>
                <a:spcPts val="0"/>
              </a:spcAft>
              <a:buNone/>
            </a:pPr>
            <a:endParaRPr sz="1300">
              <a:solidFill>
                <a:schemeClr val="lt1"/>
              </a:solidFill>
              <a:latin typeface="Poppins"/>
              <a:ea typeface="Poppins"/>
              <a:cs typeface="Poppins"/>
              <a:sym typeface="Poppins"/>
            </a:endParaRPr>
          </a:p>
          <a:p>
            <a:pPr marL="0" lvl="0" indent="0" algn="l" rtl="0">
              <a:spcBef>
                <a:spcPts val="0"/>
              </a:spcBef>
              <a:spcAft>
                <a:spcPts val="0"/>
              </a:spcAft>
              <a:buNone/>
            </a:pPr>
            <a:endParaRPr sz="1200">
              <a:solidFill>
                <a:schemeClr val="lt1"/>
              </a:solidFill>
              <a:latin typeface="Poppins"/>
              <a:ea typeface="Poppins"/>
              <a:cs typeface="Poppins"/>
              <a:sym typeface="Poppins"/>
            </a:endParaRPr>
          </a:p>
          <a:p>
            <a:pPr marL="0" lvl="0" indent="0" algn="l" rtl="0">
              <a:spcBef>
                <a:spcPts val="0"/>
              </a:spcBef>
              <a:spcAft>
                <a:spcPts val="0"/>
              </a:spcAft>
              <a:buNone/>
            </a:pPr>
            <a:endParaRPr sz="900">
              <a:solidFill>
                <a:schemeClr val="lt1"/>
              </a:solidFill>
              <a:latin typeface="Poppins"/>
              <a:ea typeface="Poppins"/>
              <a:cs typeface="Poppins"/>
              <a:sym typeface="Poppins"/>
            </a:endParaRPr>
          </a:p>
          <a:p>
            <a:pPr marL="0" lvl="0" indent="0" algn="l" rtl="0">
              <a:spcBef>
                <a:spcPts val="0"/>
              </a:spcBef>
              <a:spcAft>
                <a:spcPts val="0"/>
              </a:spcAft>
              <a:buNone/>
            </a:pPr>
            <a:endParaRPr sz="900">
              <a:solidFill>
                <a:schemeClr val="lt1"/>
              </a:solidFill>
              <a:latin typeface="Poppins"/>
              <a:ea typeface="Poppins"/>
              <a:cs typeface="Poppins"/>
              <a:sym typeface="Poppins"/>
            </a:endParaRPr>
          </a:p>
          <a:p>
            <a:pPr marL="0" lvl="0" indent="0" algn="l" rtl="0">
              <a:spcBef>
                <a:spcPts val="0"/>
              </a:spcBef>
              <a:spcAft>
                <a:spcPts val="0"/>
              </a:spcAft>
              <a:buNone/>
            </a:pPr>
            <a:endParaRPr sz="900">
              <a:solidFill>
                <a:schemeClr val="lt1"/>
              </a:solidFill>
              <a:latin typeface="Poppins"/>
              <a:ea typeface="Poppins"/>
              <a:cs typeface="Poppins"/>
              <a:sym typeface="Poppins"/>
            </a:endParaRPr>
          </a:p>
          <a:p>
            <a:pPr marL="0" lvl="0" indent="0" algn="l" rtl="0">
              <a:spcBef>
                <a:spcPts val="0"/>
              </a:spcBef>
              <a:spcAft>
                <a:spcPts val="0"/>
              </a:spcAft>
              <a:buNone/>
            </a:pPr>
            <a:endParaRPr sz="900">
              <a:solidFill>
                <a:schemeClr val="lt1"/>
              </a:solidFill>
              <a:latin typeface="Poppins"/>
              <a:ea typeface="Poppins"/>
              <a:cs typeface="Poppins"/>
              <a:sym typeface="Poppins"/>
            </a:endParaRPr>
          </a:p>
          <a:p>
            <a:pPr marL="0" lvl="0" indent="0" algn="l" rtl="0">
              <a:spcBef>
                <a:spcPts val="0"/>
              </a:spcBef>
              <a:spcAft>
                <a:spcPts val="0"/>
              </a:spcAft>
              <a:buNone/>
            </a:pPr>
            <a:endParaRPr sz="1200">
              <a:solidFill>
                <a:schemeClr val="lt1"/>
              </a:solidFill>
              <a:latin typeface="Poppins"/>
              <a:ea typeface="Poppins"/>
              <a:cs typeface="Poppins"/>
              <a:sym typeface="Poppins"/>
            </a:endParaRPr>
          </a:p>
          <a:p>
            <a:pPr marL="457200" lvl="0" indent="0" algn="l" rtl="0">
              <a:spcBef>
                <a:spcPts val="0"/>
              </a:spcBef>
              <a:spcAft>
                <a:spcPts val="0"/>
              </a:spcAft>
              <a:buNone/>
            </a:pPr>
            <a:endParaRPr sz="1200">
              <a:solidFill>
                <a:schemeClr val="lt1"/>
              </a:solidFill>
              <a:latin typeface="Poppins"/>
              <a:ea typeface="Poppins"/>
              <a:cs typeface="Poppins"/>
              <a:sym typeface="Poppins"/>
            </a:endParaRPr>
          </a:p>
        </p:txBody>
      </p:sp>
      <p:sp>
        <p:nvSpPr>
          <p:cNvPr id="224" name="Google Shape;224;g373552b8f51_0_0"/>
          <p:cNvSpPr/>
          <p:nvPr/>
        </p:nvSpPr>
        <p:spPr>
          <a:xfrm>
            <a:off x="5268200" y="0"/>
            <a:ext cx="3876000" cy="5154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5" name="Google Shape;225;g373552b8f51_0_0"/>
          <p:cNvSpPr/>
          <p:nvPr/>
        </p:nvSpPr>
        <p:spPr>
          <a:xfrm>
            <a:off x="5552550" y="1267075"/>
            <a:ext cx="3417000" cy="2377200"/>
          </a:xfrm>
          <a:prstGeom prst="rect">
            <a:avLst/>
          </a:prstGeom>
          <a:solidFill>
            <a:srgbClr val="5572B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6" name="Google Shape;226;g373552b8f51_0_0"/>
          <p:cNvSpPr/>
          <p:nvPr/>
        </p:nvSpPr>
        <p:spPr>
          <a:xfrm>
            <a:off x="635425" y="1108775"/>
            <a:ext cx="4224900" cy="6288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7" name="Google Shape;227;g373552b8f51_0_0"/>
          <p:cNvSpPr txBox="1"/>
          <p:nvPr/>
        </p:nvSpPr>
        <p:spPr>
          <a:xfrm>
            <a:off x="691575" y="1032575"/>
            <a:ext cx="4449300" cy="62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500">
                <a:solidFill>
                  <a:srgbClr val="5572B2"/>
                </a:solidFill>
                <a:latin typeface="Montserrat ExtraBold"/>
                <a:ea typeface="Montserrat ExtraBold"/>
                <a:cs typeface="Montserrat ExtraBold"/>
                <a:sym typeface="Montserrat ExtraBold"/>
              </a:rPr>
              <a:t>Rock or Mineral?</a:t>
            </a:r>
            <a:endParaRPr sz="3500">
              <a:solidFill>
                <a:srgbClr val="5572B2"/>
              </a:solidFill>
              <a:latin typeface="Montserrat ExtraBold"/>
              <a:ea typeface="Montserrat ExtraBold"/>
              <a:cs typeface="Montserrat ExtraBold"/>
              <a:sym typeface="Montserrat ExtraBold"/>
            </a:endParaRPr>
          </a:p>
        </p:txBody>
      </p:sp>
      <p:sp>
        <p:nvSpPr>
          <p:cNvPr id="228" name="Google Shape;228;g373552b8f51_0_0"/>
          <p:cNvSpPr/>
          <p:nvPr/>
        </p:nvSpPr>
        <p:spPr>
          <a:xfrm>
            <a:off x="246925" y="318650"/>
            <a:ext cx="833100" cy="256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500"/>
          </a:p>
        </p:txBody>
      </p:sp>
      <p:sp>
        <p:nvSpPr>
          <p:cNvPr id="229" name="Google Shape;229;g373552b8f51_0_0"/>
          <p:cNvSpPr txBox="1"/>
          <p:nvPr/>
        </p:nvSpPr>
        <p:spPr>
          <a:xfrm>
            <a:off x="226875" y="242450"/>
            <a:ext cx="1004100" cy="33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b="1">
                <a:solidFill>
                  <a:srgbClr val="5572B2"/>
                </a:solidFill>
                <a:latin typeface="Poppins"/>
                <a:ea typeface="Poppins"/>
                <a:cs typeface="Poppins"/>
                <a:sym typeface="Poppins"/>
              </a:rPr>
              <a:t>Lesson 1</a:t>
            </a:r>
            <a:endParaRPr sz="3400" b="1">
              <a:solidFill>
                <a:srgbClr val="5572B2"/>
              </a:solidFill>
              <a:latin typeface="Poppins"/>
              <a:ea typeface="Poppins"/>
              <a:cs typeface="Poppins"/>
              <a:sym typeface="Poppins"/>
            </a:endParaRPr>
          </a:p>
          <a:p>
            <a:pPr marL="0" lvl="0" indent="0" algn="l" rtl="0">
              <a:spcBef>
                <a:spcPts val="0"/>
              </a:spcBef>
              <a:spcAft>
                <a:spcPts val="0"/>
              </a:spcAft>
              <a:buNone/>
            </a:pPr>
            <a:endParaRPr sz="800">
              <a:solidFill>
                <a:srgbClr val="5572B2"/>
              </a:solidFill>
            </a:endParaRPr>
          </a:p>
        </p:txBody>
      </p:sp>
      <p:sp>
        <p:nvSpPr>
          <p:cNvPr id="230" name="Google Shape;230;g373552b8f51_0_0"/>
          <p:cNvSpPr txBox="1"/>
          <p:nvPr/>
        </p:nvSpPr>
        <p:spPr>
          <a:xfrm>
            <a:off x="1053050" y="242450"/>
            <a:ext cx="4843500" cy="33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300">
                <a:solidFill>
                  <a:schemeClr val="lt1"/>
                </a:solidFill>
                <a:latin typeface="Poppins"/>
                <a:ea typeface="Poppins"/>
                <a:cs typeface="Poppins"/>
                <a:sym typeface="Poppins"/>
              </a:rPr>
              <a:t>Rocks Versus Minerals | Student Slides</a:t>
            </a:r>
            <a:endParaRPr sz="1300">
              <a:solidFill>
                <a:schemeClr val="lt1"/>
              </a:solidFill>
              <a:latin typeface="Poppins"/>
              <a:ea typeface="Poppins"/>
              <a:cs typeface="Poppins"/>
              <a:sym typeface="Poppins"/>
            </a:endParaRPr>
          </a:p>
          <a:p>
            <a:pPr marL="0" lvl="0" indent="0" algn="l" rtl="0">
              <a:lnSpc>
                <a:spcPct val="115000"/>
              </a:lnSpc>
              <a:spcBef>
                <a:spcPts val="0"/>
              </a:spcBef>
              <a:spcAft>
                <a:spcPts val="0"/>
              </a:spcAft>
              <a:buNone/>
            </a:pPr>
            <a:endParaRPr sz="1300">
              <a:solidFill>
                <a:srgbClr val="5572B2"/>
              </a:solidFill>
              <a:latin typeface="Poppins"/>
              <a:ea typeface="Poppins"/>
              <a:cs typeface="Poppins"/>
              <a:sym typeface="Poppins"/>
            </a:endParaRPr>
          </a:p>
          <a:p>
            <a:pPr marL="0" lvl="0" indent="0" algn="l" rtl="0">
              <a:spcBef>
                <a:spcPts val="0"/>
              </a:spcBef>
              <a:spcAft>
                <a:spcPts val="0"/>
              </a:spcAft>
              <a:buNone/>
            </a:pPr>
            <a:endParaRPr sz="1300">
              <a:solidFill>
                <a:srgbClr val="5572B2"/>
              </a:solidFill>
            </a:endParaRPr>
          </a:p>
        </p:txBody>
      </p:sp>
      <p:pic>
        <p:nvPicPr>
          <p:cNvPr id="231" name="Google Shape;231;g373552b8f51_0_0" title="calcite_group_web.jpg"/>
          <p:cNvPicPr preferRelativeResize="0"/>
          <p:nvPr/>
        </p:nvPicPr>
        <p:blipFill>
          <a:blip r:embed="rId4">
            <a:alphaModFix/>
          </a:blip>
          <a:stretch>
            <a:fillRect/>
          </a:stretch>
        </p:blipFill>
        <p:spPr>
          <a:xfrm>
            <a:off x="5445156" y="1203725"/>
            <a:ext cx="3344717" cy="2229274"/>
          </a:xfrm>
          <a:prstGeom prst="rect">
            <a:avLst/>
          </a:prstGeom>
          <a:solidFill>
            <a:srgbClr val="5572B2"/>
          </a:solid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5"/>
        <p:cNvGrpSpPr/>
        <p:nvPr/>
      </p:nvGrpSpPr>
      <p:grpSpPr>
        <a:xfrm>
          <a:off x="0" y="0"/>
          <a:ext cx="0" cy="0"/>
          <a:chOff x="0" y="0"/>
          <a:chExt cx="0" cy="0"/>
        </a:xfrm>
      </p:grpSpPr>
      <p:sp>
        <p:nvSpPr>
          <p:cNvPr id="236" name="Google Shape;236;g373552b8f51_0_58"/>
          <p:cNvSpPr/>
          <p:nvPr/>
        </p:nvSpPr>
        <p:spPr>
          <a:xfrm>
            <a:off x="-50" y="0"/>
            <a:ext cx="9144000" cy="5154900"/>
          </a:xfrm>
          <a:prstGeom prst="rect">
            <a:avLst/>
          </a:prstGeom>
          <a:gradFill>
            <a:gsLst>
              <a:gs pos="0">
                <a:srgbClr val="5572B2"/>
              </a:gs>
              <a:gs pos="100000">
                <a:srgbClr val="3E5382"/>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g373552b8f51_0_58"/>
          <p:cNvSpPr txBox="1"/>
          <p:nvPr/>
        </p:nvSpPr>
        <p:spPr>
          <a:xfrm>
            <a:off x="691525" y="1908450"/>
            <a:ext cx="4224900" cy="300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500">
                <a:solidFill>
                  <a:schemeClr val="lt1"/>
                </a:solidFill>
                <a:latin typeface="Poppins SemiBold"/>
                <a:ea typeface="Poppins SemiBold"/>
                <a:cs typeface="Poppins SemiBold"/>
                <a:sym typeface="Poppins SemiBold"/>
              </a:rPr>
              <a:t>Sandstone</a:t>
            </a:r>
            <a:endParaRPr sz="2500">
              <a:solidFill>
                <a:schemeClr val="lt1"/>
              </a:solidFill>
              <a:latin typeface="Poppins SemiBold"/>
              <a:ea typeface="Poppins SemiBold"/>
              <a:cs typeface="Poppins SemiBold"/>
              <a:sym typeface="Poppins SemiBold"/>
            </a:endParaRPr>
          </a:p>
          <a:p>
            <a:pPr marL="457200" lvl="0" indent="0" algn="l" rtl="0">
              <a:spcBef>
                <a:spcPts val="0"/>
              </a:spcBef>
              <a:spcAft>
                <a:spcPts val="0"/>
              </a:spcAft>
              <a:buNone/>
            </a:pPr>
            <a:endParaRPr sz="1500">
              <a:solidFill>
                <a:schemeClr val="lt1"/>
              </a:solidFill>
              <a:latin typeface="Poppins SemiBold"/>
              <a:ea typeface="Poppins SemiBold"/>
              <a:cs typeface="Poppins SemiBold"/>
              <a:sym typeface="Poppins SemiBold"/>
            </a:endParaRPr>
          </a:p>
          <a:p>
            <a:pPr marL="0" lvl="0" indent="0" algn="l" rtl="0">
              <a:spcBef>
                <a:spcPts val="0"/>
              </a:spcBef>
              <a:spcAft>
                <a:spcPts val="0"/>
              </a:spcAft>
              <a:buNone/>
            </a:pPr>
            <a:endParaRPr sz="1300">
              <a:solidFill>
                <a:schemeClr val="lt1"/>
              </a:solidFill>
              <a:latin typeface="Poppins SemiBold"/>
              <a:ea typeface="Poppins SemiBold"/>
              <a:cs typeface="Poppins SemiBold"/>
              <a:sym typeface="Poppins SemiBold"/>
            </a:endParaRPr>
          </a:p>
          <a:p>
            <a:pPr marL="0" lvl="0" indent="0" algn="l" rtl="0">
              <a:spcBef>
                <a:spcPts val="0"/>
              </a:spcBef>
              <a:spcAft>
                <a:spcPts val="0"/>
              </a:spcAft>
              <a:buNone/>
            </a:pPr>
            <a:endParaRPr sz="1300">
              <a:solidFill>
                <a:schemeClr val="lt1"/>
              </a:solidFill>
              <a:latin typeface="Poppins SemiBold"/>
              <a:ea typeface="Poppins SemiBold"/>
              <a:cs typeface="Poppins SemiBold"/>
              <a:sym typeface="Poppins SemiBold"/>
            </a:endParaRPr>
          </a:p>
          <a:p>
            <a:pPr marL="0" lvl="0" indent="0" algn="l" rtl="0">
              <a:spcBef>
                <a:spcPts val="0"/>
              </a:spcBef>
              <a:spcAft>
                <a:spcPts val="0"/>
              </a:spcAft>
              <a:buNone/>
            </a:pPr>
            <a:endParaRPr sz="1300">
              <a:solidFill>
                <a:schemeClr val="lt1"/>
              </a:solidFill>
              <a:latin typeface="Poppins SemiBold"/>
              <a:ea typeface="Poppins SemiBold"/>
              <a:cs typeface="Poppins SemiBold"/>
              <a:sym typeface="Poppins SemiBold"/>
            </a:endParaRPr>
          </a:p>
          <a:p>
            <a:pPr marL="0" lvl="0" indent="0" algn="l" rtl="0">
              <a:spcBef>
                <a:spcPts val="0"/>
              </a:spcBef>
              <a:spcAft>
                <a:spcPts val="0"/>
              </a:spcAft>
              <a:buNone/>
            </a:pPr>
            <a:endParaRPr sz="1300">
              <a:solidFill>
                <a:schemeClr val="lt1"/>
              </a:solidFill>
              <a:latin typeface="Poppins SemiBold"/>
              <a:ea typeface="Poppins SemiBold"/>
              <a:cs typeface="Poppins SemiBold"/>
              <a:sym typeface="Poppins SemiBold"/>
            </a:endParaRPr>
          </a:p>
          <a:p>
            <a:pPr marL="0" lvl="0" indent="0" algn="l" rtl="0">
              <a:spcBef>
                <a:spcPts val="0"/>
              </a:spcBef>
              <a:spcAft>
                <a:spcPts val="0"/>
              </a:spcAft>
              <a:buNone/>
            </a:pPr>
            <a:endParaRPr sz="1300">
              <a:solidFill>
                <a:schemeClr val="lt1"/>
              </a:solidFill>
              <a:latin typeface="Poppins SemiBold"/>
              <a:ea typeface="Poppins SemiBold"/>
              <a:cs typeface="Poppins SemiBold"/>
              <a:sym typeface="Poppins SemiBold"/>
            </a:endParaRPr>
          </a:p>
          <a:p>
            <a:pPr marL="0" lvl="0" indent="0" algn="l" rtl="0">
              <a:spcBef>
                <a:spcPts val="0"/>
              </a:spcBef>
              <a:spcAft>
                <a:spcPts val="0"/>
              </a:spcAft>
              <a:buNone/>
            </a:pPr>
            <a:endParaRPr sz="1200">
              <a:solidFill>
                <a:schemeClr val="lt1"/>
              </a:solidFill>
              <a:latin typeface="Poppins SemiBold"/>
              <a:ea typeface="Poppins SemiBold"/>
              <a:cs typeface="Poppins SemiBold"/>
              <a:sym typeface="Poppins SemiBold"/>
            </a:endParaRPr>
          </a:p>
          <a:p>
            <a:pPr marL="0" lvl="0" indent="0" algn="l" rtl="0">
              <a:spcBef>
                <a:spcPts val="0"/>
              </a:spcBef>
              <a:spcAft>
                <a:spcPts val="0"/>
              </a:spcAft>
              <a:buNone/>
            </a:pPr>
            <a:endParaRPr sz="900">
              <a:solidFill>
                <a:schemeClr val="lt1"/>
              </a:solidFill>
              <a:latin typeface="Poppins SemiBold"/>
              <a:ea typeface="Poppins SemiBold"/>
              <a:cs typeface="Poppins SemiBold"/>
              <a:sym typeface="Poppins SemiBold"/>
            </a:endParaRPr>
          </a:p>
          <a:p>
            <a:pPr marL="0" lvl="0" indent="0" algn="l" rtl="0">
              <a:spcBef>
                <a:spcPts val="0"/>
              </a:spcBef>
              <a:spcAft>
                <a:spcPts val="0"/>
              </a:spcAft>
              <a:buNone/>
            </a:pPr>
            <a:endParaRPr sz="900">
              <a:solidFill>
                <a:schemeClr val="lt1"/>
              </a:solidFill>
              <a:latin typeface="Poppins SemiBold"/>
              <a:ea typeface="Poppins SemiBold"/>
              <a:cs typeface="Poppins SemiBold"/>
              <a:sym typeface="Poppins SemiBold"/>
            </a:endParaRPr>
          </a:p>
          <a:p>
            <a:pPr marL="0" lvl="0" indent="0" algn="l" rtl="0">
              <a:spcBef>
                <a:spcPts val="0"/>
              </a:spcBef>
              <a:spcAft>
                <a:spcPts val="0"/>
              </a:spcAft>
              <a:buNone/>
            </a:pPr>
            <a:endParaRPr sz="900">
              <a:solidFill>
                <a:schemeClr val="lt1"/>
              </a:solidFill>
              <a:latin typeface="Poppins SemiBold"/>
              <a:ea typeface="Poppins SemiBold"/>
              <a:cs typeface="Poppins SemiBold"/>
              <a:sym typeface="Poppins SemiBold"/>
            </a:endParaRPr>
          </a:p>
          <a:p>
            <a:pPr marL="0" lvl="0" indent="0" algn="l" rtl="0">
              <a:spcBef>
                <a:spcPts val="0"/>
              </a:spcBef>
              <a:spcAft>
                <a:spcPts val="0"/>
              </a:spcAft>
              <a:buNone/>
            </a:pPr>
            <a:endParaRPr sz="1200">
              <a:solidFill>
                <a:schemeClr val="lt1"/>
              </a:solidFill>
              <a:latin typeface="Poppins SemiBold"/>
              <a:ea typeface="Poppins SemiBold"/>
              <a:cs typeface="Poppins SemiBold"/>
              <a:sym typeface="Poppins SemiBold"/>
            </a:endParaRPr>
          </a:p>
          <a:p>
            <a:pPr marL="457200" lvl="0" indent="0" algn="l" rtl="0">
              <a:spcBef>
                <a:spcPts val="0"/>
              </a:spcBef>
              <a:spcAft>
                <a:spcPts val="0"/>
              </a:spcAft>
              <a:buNone/>
            </a:pPr>
            <a:endParaRPr sz="1200">
              <a:solidFill>
                <a:schemeClr val="lt1"/>
              </a:solidFill>
              <a:latin typeface="Poppins SemiBold"/>
              <a:ea typeface="Poppins SemiBold"/>
              <a:cs typeface="Poppins SemiBold"/>
              <a:sym typeface="Poppins SemiBold"/>
            </a:endParaRPr>
          </a:p>
        </p:txBody>
      </p:sp>
      <p:sp>
        <p:nvSpPr>
          <p:cNvPr id="238" name="Google Shape;238;g373552b8f51_0_58"/>
          <p:cNvSpPr/>
          <p:nvPr/>
        </p:nvSpPr>
        <p:spPr>
          <a:xfrm>
            <a:off x="5268200" y="0"/>
            <a:ext cx="3876000" cy="5154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9" name="Google Shape;239;g373552b8f51_0_58"/>
          <p:cNvSpPr/>
          <p:nvPr/>
        </p:nvSpPr>
        <p:spPr>
          <a:xfrm>
            <a:off x="5786300" y="1524550"/>
            <a:ext cx="3210000" cy="2229300"/>
          </a:xfrm>
          <a:prstGeom prst="rect">
            <a:avLst/>
          </a:prstGeom>
          <a:solidFill>
            <a:srgbClr val="5572B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0" name="Google Shape;240;g373552b8f51_0_58"/>
          <p:cNvSpPr/>
          <p:nvPr/>
        </p:nvSpPr>
        <p:spPr>
          <a:xfrm>
            <a:off x="635425" y="1108775"/>
            <a:ext cx="4224900" cy="6288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1" name="Google Shape;241;g373552b8f51_0_58"/>
          <p:cNvSpPr txBox="1"/>
          <p:nvPr/>
        </p:nvSpPr>
        <p:spPr>
          <a:xfrm>
            <a:off x="691575" y="1032575"/>
            <a:ext cx="4449300" cy="62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500">
                <a:solidFill>
                  <a:srgbClr val="5572B2"/>
                </a:solidFill>
                <a:latin typeface="Montserrat ExtraBold"/>
                <a:ea typeface="Montserrat ExtraBold"/>
                <a:cs typeface="Montserrat ExtraBold"/>
                <a:sym typeface="Montserrat ExtraBold"/>
              </a:rPr>
              <a:t>Rock or Mineral?</a:t>
            </a:r>
            <a:endParaRPr sz="3500">
              <a:solidFill>
                <a:srgbClr val="5572B2"/>
              </a:solidFill>
              <a:latin typeface="Montserrat ExtraBold"/>
              <a:ea typeface="Montserrat ExtraBold"/>
              <a:cs typeface="Montserrat ExtraBold"/>
              <a:sym typeface="Montserrat ExtraBold"/>
            </a:endParaRPr>
          </a:p>
          <a:p>
            <a:pPr marL="0" lvl="0" indent="0" algn="l" rtl="0">
              <a:spcBef>
                <a:spcPts val="0"/>
              </a:spcBef>
              <a:spcAft>
                <a:spcPts val="0"/>
              </a:spcAft>
              <a:buNone/>
            </a:pPr>
            <a:endParaRPr sz="3500">
              <a:solidFill>
                <a:srgbClr val="5572B2"/>
              </a:solidFill>
              <a:latin typeface="Montserrat ExtraBold"/>
              <a:ea typeface="Montserrat ExtraBold"/>
              <a:cs typeface="Montserrat ExtraBold"/>
              <a:sym typeface="Montserrat ExtraBold"/>
            </a:endParaRPr>
          </a:p>
          <a:p>
            <a:pPr marL="0" lvl="0" indent="0" algn="l" rtl="0">
              <a:spcBef>
                <a:spcPts val="0"/>
              </a:spcBef>
              <a:spcAft>
                <a:spcPts val="0"/>
              </a:spcAft>
              <a:buNone/>
            </a:pPr>
            <a:endParaRPr sz="1300">
              <a:solidFill>
                <a:schemeClr val="lt1"/>
              </a:solidFill>
              <a:latin typeface="Poppins ExtraBold"/>
              <a:ea typeface="Poppins ExtraBold"/>
              <a:cs typeface="Poppins ExtraBold"/>
              <a:sym typeface="Poppins ExtraBold"/>
            </a:endParaRPr>
          </a:p>
          <a:p>
            <a:pPr marL="0" lvl="0" indent="0" algn="l" rtl="0">
              <a:spcBef>
                <a:spcPts val="0"/>
              </a:spcBef>
              <a:spcAft>
                <a:spcPts val="0"/>
              </a:spcAft>
              <a:buClr>
                <a:schemeClr val="dk1"/>
              </a:buClr>
              <a:buSzPts val="1100"/>
              <a:buFont typeface="Arial"/>
              <a:buNone/>
            </a:pPr>
            <a:endParaRPr sz="1300">
              <a:solidFill>
                <a:schemeClr val="lt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r>
              <a:rPr lang="en" sz="1300">
                <a:solidFill>
                  <a:schemeClr val="lt1"/>
                </a:solidFill>
                <a:latin typeface="Poppins"/>
                <a:ea typeface="Poppins"/>
                <a:cs typeface="Poppins"/>
                <a:sym typeface="Poppins"/>
              </a:rPr>
              <a:t>Sandstone is very porous and water will penetrate it easily. Brown, red, purple, and pink sandstones are commonly called brownstone, but there are many possible colors. Sandstone is characterized by sheets of different colors of sediment that have been cemented together. It is commonly used for building, abrasives, glass-making, computer chips, paint, and TV screens.</a:t>
            </a:r>
            <a:endParaRPr sz="900">
              <a:solidFill>
                <a:schemeClr val="lt1"/>
              </a:solidFill>
              <a:latin typeface="Poppins ExtraBold"/>
              <a:ea typeface="Poppins ExtraBold"/>
              <a:cs typeface="Poppins ExtraBold"/>
              <a:sym typeface="Poppins ExtraBold"/>
            </a:endParaRPr>
          </a:p>
          <a:p>
            <a:pPr marL="0" lvl="0" indent="0" algn="l" rtl="0">
              <a:spcBef>
                <a:spcPts val="0"/>
              </a:spcBef>
              <a:spcAft>
                <a:spcPts val="0"/>
              </a:spcAft>
              <a:buClr>
                <a:schemeClr val="dk1"/>
              </a:buClr>
              <a:buSzPts val="1100"/>
              <a:buFont typeface="Arial"/>
              <a:buNone/>
            </a:pPr>
            <a:endParaRPr sz="900">
              <a:solidFill>
                <a:schemeClr val="lt1"/>
              </a:solidFill>
              <a:latin typeface="Poppins ExtraBold"/>
              <a:ea typeface="Poppins ExtraBold"/>
              <a:cs typeface="Poppins ExtraBold"/>
              <a:sym typeface="Poppins ExtraBold"/>
            </a:endParaRPr>
          </a:p>
          <a:p>
            <a:pPr marL="0" lvl="0" indent="0" algn="l" rtl="0">
              <a:spcBef>
                <a:spcPts val="0"/>
              </a:spcBef>
              <a:spcAft>
                <a:spcPts val="0"/>
              </a:spcAft>
              <a:buClr>
                <a:schemeClr val="dk1"/>
              </a:buClr>
              <a:buSzPts val="1100"/>
              <a:buFont typeface="Arial"/>
              <a:buNone/>
            </a:pPr>
            <a:r>
              <a:rPr lang="en" sz="900">
                <a:solidFill>
                  <a:schemeClr val="lt1"/>
                </a:solidFill>
                <a:latin typeface="Poppins"/>
                <a:ea typeface="Poppins"/>
                <a:cs typeface="Poppins"/>
                <a:sym typeface="Poppins"/>
              </a:rPr>
              <a:t>U.S. Geological Survey. (2025). Sandstone Samples [Photograph].</a:t>
            </a:r>
            <a:endParaRPr sz="3500">
              <a:solidFill>
                <a:srgbClr val="FF0000"/>
              </a:solidFill>
              <a:latin typeface="Montserrat"/>
              <a:ea typeface="Montserrat"/>
              <a:cs typeface="Montserrat"/>
              <a:sym typeface="Montserrat"/>
            </a:endParaRPr>
          </a:p>
        </p:txBody>
      </p:sp>
      <p:sp>
        <p:nvSpPr>
          <p:cNvPr id="242" name="Google Shape;242;g373552b8f51_0_58"/>
          <p:cNvSpPr/>
          <p:nvPr/>
        </p:nvSpPr>
        <p:spPr>
          <a:xfrm>
            <a:off x="246925" y="318650"/>
            <a:ext cx="833100" cy="256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500"/>
          </a:p>
        </p:txBody>
      </p:sp>
      <p:sp>
        <p:nvSpPr>
          <p:cNvPr id="243" name="Google Shape;243;g373552b8f51_0_58"/>
          <p:cNvSpPr txBox="1"/>
          <p:nvPr/>
        </p:nvSpPr>
        <p:spPr>
          <a:xfrm>
            <a:off x="226875" y="242450"/>
            <a:ext cx="1004100" cy="33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b="1">
                <a:solidFill>
                  <a:srgbClr val="5572B2"/>
                </a:solidFill>
                <a:latin typeface="Poppins"/>
                <a:ea typeface="Poppins"/>
                <a:cs typeface="Poppins"/>
                <a:sym typeface="Poppins"/>
              </a:rPr>
              <a:t>Lesson 1</a:t>
            </a:r>
            <a:endParaRPr sz="3400" b="1">
              <a:solidFill>
                <a:srgbClr val="5572B2"/>
              </a:solidFill>
              <a:latin typeface="Poppins"/>
              <a:ea typeface="Poppins"/>
              <a:cs typeface="Poppins"/>
              <a:sym typeface="Poppins"/>
            </a:endParaRPr>
          </a:p>
          <a:p>
            <a:pPr marL="0" lvl="0" indent="0" algn="l" rtl="0">
              <a:spcBef>
                <a:spcPts val="0"/>
              </a:spcBef>
              <a:spcAft>
                <a:spcPts val="0"/>
              </a:spcAft>
              <a:buNone/>
            </a:pPr>
            <a:endParaRPr sz="800">
              <a:solidFill>
                <a:srgbClr val="5572B2"/>
              </a:solidFill>
            </a:endParaRPr>
          </a:p>
        </p:txBody>
      </p:sp>
      <p:sp>
        <p:nvSpPr>
          <p:cNvPr id="244" name="Google Shape;244;g373552b8f51_0_58"/>
          <p:cNvSpPr txBox="1"/>
          <p:nvPr/>
        </p:nvSpPr>
        <p:spPr>
          <a:xfrm>
            <a:off x="1053050" y="242450"/>
            <a:ext cx="4843500" cy="33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300">
                <a:solidFill>
                  <a:schemeClr val="lt1"/>
                </a:solidFill>
                <a:latin typeface="Poppins"/>
                <a:ea typeface="Poppins"/>
                <a:cs typeface="Poppins"/>
                <a:sym typeface="Poppins"/>
              </a:rPr>
              <a:t>Rocks Versus Minerals | Student Slides</a:t>
            </a:r>
            <a:endParaRPr sz="1300">
              <a:solidFill>
                <a:schemeClr val="lt1"/>
              </a:solidFill>
              <a:latin typeface="Poppins"/>
              <a:ea typeface="Poppins"/>
              <a:cs typeface="Poppins"/>
              <a:sym typeface="Poppins"/>
            </a:endParaRPr>
          </a:p>
          <a:p>
            <a:pPr marL="0" lvl="0" indent="0" algn="l" rtl="0">
              <a:lnSpc>
                <a:spcPct val="115000"/>
              </a:lnSpc>
              <a:spcBef>
                <a:spcPts val="0"/>
              </a:spcBef>
              <a:spcAft>
                <a:spcPts val="0"/>
              </a:spcAft>
              <a:buNone/>
            </a:pPr>
            <a:endParaRPr sz="1300">
              <a:solidFill>
                <a:srgbClr val="5572B2"/>
              </a:solidFill>
              <a:latin typeface="Poppins"/>
              <a:ea typeface="Poppins"/>
              <a:cs typeface="Poppins"/>
              <a:sym typeface="Poppins"/>
            </a:endParaRPr>
          </a:p>
          <a:p>
            <a:pPr marL="0" lvl="0" indent="0" algn="l" rtl="0">
              <a:spcBef>
                <a:spcPts val="0"/>
              </a:spcBef>
              <a:spcAft>
                <a:spcPts val="0"/>
              </a:spcAft>
              <a:buNone/>
            </a:pPr>
            <a:endParaRPr sz="1300">
              <a:solidFill>
                <a:srgbClr val="5572B2"/>
              </a:solidFill>
            </a:endParaRPr>
          </a:p>
        </p:txBody>
      </p:sp>
      <p:pic>
        <p:nvPicPr>
          <p:cNvPr id="245" name="Google Shape;245;g373552b8f51_0_58" title="sandstone_group_web.jpg"/>
          <p:cNvPicPr preferRelativeResize="0"/>
          <p:nvPr/>
        </p:nvPicPr>
        <p:blipFill>
          <a:blip r:embed="rId4">
            <a:alphaModFix/>
          </a:blip>
          <a:stretch>
            <a:fillRect/>
          </a:stretch>
        </p:blipFill>
        <p:spPr>
          <a:xfrm>
            <a:off x="5496325" y="1383225"/>
            <a:ext cx="3344701" cy="22292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9"/>
        <p:cNvGrpSpPr/>
        <p:nvPr/>
      </p:nvGrpSpPr>
      <p:grpSpPr>
        <a:xfrm>
          <a:off x="0" y="0"/>
          <a:ext cx="0" cy="0"/>
          <a:chOff x="0" y="0"/>
          <a:chExt cx="0" cy="0"/>
        </a:xfrm>
      </p:grpSpPr>
      <p:sp>
        <p:nvSpPr>
          <p:cNvPr id="250" name="Google Shape;250;p15"/>
          <p:cNvSpPr/>
          <p:nvPr/>
        </p:nvSpPr>
        <p:spPr>
          <a:xfrm>
            <a:off x="-50" y="0"/>
            <a:ext cx="9144000" cy="5154900"/>
          </a:xfrm>
          <a:prstGeom prst="rect">
            <a:avLst/>
          </a:prstGeom>
          <a:gradFill>
            <a:gsLst>
              <a:gs pos="0">
                <a:srgbClr val="5572B2"/>
              </a:gs>
              <a:gs pos="100000">
                <a:srgbClr val="3E5382"/>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 name="Google Shape;251;p15"/>
          <p:cNvSpPr/>
          <p:nvPr/>
        </p:nvSpPr>
        <p:spPr>
          <a:xfrm>
            <a:off x="5268200" y="0"/>
            <a:ext cx="3876000" cy="5154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15"/>
          <p:cNvSpPr/>
          <p:nvPr/>
        </p:nvSpPr>
        <p:spPr>
          <a:xfrm>
            <a:off x="5896550" y="1437900"/>
            <a:ext cx="2850300" cy="2582700"/>
          </a:xfrm>
          <a:prstGeom prst="rect">
            <a:avLst/>
          </a:prstGeom>
          <a:solidFill>
            <a:srgbClr val="5572B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p15"/>
          <p:cNvSpPr/>
          <p:nvPr/>
        </p:nvSpPr>
        <p:spPr>
          <a:xfrm>
            <a:off x="635425" y="1108775"/>
            <a:ext cx="4224900" cy="628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4" name="Google Shape;254;p15"/>
          <p:cNvPicPr preferRelativeResize="0"/>
          <p:nvPr/>
        </p:nvPicPr>
        <p:blipFill rotWithShape="1">
          <a:blip r:embed="rId4">
            <a:alphaModFix/>
          </a:blip>
          <a:srcRect/>
          <a:stretch/>
        </p:blipFill>
        <p:spPr>
          <a:xfrm>
            <a:off x="5720575" y="1131376"/>
            <a:ext cx="2708150" cy="2520084"/>
          </a:xfrm>
          <a:prstGeom prst="rect">
            <a:avLst/>
          </a:prstGeom>
          <a:noFill/>
          <a:ln>
            <a:noFill/>
          </a:ln>
        </p:spPr>
      </p:pic>
      <p:sp>
        <p:nvSpPr>
          <p:cNvPr id="255" name="Google Shape;255;p15"/>
          <p:cNvSpPr/>
          <p:nvPr/>
        </p:nvSpPr>
        <p:spPr>
          <a:xfrm>
            <a:off x="246925" y="318650"/>
            <a:ext cx="833100" cy="256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256" name="Google Shape;256;p15"/>
          <p:cNvSpPr txBox="1"/>
          <p:nvPr/>
        </p:nvSpPr>
        <p:spPr>
          <a:xfrm>
            <a:off x="226875" y="242450"/>
            <a:ext cx="1004100" cy="33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300"/>
              <a:buFont typeface="Arial"/>
              <a:buNone/>
            </a:pPr>
            <a:r>
              <a:rPr lang="en" sz="1300" b="1" i="0" u="none" strike="noStrike" cap="none">
                <a:solidFill>
                  <a:srgbClr val="5572B2"/>
                </a:solidFill>
                <a:latin typeface="Poppins"/>
                <a:ea typeface="Poppins"/>
                <a:cs typeface="Poppins"/>
                <a:sym typeface="Poppins"/>
              </a:rPr>
              <a:t>Lesson 1</a:t>
            </a:r>
            <a:endParaRPr sz="3400" b="1" i="0" u="none" strike="noStrike" cap="none">
              <a:solidFill>
                <a:srgbClr val="5572B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5572B2"/>
              </a:solidFill>
              <a:latin typeface="Arial"/>
              <a:ea typeface="Arial"/>
              <a:cs typeface="Arial"/>
              <a:sym typeface="Arial"/>
            </a:endParaRPr>
          </a:p>
        </p:txBody>
      </p:sp>
      <p:sp>
        <p:nvSpPr>
          <p:cNvPr id="257" name="Google Shape;257;p15"/>
          <p:cNvSpPr txBox="1"/>
          <p:nvPr/>
        </p:nvSpPr>
        <p:spPr>
          <a:xfrm>
            <a:off x="1053050" y="242450"/>
            <a:ext cx="4843500" cy="33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300" b="0" i="0" u="none" strike="noStrike" cap="none">
                <a:solidFill>
                  <a:schemeClr val="lt1"/>
                </a:solidFill>
                <a:latin typeface="Poppins"/>
                <a:ea typeface="Poppins"/>
                <a:cs typeface="Poppins"/>
                <a:sym typeface="Poppins"/>
              </a:rPr>
              <a:t>Rocks Versus Minerals | Student Slides</a:t>
            </a:r>
            <a:endParaRPr sz="1300" b="0" i="0" u="none" strike="noStrike" cap="none">
              <a:solidFill>
                <a:schemeClr val="lt1"/>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300"/>
              <a:buFont typeface="Arial"/>
              <a:buNone/>
            </a:pPr>
            <a:endParaRPr sz="1300" b="0" i="0" u="none" strike="noStrike" cap="none">
              <a:solidFill>
                <a:srgbClr val="5572B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5572B2"/>
              </a:solidFill>
              <a:latin typeface="Arial"/>
              <a:ea typeface="Arial"/>
              <a:cs typeface="Arial"/>
              <a:sym typeface="Arial"/>
            </a:endParaRPr>
          </a:p>
        </p:txBody>
      </p:sp>
      <p:sp>
        <p:nvSpPr>
          <p:cNvPr id="258" name="Google Shape;258;p15"/>
          <p:cNvSpPr txBox="1">
            <a:spLocks noGrp="1"/>
          </p:cNvSpPr>
          <p:nvPr>
            <p:ph type="title" idx="4294967295"/>
          </p:nvPr>
        </p:nvSpPr>
        <p:spPr>
          <a:xfrm>
            <a:off x="635425" y="1930400"/>
            <a:ext cx="2988308" cy="4770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 sz="2500" b="0" i="0" u="none" strike="noStrike" cap="none">
                <a:solidFill>
                  <a:srgbClr val="FFFFFF"/>
                </a:solidFill>
                <a:latin typeface="Poppins SemiBold"/>
                <a:ea typeface="Poppins SemiBold"/>
                <a:cs typeface="Poppins SemiBold"/>
                <a:sym typeface="Poppins SemiBold"/>
              </a:rPr>
              <a:t>Hematite</a:t>
            </a:r>
            <a:endParaRPr/>
          </a:p>
        </p:txBody>
      </p:sp>
      <p:sp>
        <p:nvSpPr>
          <p:cNvPr id="259" name="Google Shape;259;p15"/>
          <p:cNvSpPr txBox="1"/>
          <p:nvPr/>
        </p:nvSpPr>
        <p:spPr>
          <a:xfrm>
            <a:off x="691575" y="1032575"/>
            <a:ext cx="4352400" cy="62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500"/>
              <a:buFont typeface="Arial"/>
              <a:buNone/>
            </a:pPr>
            <a:r>
              <a:rPr lang="en" sz="3500" b="1" i="0" u="none" strike="noStrike" cap="none">
                <a:solidFill>
                  <a:srgbClr val="5572B2"/>
                </a:solidFill>
                <a:latin typeface="Montserrat ExtraBold"/>
                <a:ea typeface="Montserrat ExtraBold"/>
                <a:cs typeface="Montserrat ExtraBold"/>
                <a:sym typeface="Montserrat ExtraBold"/>
              </a:rPr>
              <a:t>Rock or Mineral?</a:t>
            </a:r>
            <a:endParaRPr sz="3500" b="1" i="0" u="none" strike="noStrike" cap="none">
              <a:solidFill>
                <a:srgbClr val="5572B2"/>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3500"/>
              <a:buFont typeface="Arial"/>
              <a:buNone/>
            </a:pPr>
            <a:endParaRPr sz="3500" b="1" i="0" u="none" strike="noStrike" cap="none">
              <a:solidFill>
                <a:srgbClr val="5572B2"/>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5572B2"/>
              </a:solidFill>
              <a:latin typeface="Montserrat"/>
              <a:ea typeface="Montserrat"/>
              <a:cs typeface="Montserrat"/>
              <a:sym typeface="Montserrat"/>
            </a:endParaRPr>
          </a:p>
        </p:txBody>
      </p:sp>
      <p:sp>
        <p:nvSpPr>
          <p:cNvPr id="260" name="Google Shape;260;p15"/>
          <p:cNvSpPr txBox="1"/>
          <p:nvPr/>
        </p:nvSpPr>
        <p:spPr>
          <a:xfrm>
            <a:off x="521625" y="2604225"/>
            <a:ext cx="4224900" cy="300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lt1"/>
                </a:solidFill>
                <a:latin typeface="Poppins"/>
                <a:ea typeface="Poppins"/>
                <a:cs typeface="Poppins"/>
                <a:sym typeface="Poppins"/>
              </a:rPr>
              <a:t>Hematite is made of iron and oxygen, and it usually appears metallic gray, black, or silver, but it may also be brownish-red. When tumbled, it becomes very lustrous, so it is popular for jewelry. In 2004, NASA's Mars rover discovered hematite on the Martian surface, which gives Mars its reddish appearance.</a:t>
            </a:r>
            <a:endParaRPr sz="13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chemeClr val="dk1"/>
              </a:buClr>
              <a:buSzPts val="1100"/>
              <a:buFont typeface="Arial"/>
              <a:buNone/>
            </a:pPr>
            <a:r>
              <a:rPr lang="en" sz="900" b="0" i="0" u="none" strike="noStrike" cap="none">
                <a:solidFill>
                  <a:schemeClr val="lt1"/>
                </a:solidFill>
                <a:latin typeface="Poppins"/>
                <a:ea typeface="Poppins"/>
                <a:cs typeface="Poppins"/>
                <a:sym typeface="Poppins"/>
              </a:rPr>
              <a:t>U.S. Geological Survey. (2004). </a:t>
            </a:r>
            <a:r>
              <a:rPr lang="en" sz="900" b="0" i="1" u="none" strike="noStrike" cap="none">
                <a:solidFill>
                  <a:schemeClr val="lt1"/>
                </a:solidFill>
                <a:latin typeface="Poppins"/>
                <a:ea typeface="Poppins"/>
                <a:cs typeface="Poppins"/>
                <a:sym typeface="Poppins"/>
              </a:rPr>
              <a:t>Hematite</a:t>
            </a:r>
            <a:r>
              <a:rPr lang="en" sz="900" b="0" i="0" u="none" strike="noStrike" cap="none">
                <a:solidFill>
                  <a:schemeClr val="lt1"/>
                </a:solidFill>
                <a:latin typeface="Poppins"/>
                <a:ea typeface="Poppins"/>
                <a:cs typeface="Poppins"/>
                <a:sym typeface="Poppins"/>
              </a:rPr>
              <a:t> [Photograph]. Wikimedia Commons. </a:t>
            </a:r>
            <a:r>
              <a:rPr lang="en" sz="900" b="0" i="0" u="sng" strike="noStrike" cap="none">
                <a:solidFill>
                  <a:schemeClr val="hlink"/>
                </a:solidFill>
                <a:latin typeface="Poppins"/>
                <a:ea typeface="Poppins"/>
                <a:cs typeface="Poppins"/>
                <a:sym typeface="Poppins"/>
                <a:hlinkClick r:id="rId5"/>
              </a:rPr>
              <a:t>https://commons.wikimedia.org/wiki/File:HematiteUSGOV.jpg</a:t>
            </a:r>
            <a:r>
              <a:rPr lang="en" sz="900" b="0" i="0" u="none" strike="noStrike" cap="none">
                <a:solidFill>
                  <a:schemeClr val="lt1"/>
                </a:solidFill>
                <a:latin typeface="Poppins"/>
                <a:ea typeface="Poppins"/>
                <a:cs typeface="Poppins"/>
                <a:sym typeface="Poppins"/>
              </a:rPr>
              <a:t> </a:t>
            </a:r>
            <a:endParaRPr sz="13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Poppins SemiBold"/>
              <a:ea typeface="Poppins SemiBold"/>
              <a:cs typeface="Poppins SemiBold"/>
              <a:sym typeface="Poppins SemiBold"/>
            </a:endParaRPr>
          </a:p>
          <a:p>
            <a:pPr marL="45720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Poppins SemiBold"/>
              <a:ea typeface="Poppins SemiBold"/>
              <a:cs typeface="Poppins SemiBold"/>
              <a:sym typeface="Poppins SemiBo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4"/>
        <p:cNvGrpSpPr/>
        <p:nvPr/>
      </p:nvGrpSpPr>
      <p:grpSpPr>
        <a:xfrm>
          <a:off x="0" y="0"/>
          <a:ext cx="0" cy="0"/>
          <a:chOff x="0" y="0"/>
          <a:chExt cx="0" cy="0"/>
        </a:xfrm>
      </p:grpSpPr>
      <p:sp>
        <p:nvSpPr>
          <p:cNvPr id="265" name="Google Shape;265;p16"/>
          <p:cNvSpPr/>
          <p:nvPr/>
        </p:nvSpPr>
        <p:spPr>
          <a:xfrm>
            <a:off x="-50" y="0"/>
            <a:ext cx="9144000" cy="5154900"/>
          </a:xfrm>
          <a:prstGeom prst="rect">
            <a:avLst/>
          </a:prstGeom>
          <a:gradFill>
            <a:gsLst>
              <a:gs pos="0">
                <a:srgbClr val="5572B2"/>
              </a:gs>
              <a:gs pos="100000">
                <a:srgbClr val="3E5382"/>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16"/>
          <p:cNvSpPr/>
          <p:nvPr/>
        </p:nvSpPr>
        <p:spPr>
          <a:xfrm>
            <a:off x="5268200" y="0"/>
            <a:ext cx="3876000" cy="5154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16"/>
          <p:cNvSpPr/>
          <p:nvPr/>
        </p:nvSpPr>
        <p:spPr>
          <a:xfrm>
            <a:off x="5601050" y="1873800"/>
            <a:ext cx="3230700" cy="2504400"/>
          </a:xfrm>
          <a:prstGeom prst="rect">
            <a:avLst/>
          </a:prstGeom>
          <a:solidFill>
            <a:srgbClr val="5572B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16"/>
          <p:cNvSpPr/>
          <p:nvPr/>
        </p:nvSpPr>
        <p:spPr>
          <a:xfrm>
            <a:off x="635425" y="1108775"/>
            <a:ext cx="4224900" cy="628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9" name="Google Shape;269;p16"/>
          <p:cNvPicPr preferRelativeResize="0"/>
          <p:nvPr/>
        </p:nvPicPr>
        <p:blipFill rotWithShape="1">
          <a:blip r:embed="rId4">
            <a:alphaModFix/>
          </a:blip>
          <a:srcRect/>
          <a:stretch/>
        </p:blipFill>
        <p:spPr>
          <a:xfrm>
            <a:off x="5531463" y="1737575"/>
            <a:ext cx="3112161" cy="2451650"/>
          </a:xfrm>
          <a:prstGeom prst="rect">
            <a:avLst/>
          </a:prstGeom>
          <a:noFill/>
          <a:ln>
            <a:noFill/>
          </a:ln>
        </p:spPr>
      </p:pic>
      <p:sp>
        <p:nvSpPr>
          <p:cNvPr id="270" name="Google Shape;270;p16"/>
          <p:cNvSpPr/>
          <p:nvPr/>
        </p:nvSpPr>
        <p:spPr>
          <a:xfrm>
            <a:off x="246925" y="318650"/>
            <a:ext cx="833100" cy="256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271" name="Google Shape;271;p16"/>
          <p:cNvSpPr txBox="1"/>
          <p:nvPr/>
        </p:nvSpPr>
        <p:spPr>
          <a:xfrm>
            <a:off x="226875" y="242450"/>
            <a:ext cx="1004100" cy="33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300"/>
              <a:buFont typeface="Arial"/>
              <a:buNone/>
            </a:pPr>
            <a:r>
              <a:rPr lang="en" sz="1300" b="1" i="0" u="none" strike="noStrike" cap="none">
                <a:solidFill>
                  <a:srgbClr val="5572B2"/>
                </a:solidFill>
                <a:latin typeface="Poppins"/>
                <a:ea typeface="Poppins"/>
                <a:cs typeface="Poppins"/>
                <a:sym typeface="Poppins"/>
              </a:rPr>
              <a:t>Lesson 1</a:t>
            </a:r>
            <a:endParaRPr sz="3400" b="1" i="0" u="none" strike="noStrike" cap="none">
              <a:solidFill>
                <a:srgbClr val="5572B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5572B2"/>
              </a:solidFill>
              <a:latin typeface="Arial"/>
              <a:ea typeface="Arial"/>
              <a:cs typeface="Arial"/>
              <a:sym typeface="Arial"/>
            </a:endParaRPr>
          </a:p>
        </p:txBody>
      </p:sp>
      <p:sp>
        <p:nvSpPr>
          <p:cNvPr id="272" name="Google Shape;272;p16"/>
          <p:cNvSpPr txBox="1"/>
          <p:nvPr/>
        </p:nvSpPr>
        <p:spPr>
          <a:xfrm>
            <a:off x="1053050" y="242450"/>
            <a:ext cx="4843500" cy="33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300" b="0" i="0" u="none" strike="noStrike" cap="none">
                <a:solidFill>
                  <a:schemeClr val="lt1"/>
                </a:solidFill>
                <a:latin typeface="Poppins"/>
                <a:ea typeface="Poppins"/>
                <a:cs typeface="Poppins"/>
                <a:sym typeface="Poppins"/>
              </a:rPr>
              <a:t>Rocks Versus Minerals | Student Slides</a:t>
            </a:r>
            <a:endParaRPr sz="1300" b="0" i="0" u="none" strike="noStrike" cap="none">
              <a:solidFill>
                <a:schemeClr val="lt1"/>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300"/>
              <a:buFont typeface="Arial"/>
              <a:buNone/>
            </a:pPr>
            <a:endParaRPr sz="1300" b="0" i="0" u="none" strike="noStrike" cap="none">
              <a:solidFill>
                <a:srgbClr val="5572B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5572B2"/>
              </a:solidFill>
              <a:latin typeface="Arial"/>
              <a:ea typeface="Arial"/>
              <a:cs typeface="Arial"/>
              <a:sym typeface="Arial"/>
            </a:endParaRPr>
          </a:p>
        </p:txBody>
      </p:sp>
      <p:sp>
        <p:nvSpPr>
          <p:cNvPr id="273" name="Google Shape;273;p16"/>
          <p:cNvSpPr txBox="1">
            <a:spLocks noGrp="1"/>
          </p:cNvSpPr>
          <p:nvPr>
            <p:ph type="title" idx="4294967295"/>
          </p:nvPr>
        </p:nvSpPr>
        <p:spPr>
          <a:xfrm>
            <a:off x="635425" y="1977830"/>
            <a:ext cx="3676931" cy="4770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 sz="2500" b="0" i="0" u="none" strike="noStrike" cap="none">
                <a:solidFill>
                  <a:srgbClr val="FFFFFF"/>
                </a:solidFill>
                <a:latin typeface="Poppins SemiBold"/>
                <a:ea typeface="Poppins SemiBold"/>
                <a:cs typeface="Poppins SemiBold"/>
                <a:sym typeface="Poppins SemiBold"/>
              </a:rPr>
              <a:t>Fluorite</a:t>
            </a:r>
            <a:endParaRPr/>
          </a:p>
        </p:txBody>
      </p:sp>
      <p:sp>
        <p:nvSpPr>
          <p:cNvPr id="274" name="Google Shape;274;p16"/>
          <p:cNvSpPr txBox="1"/>
          <p:nvPr/>
        </p:nvSpPr>
        <p:spPr>
          <a:xfrm>
            <a:off x="691575" y="1032575"/>
            <a:ext cx="4392900" cy="62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500"/>
              <a:buFont typeface="Arial"/>
              <a:buNone/>
            </a:pPr>
            <a:r>
              <a:rPr lang="en" sz="3500" b="1" i="0" u="none" strike="noStrike" cap="none">
                <a:solidFill>
                  <a:srgbClr val="5572B2"/>
                </a:solidFill>
                <a:latin typeface="Montserrat ExtraBold"/>
                <a:ea typeface="Montserrat ExtraBold"/>
                <a:cs typeface="Montserrat ExtraBold"/>
                <a:sym typeface="Montserrat ExtraBold"/>
              </a:rPr>
              <a:t>Rock or Mineral?</a:t>
            </a:r>
            <a:endParaRPr sz="3500" b="1" i="0" u="none" strike="noStrike" cap="none">
              <a:solidFill>
                <a:srgbClr val="5572B2"/>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3500"/>
              <a:buFont typeface="Arial"/>
              <a:buNone/>
            </a:pPr>
            <a:endParaRPr sz="3500" b="1" i="0" u="none" strike="noStrike" cap="none">
              <a:solidFill>
                <a:srgbClr val="5572B2"/>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5572B2"/>
              </a:solidFill>
              <a:latin typeface="Poppins"/>
              <a:ea typeface="Poppins"/>
              <a:cs typeface="Poppins"/>
              <a:sym typeface="Poppins"/>
            </a:endParaRPr>
          </a:p>
        </p:txBody>
      </p:sp>
      <p:sp>
        <p:nvSpPr>
          <p:cNvPr id="275" name="Google Shape;275;p16"/>
          <p:cNvSpPr txBox="1"/>
          <p:nvPr/>
        </p:nvSpPr>
        <p:spPr>
          <a:xfrm>
            <a:off x="635425" y="2558914"/>
            <a:ext cx="4224900" cy="300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lt1"/>
                </a:solidFill>
                <a:latin typeface="Poppins"/>
                <a:ea typeface="Poppins"/>
                <a:cs typeface="Poppins"/>
                <a:sym typeface="Poppins"/>
              </a:rPr>
              <a:t>Fluorite is also called fluorspar, and it “is used directly or indirectly to manufacture products such as aluminum, gasoline, insulating foams, refrigerants, steel, and uranium fuel.” It is composed of calcium and fluorine, and it can come in a variety of colors such as purple, yellow, green, blue, pink, and brown.</a:t>
            </a:r>
            <a:endParaRPr sz="13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lt1"/>
                </a:solidFill>
                <a:latin typeface="Poppins Light"/>
                <a:ea typeface="Poppins Light"/>
                <a:cs typeface="Poppins Light"/>
                <a:sym typeface="Poppins Light"/>
              </a:rPr>
              <a:t>Fluorite courtesy of the U.S. Geological Survey, </a:t>
            </a:r>
            <a:r>
              <a:rPr lang="en" sz="900" b="0" i="0" u="sng" strike="noStrike" cap="none">
                <a:solidFill>
                  <a:schemeClr val="hlink"/>
                </a:solidFill>
                <a:latin typeface="Poppins Light"/>
                <a:ea typeface="Poppins Light"/>
                <a:cs typeface="Poppins Light"/>
                <a:sym typeface="Poppins Light"/>
                <a:hlinkClick r:id="rId5"/>
              </a:rPr>
              <a:t>https://www.usgs.gov/media/images/fluorite</a:t>
            </a:r>
            <a:endParaRPr sz="900" b="0" i="0" u="none" strike="noStrike" cap="none">
              <a:solidFill>
                <a:schemeClr val="lt1"/>
              </a:solidFill>
              <a:latin typeface="Poppins Light"/>
              <a:ea typeface="Poppins Light"/>
              <a:cs typeface="Poppins Light"/>
              <a:sym typeface="Poppins Light"/>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Poppins SemiBold"/>
              <a:ea typeface="Poppins SemiBold"/>
              <a:cs typeface="Poppins SemiBold"/>
              <a:sym typeface="Poppins SemiBold"/>
            </a:endParaRPr>
          </a:p>
          <a:p>
            <a:pPr marL="45720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Poppins SemiBold"/>
              <a:ea typeface="Poppins SemiBold"/>
              <a:cs typeface="Poppins SemiBold"/>
              <a:sym typeface="Poppins SemiBo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9"/>
        <p:cNvGrpSpPr/>
        <p:nvPr/>
      </p:nvGrpSpPr>
      <p:grpSpPr>
        <a:xfrm>
          <a:off x="0" y="0"/>
          <a:ext cx="0" cy="0"/>
          <a:chOff x="0" y="0"/>
          <a:chExt cx="0" cy="0"/>
        </a:xfrm>
      </p:grpSpPr>
      <p:sp>
        <p:nvSpPr>
          <p:cNvPr id="280" name="Google Shape;280;p17"/>
          <p:cNvSpPr/>
          <p:nvPr/>
        </p:nvSpPr>
        <p:spPr>
          <a:xfrm>
            <a:off x="-50" y="0"/>
            <a:ext cx="9144000" cy="5154900"/>
          </a:xfrm>
          <a:prstGeom prst="rect">
            <a:avLst/>
          </a:prstGeom>
          <a:gradFill>
            <a:gsLst>
              <a:gs pos="0">
                <a:srgbClr val="5572B2"/>
              </a:gs>
              <a:gs pos="100000">
                <a:srgbClr val="3E5382"/>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17"/>
          <p:cNvSpPr/>
          <p:nvPr/>
        </p:nvSpPr>
        <p:spPr>
          <a:xfrm>
            <a:off x="5268200" y="0"/>
            <a:ext cx="3876000" cy="5154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17"/>
          <p:cNvSpPr/>
          <p:nvPr/>
        </p:nvSpPr>
        <p:spPr>
          <a:xfrm>
            <a:off x="5780550" y="613700"/>
            <a:ext cx="3209400" cy="3927900"/>
          </a:xfrm>
          <a:prstGeom prst="rect">
            <a:avLst/>
          </a:prstGeom>
          <a:solidFill>
            <a:srgbClr val="5572B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p17"/>
          <p:cNvSpPr/>
          <p:nvPr/>
        </p:nvSpPr>
        <p:spPr>
          <a:xfrm>
            <a:off x="635425" y="1108775"/>
            <a:ext cx="4224900" cy="628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4" name="Google Shape;284;p17"/>
          <p:cNvPicPr preferRelativeResize="0"/>
          <p:nvPr/>
        </p:nvPicPr>
        <p:blipFill rotWithShape="1">
          <a:blip r:embed="rId4">
            <a:alphaModFix/>
          </a:blip>
          <a:srcRect/>
          <a:stretch/>
        </p:blipFill>
        <p:spPr>
          <a:xfrm>
            <a:off x="5601573" y="318650"/>
            <a:ext cx="3209250" cy="3927749"/>
          </a:xfrm>
          <a:prstGeom prst="rect">
            <a:avLst/>
          </a:prstGeom>
          <a:noFill/>
          <a:ln>
            <a:noFill/>
          </a:ln>
        </p:spPr>
      </p:pic>
      <p:sp>
        <p:nvSpPr>
          <p:cNvPr id="285" name="Google Shape;285;p17"/>
          <p:cNvSpPr/>
          <p:nvPr/>
        </p:nvSpPr>
        <p:spPr>
          <a:xfrm>
            <a:off x="246925" y="318650"/>
            <a:ext cx="833100" cy="256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286" name="Google Shape;286;p17"/>
          <p:cNvSpPr txBox="1"/>
          <p:nvPr/>
        </p:nvSpPr>
        <p:spPr>
          <a:xfrm>
            <a:off x="226875" y="242450"/>
            <a:ext cx="1004100" cy="33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300"/>
              <a:buFont typeface="Arial"/>
              <a:buNone/>
            </a:pPr>
            <a:r>
              <a:rPr lang="en" sz="1300" b="1" i="0" u="none" strike="noStrike" cap="none">
                <a:solidFill>
                  <a:srgbClr val="5572B2"/>
                </a:solidFill>
                <a:latin typeface="Poppins"/>
                <a:ea typeface="Poppins"/>
                <a:cs typeface="Poppins"/>
                <a:sym typeface="Poppins"/>
              </a:rPr>
              <a:t>Lesson 1</a:t>
            </a:r>
            <a:endParaRPr sz="3400" b="1" i="0" u="none" strike="noStrike" cap="none">
              <a:solidFill>
                <a:srgbClr val="5572B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5572B2"/>
              </a:solidFill>
              <a:latin typeface="Arial"/>
              <a:ea typeface="Arial"/>
              <a:cs typeface="Arial"/>
              <a:sym typeface="Arial"/>
            </a:endParaRPr>
          </a:p>
        </p:txBody>
      </p:sp>
      <p:sp>
        <p:nvSpPr>
          <p:cNvPr id="287" name="Google Shape;287;p17"/>
          <p:cNvSpPr txBox="1"/>
          <p:nvPr/>
        </p:nvSpPr>
        <p:spPr>
          <a:xfrm>
            <a:off x="1053050" y="242450"/>
            <a:ext cx="4843500" cy="33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300" b="0" i="0" u="none" strike="noStrike" cap="none">
                <a:solidFill>
                  <a:schemeClr val="lt1"/>
                </a:solidFill>
                <a:latin typeface="Poppins"/>
                <a:ea typeface="Poppins"/>
                <a:cs typeface="Poppins"/>
                <a:sym typeface="Poppins"/>
              </a:rPr>
              <a:t>Rocks Versus Minerals | Student Slides</a:t>
            </a:r>
            <a:endParaRPr sz="1300" b="0" i="0" u="none" strike="noStrike" cap="none">
              <a:solidFill>
                <a:schemeClr val="lt1"/>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300"/>
              <a:buFont typeface="Arial"/>
              <a:buNone/>
            </a:pPr>
            <a:endParaRPr sz="1300" b="0" i="0" u="none" strike="noStrike" cap="none">
              <a:solidFill>
                <a:srgbClr val="5572B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5572B2"/>
              </a:solidFill>
              <a:latin typeface="Arial"/>
              <a:ea typeface="Arial"/>
              <a:cs typeface="Arial"/>
              <a:sym typeface="Arial"/>
            </a:endParaRPr>
          </a:p>
        </p:txBody>
      </p:sp>
      <p:sp>
        <p:nvSpPr>
          <p:cNvPr id="288" name="Google Shape;288;p17"/>
          <p:cNvSpPr txBox="1">
            <a:spLocks noGrp="1"/>
          </p:cNvSpPr>
          <p:nvPr>
            <p:ph type="title" idx="4294967295"/>
          </p:nvPr>
        </p:nvSpPr>
        <p:spPr>
          <a:xfrm>
            <a:off x="663475" y="2065867"/>
            <a:ext cx="3366658" cy="4770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 sz="2500" b="0" i="0" u="none" strike="noStrike" cap="none">
                <a:solidFill>
                  <a:srgbClr val="FFFFFF"/>
                </a:solidFill>
                <a:latin typeface="Poppins SemiBold"/>
                <a:ea typeface="Poppins SemiBold"/>
                <a:cs typeface="Poppins SemiBold"/>
                <a:sym typeface="Poppins SemiBold"/>
              </a:rPr>
              <a:t>Pumice</a:t>
            </a:r>
            <a:endParaRPr/>
          </a:p>
        </p:txBody>
      </p:sp>
      <p:sp>
        <p:nvSpPr>
          <p:cNvPr id="289" name="Google Shape;289;p17"/>
          <p:cNvSpPr txBox="1"/>
          <p:nvPr/>
        </p:nvSpPr>
        <p:spPr>
          <a:xfrm>
            <a:off x="691575" y="1032575"/>
            <a:ext cx="4460700" cy="62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500"/>
              <a:buFont typeface="Arial"/>
              <a:buNone/>
            </a:pPr>
            <a:r>
              <a:rPr lang="en" sz="3500" b="1" i="0" u="none" strike="noStrike" cap="none">
                <a:solidFill>
                  <a:srgbClr val="5572B2"/>
                </a:solidFill>
                <a:latin typeface="Montserrat ExtraBold"/>
                <a:ea typeface="Montserrat ExtraBold"/>
                <a:cs typeface="Montserrat ExtraBold"/>
                <a:sym typeface="Montserrat ExtraBold"/>
              </a:rPr>
              <a:t>Rock or Mineral?</a:t>
            </a:r>
            <a:endParaRPr sz="3500" b="1" i="0" u="none" strike="noStrike" cap="none">
              <a:solidFill>
                <a:srgbClr val="5572B2"/>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3500"/>
              <a:buFont typeface="Arial"/>
              <a:buNone/>
            </a:pPr>
            <a:endParaRPr sz="3500" b="1" i="0" u="none" strike="noStrike" cap="none">
              <a:solidFill>
                <a:srgbClr val="5572B2"/>
              </a:solidFill>
              <a:latin typeface="Montserrat ExtraBold"/>
              <a:ea typeface="Montserrat ExtraBold"/>
              <a:cs typeface="Montserrat ExtraBold"/>
              <a:sym typeface="Montserrat ExtraBold"/>
            </a:endParaRPr>
          </a:p>
        </p:txBody>
      </p:sp>
      <p:sp>
        <p:nvSpPr>
          <p:cNvPr id="290" name="Google Shape;290;p17"/>
          <p:cNvSpPr txBox="1"/>
          <p:nvPr/>
        </p:nvSpPr>
        <p:spPr>
          <a:xfrm>
            <a:off x="635425" y="2680425"/>
            <a:ext cx="4224900" cy="300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lt1"/>
                </a:solidFill>
                <a:latin typeface="Poppins"/>
                <a:ea typeface="Poppins"/>
                <a:cs typeface="Poppins"/>
                <a:sym typeface="Poppins"/>
              </a:rPr>
              <a:t>Pumice is the result of cooled volcanic lava that contained lots of water and gases. It is typically grayish-black with many small holes left behind by the gases released during the cooling process. Pumice is commonly used as a mild abrasive and to improve soil quality by absorbing excess moisture.</a:t>
            </a:r>
            <a:endParaRPr sz="13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lt1"/>
                </a:solidFill>
                <a:latin typeface="Poppins"/>
                <a:ea typeface="Poppins"/>
                <a:cs typeface="Poppins"/>
                <a:sym typeface="Poppins"/>
              </a:rPr>
              <a:t>December 23, 2024 — Kīlauea newest lava samples courtesy of the U.S. Geological Survey, </a:t>
            </a:r>
            <a:r>
              <a:rPr lang="en" sz="900" b="0" i="0" u="sng" strike="noStrike" cap="none">
                <a:solidFill>
                  <a:schemeClr val="hlink"/>
                </a:solidFill>
                <a:latin typeface="Poppins"/>
                <a:ea typeface="Poppins"/>
                <a:cs typeface="Poppins"/>
                <a:sym typeface="Poppins"/>
                <a:hlinkClick r:id="rId5"/>
              </a:rPr>
              <a:t>https://www.usgs.gov/media/images/december-23-2024-kilauea-newest-lava-samples</a:t>
            </a:r>
            <a:endParaRPr sz="9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Poppins SemiBold"/>
              <a:ea typeface="Poppins SemiBold"/>
              <a:cs typeface="Poppins SemiBold"/>
              <a:sym typeface="Poppins SemiBold"/>
            </a:endParaRPr>
          </a:p>
          <a:p>
            <a:pPr marL="45720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Poppins SemiBold"/>
              <a:ea typeface="Poppins SemiBold"/>
              <a:cs typeface="Poppins SemiBold"/>
              <a:sym typeface="Poppins SemiBo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4"/>
        <p:cNvGrpSpPr/>
        <p:nvPr/>
      </p:nvGrpSpPr>
      <p:grpSpPr>
        <a:xfrm>
          <a:off x="0" y="0"/>
          <a:ext cx="0" cy="0"/>
          <a:chOff x="0" y="0"/>
          <a:chExt cx="0" cy="0"/>
        </a:xfrm>
      </p:grpSpPr>
      <p:sp>
        <p:nvSpPr>
          <p:cNvPr id="295" name="Google Shape;295;p18"/>
          <p:cNvSpPr/>
          <p:nvPr/>
        </p:nvSpPr>
        <p:spPr>
          <a:xfrm>
            <a:off x="-60153" y="0"/>
            <a:ext cx="9144000" cy="5154900"/>
          </a:xfrm>
          <a:prstGeom prst="rect">
            <a:avLst/>
          </a:prstGeom>
          <a:gradFill>
            <a:gsLst>
              <a:gs pos="0">
                <a:srgbClr val="5572B2"/>
              </a:gs>
              <a:gs pos="100000">
                <a:srgbClr val="3E5382"/>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p18"/>
          <p:cNvSpPr/>
          <p:nvPr/>
        </p:nvSpPr>
        <p:spPr>
          <a:xfrm>
            <a:off x="5268200" y="0"/>
            <a:ext cx="3876000" cy="5154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p18"/>
          <p:cNvSpPr/>
          <p:nvPr/>
        </p:nvSpPr>
        <p:spPr>
          <a:xfrm>
            <a:off x="5966625" y="1737575"/>
            <a:ext cx="2973000" cy="2082300"/>
          </a:xfrm>
          <a:prstGeom prst="rect">
            <a:avLst/>
          </a:prstGeom>
          <a:solidFill>
            <a:srgbClr val="5572B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p18"/>
          <p:cNvSpPr/>
          <p:nvPr/>
        </p:nvSpPr>
        <p:spPr>
          <a:xfrm>
            <a:off x="635425" y="1108775"/>
            <a:ext cx="4224900" cy="628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9" name="Google Shape;299;p18"/>
          <p:cNvPicPr preferRelativeResize="0"/>
          <p:nvPr/>
        </p:nvPicPr>
        <p:blipFill rotWithShape="1">
          <a:blip r:embed="rId4">
            <a:alphaModFix/>
          </a:blip>
          <a:srcRect/>
          <a:stretch/>
        </p:blipFill>
        <p:spPr>
          <a:xfrm>
            <a:off x="5647625" y="1612478"/>
            <a:ext cx="3117150" cy="2082150"/>
          </a:xfrm>
          <a:prstGeom prst="rect">
            <a:avLst/>
          </a:prstGeom>
          <a:noFill/>
          <a:ln>
            <a:noFill/>
          </a:ln>
        </p:spPr>
      </p:pic>
      <p:sp>
        <p:nvSpPr>
          <p:cNvPr id="300" name="Google Shape;300;p18"/>
          <p:cNvSpPr/>
          <p:nvPr/>
        </p:nvSpPr>
        <p:spPr>
          <a:xfrm>
            <a:off x="246925" y="318650"/>
            <a:ext cx="833100" cy="256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01" name="Google Shape;301;p18"/>
          <p:cNvSpPr txBox="1"/>
          <p:nvPr/>
        </p:nvSpPr>
        <p:spPr>
          <a:xfrm>
            <a:off x="226875" y="242450"/>
            <a:ext cx="1004100" cy="33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300"/>
              <a:buFont typeface="Arial"/>
              <a:buNone/>
            </a:pPr>
            <a:r>
              <a:rPr lang="en" sz="1300" b="1" i="0" u="none" strike="noStrike" cap="none">
                <a:solidFill>
                  <a:srgbClr val="5572B2"/>
                </a:solidFill>
                <a:latin typeface="Poppins"/>
                <a:ea typeface="Poppins"/>
                <a:cs typeface="Poppins"/>
                <a:sym typeface="Poppins"/>
              </a:rPr>
              <a:t>Lesson 1</a:t>
            </a:r>
            <a:endParaRPr sz="3400" b="1" i="0" u="none" strike="noStrike" cap="none">
              <a:solidFill>
                <a:srgbClr val="5572B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5572B2"/>
              </a:solidFill>
              <a:latin typeface="Arial"/>
              <a:ea typeface="Arial"/>
              <a:cs typeface="Arial"/>
              <a:sym typeface="Arial"/>
            </a:endParaRPr>
          </a:p>
        </p:txBody>
      </p:sp>
      <p:sp>
        <p:nvSpPr>
          <p:cNvPr id="302" name="Google Shape;302;p18"/>
          <p:cNvSpPr txBox="1"/>
          <p:nvPr/>
        </p:nvSpPr>
        <p:spPr>
          <a:xfrm>
            <a:off x="1053050" y="242450"/>
            <a:ext cx="4843500" cy="33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300" b="0" i="0" u="none" strike="noStrike" cap="none">
                <a:solidFill>
                  <a:schemeClr val="lt1"/>
                </a:solidFill>
                <a:latin typeface="Poppins"/>
                <a:ea typeface="Poppins"/>
                <a:cs typeface="Poppins"/>
                <a:sym typeface="Poppins"/>
              </a:rPr>
              <a:t>Rocks Versus Minerals | Student Slides</a:t>
            </a:r>
            <a:endParaRPr sz="1300" b="0" i="0" u="none" strike="noStrike" cap="none">
              <a:solidFill>
                <a:schemeClr val="lt1"/>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300"/>
              <a:buFont typeface="Arial"/>
              <a:buNone/>
            </a:pPr>
            <a:endParaRPr sz="1300" b="0" i="0" u="none" strike="noStrike" cap="none">
              <a:solidFill>
                <a:srgbClr val="5572B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5572B2"/>
              </a:solidFill>
              <a:latin typeface="Arial"/>
              <a:ea typeface="Arial"/>
              <a:cs typeface="Arial"/>
              <a:sym typeface="Arial"/>
            </a:endParaRPr>
          </a:p>
        </p:txBody>
      </p:sp>
      <p:sp>
        <p:nvSpPr>
          <p:cNvPr id="303" name="Google Shape;303;p18"/>
          <p:cNvSpPr txBox="1">
            <a:spLocks noGrp="1"/>
          </p:cNvSpPr>
          <p:nvPr>
            <p:ph type="title" idx="4294967295"/>
          </p:nvPr>
        </p:nvSpPr>
        <p:spPr>
          <a:xfrm>
            <a:off x="691575" y="1998133"/>
            <a:ext cx="3451447" cy="4770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 sz="2500" b="0" i="0" u="none" strike="noStrike" cap="none">
                <a:solidFill>
                  <a:srgbClr val="FFFFFF"/>
                </a:solidFill>
                <a:latin typeface="Poppins SemiBold"/>
                <a:ea typeface="Poppins SemiBold"/>
                <a:cs typeface="Poppins SemiBold"/>
                <a:sym typeface="Poppins SemiBold"/>
              </a:rPr>
              <a:t>Obsidian</a:t>
            </a:r>
            <a:endParaRPr/>
          </a:p>
        </p:txBody>
      </p:sp>
      <p:sp>
        <p:nvSpPr>
          <p:cNvPr id="304" name="Google Shape;304;p18"/>
          <p:cNvSpPr txBox="1"/>
          <p:nvPr/>
        </p:nvSpPr>
        <p:spPr>
          <a:xfrm>
            <a:off x="691575" y="1032575"/>
            <a:ext cx="4433700" cy="62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500"/>
              <a:buFont typeface="Arial"/>
              <a:buNone/>
            </a:pPr>
            <a:r>
              <a:rPr lang="en" sz="3500" b="1" i="0" u="none" strike="noStrike" cap="none">
                <a:solidFill>
                  <a:srgbClr val="5572B2"/>
                </a:solidFill>
                <a:latin typeface="Montserrat ExtraBold"/>
                <a:ea typeface="Montserrat ExtraBold"/>
                <a:cs typeface="Montserrat ExtraBold"/>
                <a:sym typeface="Montserrat ExtraBold"/>
              </a:rPr>
              <a:t>Rock or Mineral?</a:t>
            </a:r>
            <a:endParaRPr sz="3500" b="1" i="0" u="none" strike="noStrike" cap="none">
              <a:solidFill>
                <a:srgbClr val="5572B2"/>
              </a:solidFill>
              <a:latin typeface="Montserrat ExtraBold"/>
              <a:ea typeface="Montserrat ExtraBold"/>
              <a:cs typeface="Montserrat ExtraBold"/>
              <a:sym typeface="Montserrat ExtraBold"/>
            </a:endParaRPr>
          </a:p>
        </p:txBody>
      </p:sp>
      <p:sp>
        <p:nvSpPr>
          <p:cNvPr id="305" name="Google Shape;305;p18"/>
          <p:cNvSpPr txBox="1"/>
          <p:nvPr/>
        </p:nvSpPr>
        <p:spPr>
          <a:xfrm>
            <a:off x="669483" y="2530675"/>
            <a:ext cx="4224900" cy="300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lt1"/>
                </a:solidFill>
                <a:latin typeface="Poppins"/>
                <a:ea typeface="Poppins"/>
                <a:cs typeface="Poppins"/>
                <a:sym typeface="Poppins"/>
              </a:rPr>
              <a:t>Obsidian was once used for blades and arrowheads because it can be as sharp as surgical steel scalpels. Now, obsidian is used as a gemstone for jewelry. Obsidian is black and lustrous, and it comes from rapidly cooled volcanic rock. </a:t>
            </a:r>
            <a:endParaRPr sz="13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chemeClr val="dk1"/>
              </a:buClr>
              <a:buSzPts val="1100"/>
              <a:buFont typeface="Arial"/>
              <a:buNone/>
            </a:pPr>
            <a:r>
              <a:rPr lang="en" sz="900" b="0" i="0" u="none" strike="noStrike" cap="none">
                <a:solidFill>
                  <a:schemeClr val="lt1"/>
                </a:solidFill>
                <a:latin typeface="Poppins"/>
                <a:ea typeface="Poppins"/>
                <a:cs typeface="Poppins"/>
                <a:sym typeface="Poppins"/>
              </a:rPr>
              <a:t>Yellowstone National Park. (2018). </a:t>
            </a:r>
            <a:r>
              <a:rPr lang="en" sz="900" b="0" i="1" u="none" strike="noStrike" cap="none">
                <a:solidFill>
                  <a:schemeClr val="lt1"/>
                </a:solidFill>
                <a:latin typeface="Poppins"/>
                <a:ea typeface="Poppins"/>
                <a:cs typeface="Poppins"/>
                <a:sym typeface="Poppins"/>
              </a:rPr>
              <a:t>Obsidian flake found on an archaeological dig (2)</a:t>
            </a:r>
            <a:r>
              <a:rPr lang="en" sz="900" b="0" i="0" u="none" strike="noStrike" cap="none">
                <a:solidFill>
                  <a:schemeClr val="lt1"/>
                </a:solidFill>
                <a:latin typeface="Poppins"/>
                <a:ea typeface="Poppins"/>
                <a:cs typeface="Poppins"/>
                <a:sym typeface="Poppins"/>
              </a:rPr>
              <a:t> [Photograph]. Wikimedia Commons. </a:t>
            </a:r>
            <a:r>
              <a:rPr lang="en" sz="900" b="0" i="0" u="sng" strike="noStrike" cap="none">
                <a:solidFill>
                  <a:schemeClr val="hlink"/>
                </a:solidFill>
                <a:latin typeface="Poppins"/>
                <a:ea typeface="Poppins"/>
                <a:cs typeface="Poppins"/>
                <a:sym typeface="Poppins"/>
                <a:hlinkClick r:id="rId5"/>
              </a:rPr>
              <a:t>https://commons.wikimedia.org/wiki/File:Obsidian_flake_found_on_an_archaeological_dig_(2)_(41192043680).jpg</a:t>
            </a:r>
            <a:r>
              <a:rPr lang="en" sz="900" b="0" i="0" u="none" strike="noStrike" cap="none">
                <a:solidFill>
                  <a:schemeClr val="lt1"/>
                </a:solidFill>
                <a:latin typeface="Poppins"/>
                <a:ea typeface="Poppins"/>
                <a:cs typeface="Poppins"/>
                <a:sym typeface="Poppins"/>
              </a:rPr>
              <a:t> </a:t>
            </a:r>
            <a:endParaRPr sz="9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Poppins SemiBold"/>
              <a:ea typeface="Poppins SemiBold"/>
              <a:cs typeface="Poppins SemiBold"/>
              <a:sym typeface="Poppins SemiBold"/>
            </a:endParaRPr>
          </a:p>
          <a:p>
            <a:pPr marL="45720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Poppins SemiBold"/>
              <a:ea typeface="Poppins SemiBold"/>
              <a:cs typeface="Poppins SemiBold"/>
              <a:sym typeface="Poppins SemiBo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9"/>
        <p:cNvGrpSpPr/>
        <p:nvPr/>
      </p:nvGrpSpPr>
      <p:grpSpPr>
        <a:xfrm>
          <a:off x="0" y="0"/>
          <a:ext cx="0" cy="0"/>
          <a:chOff x="0" y="0"/>
          <a:chExt cx="0" cy="0"/>
        </a:xfrm>
      </p:grpSpPr>
      <p:sp>
        <p:nvSpPr>
          <p:cNvPr id="310" name="Google Shape;310;p19"/>
          <p:cNvSpPr/>
          <p:nvPr/>
        </p:nvSpPr>
        <p:spPr>
          <a:xfrm>
            <a:off x="-50" y="0"/>
            <a:ext cx="9144000" cy="5154900"/>
          </a:xfrm>
          <a:prstGeom prst="rect">
            <a:avLst/>
          </a:prstGeom>
          <a:gradFill>
            <a:gsLst>
              <a:gs pos="0">
                <a:srgbClr val="5572B2"/>
              </a:gs>
              <a:gs pos="100000">
                <a:srgbClr val="3E5382"/>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19"/>
          <p:cNvSpPr/>
          <p:nvPr/>
        </p:nvSpPr>
        <p:spPr>
          <a:xfrm>
            <a:off x="5268200" y="0"/>
            <a:ext cx="3876000" cy="5154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19"/>
          <p:cNvSpPr/>
          <p:nvPr/>
        </p:nvSpPr>
        <p:spPr>
          <a:xfrm>
            <a:off x="5501750" y="1908450"/>
            <a:ext cx="3408900" cy="2026500"/>
          </a:xfrm>
          <a:prstGeom prst="rect">
            <a:avLst/>
          </a:prstGeom>
          <a:solidFill>
            <a:srgbClr val="5572B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19"/>
          <p:cNvSpPr/>
          <p:nvPr/>
        </p:nvSpPr>
        <p:spPr>
          <a:xfrm>
            <a:off x="635425" y="1108775"/>
            <a:ext cx="4224900" cy="628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4" name="Google Shape;314;p19"/>
          <p:cNvPicPr preferRelativeResize="0"/>
          <p:nvPr/>
        </p:nvPicPr>
        <p:blipFill rotWithShape="1">
          <a:blip r:embed="rId4">
            <a:alphaModFix/>
          </a:blip>
          <a:srcRect/>
          <a:stretch/>
        </p:blipFill>
        <p:spPr>
          <a:xfrm>
            <a:off x="5438050" y="1533400"/>
            <a:ext cx="3259150" cy="2190875"/>
          </a:xfrm>
          <a:prstGeom prst="rect">
            <a:avLst/>
          </a:prstGeom>
          <a:noFill/>
          <a:ln>
            <a:noFill/>
          </a:ln>
        </p:spPr>
      </p:pic>
      <p:sp>
        <p:nvSpPr>
          <p:cNvPr id="315" name="Google Shape;315;p19"/>
          <p:cNvSpPr/>
          <p:nvPr/>
        </p:nvSpPr>
        <p:spPr>
          <a:xfrm>
            <a:off x="246925" y="318650"/>
            <a:ext cx="833100" cy="256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16" name="Google Shape;316;p19"/>
          <p:cNvSpPr txBox="1"/>
          <p:nvPr/>
        </p:nvSpPr>
        <p:spPr>
          <a:xfrm>
            <a:off x="226875" y="242450"/>
            <a:ext cx="1004100" cy="33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300"/>
              <a:buFont typeface="Arial"/>
              <a:buNone/>
            </a:pPr>
            <a:r>
              <a:rPr lang="en" sz="1300" b="1" i="0" u="none" strike="noStrike" cap="none">
                <a:solidFill>
                  <a:srgbClr val="5572B2"/>
                </a:solidFill>
                <a:latin typeface="Poppins"/>
                <a:ea typeface="Poppins"/>
                <a:cs typeface="Poppins"/>
                <a:sym typeface="Poppins"/>
              </a:rPr>
              <a:t>Lesson 1</a:t>
            </a:r>
            <a:endParaRPr sz="3400" b="1" i="0" u="none" strike="noStrike" cap="none">
              <a:solidFill>
                <a:srgbClr val="5572B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5572B2"/>
              </a:solidFill>
              <a:latin typeface="Arial"/>
              <a:ea typeface="Arial"/>
              <a:cs typeface="Arial"/>
              <a:sym typeface="Arial"/>
            </a:endParaRPr>
          </a:p>
        </p:txBody>
      </p:sp>
      <p:sp>
        <p:nvSpPr>
          <p:cNvPr id="317" name="Google Shape;317;p19"/>
          <p:cNvSpPr txBox="1"/>
          <p:nvPr/>
        </p:nvSpPr>
        <p:spPr>
          <a:xfrm>
            <a:off x="1053050" y="242450"/>
            <a:ext cx="4843500" cy="33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300" b="0" i="0" u="none" strike="noStrike" cap="none">
                <a:solidFill>
                  <a:schemeClr val="lt1"/>
                </a:solidFill>
                <a:latin typeface="Poppins"/>
                <a:ea typeface="Poppins"/>
                <a:cs typeface="Poppins"/>
                <a:sym typeface="Poppins"/>
              </a:rPr>
              <a:t>Rocks Versus Minerals | Student Slides</a:t>
            </a:r>
            <a:endParaRPr sz="1300" b="0" i="0" u="none" strike="noStrike" cap="none">
              <a:solidFill>
                <a:schemeClr val="lt1"/>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300"/>
              <a:buFont typeface="Arial"/>
              <a:buNone/>
            </a:pPr>
            <a:endParaRPr sz="1300" b="0" i="0" u="none" strike="noStrike" cap="none">
              <a:solidFill>
                <a:srgbClr val="5572B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5572B2"/>
              </a:solidFill>
              <a:latin typeface="Arial"/>
              <a:ea typeface="Arial"/>
              <a:cs typeface="Arial"/>
              <a:sym typeface="Arial"/>
            </a:endParaRPr>
          </a:p>
        </p:txBody>
      </p:sp>
      <p:sp>
        <p:nvSpPr>
          <p:cNvPr id="318" name="Google Shape;318;p19"/>
          <p:cNvSpPr txBox="1">
            <a:spLocks noGrp="1"/>
          </p:cNvSpPr>
          <p:nvPr>
            <p:ph type="title" idx="4294967295"/>
          </p:nvPr>
        </p:nvSpPr>
        <p:spPr>
          <a:xfrm>
            <a:off x="635425" y="1908450"/>
            <a:ext cx="3575331" cy="4770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 sz="2500" b="0" i="0" u="none" strike="noStrike" cap="none">
                <a:solidFill>
                  <a:srgbClr val="FFFFFF"/>
                </a:solidFill>
                <a:latin typeface="Poppins SemiBold"/>
                <a:ea typeface="Poppins SemiBold"/>
                <a:cs typeface="Poppins SemiBold"/>
                <a:sym typeface="Poppins SemiBold"/>
              </a:rPr>
              <a:t>(Native) Silver</a:t>
            </a:r>
            <a:endParaRPr/>
          </a:p>
        </p:txBody>
      </p:sp>
      <p:sp>
        <p:nvSpPr>
          <p:cNvPr id="319" name="Google Shape;319;p19"/>
          <p:cNvSpPr txBox="1"/>
          <p:nvPr/>
        </p:nvSpPr>
        <p:spPr>
          <a:xfrm>
            <a:off x="691575" y="1032575"/>
            <a:ext cx="4460700" cy="62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500"/>
              <a:buFont typeface="Arial"/>
              <a:buNone/>
            </a:pPr>
            <a:r>
              <a:rPr lang="en" sz="3500" b="1" i="0" u="none" strike="noStrike" cap="none">
                <a:solidFill>
                  <a:srgbClr val="5572B2"/>
                </a:solidFill>
                <a:latin typeface="Montserrat ExtraBold"/>
                <a:ea typeface="Montserrat ExtraBold"/>
                <a:cs typeface="Montserrat ExtraBold"/>
                <a:sym typeface="Montserrat ExtraBold"/>
              </a:rPr>
              <a:t>Rock or Mineral?</a:t>
            </a:r>
            <a:endParaRPr sz="3500" b="1" i="0" u="none" strike="noStrike" cap="none">
              <a:solidFill>
                <a:srgbClr val="5572B2"/>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3500"/>
              <a:buFont typeface="Arial"/>
              <a:buNone/>
            </a:pPr>
            <a:endParaRPr sz="3500" b="1" i="0" u="none" strike="noStrike" cap="none">
              <a:solidFill>
                <a:srgbClr val="5572B2"/>
              </a:solidFill>
              <a:latin typeface="Montserrat ExtraBold"/>
              <a:ea typeface="Montserrat ExtraBold"/>
              <a:cs typeface="Montserrat ExtraBold"/>
              <a:sym typeface="Montserrat ExtraBold"/>
            </a:endParaRPr>
          </a:p>
        </p:txBody>
      </p:sp>
      <p:sp>
        <p:nvSpPr>
          <p:cNvPr id="320" name="Google Shape;320;p19"/>
          <p:cNvSpPr txBox="1"/>
          <p:nvPr/>
        </p:nvSpPr>
        <p:spPr>
          <a:xfrm>
            <a:off x="596550" y="2617533"/>
            <a:ext cx="4224900" cy="300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lt1"/>
                </a:solidFill>
                <a:latin typeface="Poppins"/>
                <a:ea typeface="Poppins"/>
                <a:cs typeface="Poppins"/>
                <a:sym typeface="Poppins"/>
              </a:rPr>
              <a:t>Silver has long been valued as a precious metal, and it is now used in solar panels, water filtration, utensils, electrical contacts, and special mirrors. It is soft, ductile, lustrous, and malleable, making it ideal for coins and jewelry. The world’s top silver-producing mines can be found in Australia, Mexico, Bolivia, Peru, and Poland.</a:t>
            </a:r>
            <a:endParaRPr sz="13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lt1"/>
                </a:solidFill>
                <a:latin typeface="Poppins"/>
                <a:ea typeface="Poppins"/>
                <a:cs typeface="Poppins"/>
                <a:sym typeface="Poppins"/>
              </a:rPr>
              <a:t>U.S. Geological Survey. (2005). </a:t>
            </a:r>
            <a:r>
              <a:rPr lang="en" sz="900" b="0" i="1" u="none" strike="noStrike" cap="none">
                <a:solidFill>
                  <a:schemeClr val="lt1"/>
                </a:solidFill>
                <a:latin typeface="Poppins"/>
                <a:ea typeface="Poppins"/>
                <a:cs typeface="Poppins"/>
                <a:sym typeface="Poppins"/>
              </a:rPr>
              <a:t>Silver</a:t>
            </a:r>
            <a:r>
              <a:rPr lang="en" sz="900" b="0" i="0" u="none" strike="noStrike" cap="none">
                <a:solidFill>
                  <a:schemeClr val="lt1"/>
                </a:solidFill>
                <a:latin typeface="Poppins"/>
                <a:ea typeface="Poppins"/>
                <a:cs typeface="Poppins"/>
                <a:sym typeface="Poppins"/>
              </a:rPr>
              <a:t> [Photograph]. Wikimedia Commons. </a:t>
            </a:r>
            <a:r>
              <a:rPr lang="en" sz="900" b="0" i="0" u="sng" strike="noStrike" cap="none">
                <a:solidFill>
                  <a:schemeClr val="hlink"/>
                </a:solidFill>
                <a:latin typeface="Poppins"/>
                <a:ea typeface="Poppins"/>
                <a:cs typeface="Poppins"/>
                <a:sym typeface="Poppins"/>
                <a:hlinkClick r:id="rId5"/>
              </a:rPr>
              <a:t>https://commons.wikimedia.org/wiki/File:SilverUSGOV.jpg</a:t>
            </a:r>
            <a:r>
              <a:rPr lang="en" sz="900" b="0" i="0" u="none" strike="noStrike" cap="none">
                <a:solidFill>
                  <a:schemeClr val="lt1"/>
                </a:solidFill>
                <a:latin typeface="Poppins"/>
                <a:ea typeface="Poppins"/>
                <a:cs typeface="Poppins"/>
                <a:sym typeface="Poppins"/>
              </a:rPr>
              <a:t>  </a:t>
            </a:r>
            <a:endParaRPr sz="13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Poppins SemiBold"/>
              <a:ea typeface="Poppins SemiBold"/>
              <a:cs typeface="Poppins SemiBold"/>
              <a:sym typeface="Poppins SemiBold"/>
            </a:endParaRPr>
          </a:p>
          <a:p>
            <a:pPr marL="45720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Poppins SemiBold"/>
              <a:ea typeface="Poppins SemiBold"/>
              <a:cs typeface="Poppins SemiBold"/>
              <a:sym typeface="Poppins SemiBo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
        <p:cNvGrpSpPr/>
        <p:nvPr/>
      </p:nvGrpSpPr>
      <p:grpSpPr>
        <a:xfrm>
          <a:off x="0" y="0"/>
          <a:ext cx="0" cy="0"/>
          <a:chOff x="0" y="0"/>
          <a:chExt cx="0" cy="0"/>
        </a:xfrm>
      </p:grpSpPr>
      <p:sp>
        <p:nvSpPr>
          <p:cNvPr id="64" name="Google Shape;64;p2"/>
          <p:cNvSpPr/>
          <p:nvPr/>
        </p:nvSpPr>
        <p:spPr>
          <a:xfrm>
            <a:off x="-50" y="0"/>
            <a:ext cx="9144000" cy="5154900"/>
          </a:xfrm>
          <a:prstGeom prst="rect">
            <a:avLst/>
          </a:prstGeom>
          <a:gradFill>
            <a:gsLst>
              <a:gs pos="0">
                <a:srgbClr val="5572B2"/>
              </a:gs>
              <a:gs pos="100000">
                <a:srgbClr val="3E5382"/>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2"/>
          <p:cNvSpPr txBox="1">
            <a:spLocks noGrp="1"/>
          </p:cNvSpPr>
          <p:nvPr>
            <p:ph type="title" idx="4294967295"/>
          </p:nvPr>
        </p:nvSpPr>
        <p:spPr>
          <a:xfrm>
            <a:off x="1789825" y="1342825"/>
            <a:ext cx="5866200" cy="7413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4400"/>
              <a:buFont typeface="Arial"/>
              <a:buNone/>
            </a:pPr>
            <a:r>
              <a:rPr lang="en" sz="4400" b="1" i="0" u="none" strike="noStrike" cap="none">
                <a:solidFill>
                  <a:schemeClr val="lt1"/>
                </a:solidFill>
                <a:latin typeface="Montserrat"/>
                <a:ea typeface="Montserrat"/>
                <a:cs typeface="Montserrat"/>
                <a:sym typeface="Montserrat"/>
              </a:rPr>
              <a:t>Guiding Questions</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66" name="Google Shape;66;p2"/>
          <p:cNvSpPr txBox="1"/>
          <p:nvPr/>
        </p:nvSpPr>
        <p:spPr>
          <a:xfrm>
            <a:off x="1080025" y="2171550"/>
            <a:ext cx="6427800" cy="2044500"/>
          </a:xfrm>
          <a:prstGeom prst="rect">
            <a:avLst/>
          </a:prstGeom>
          <a:noFill/>
          <a:ln>
            <a:noFill/>
          </a:ln>
        </p:spPr>
        <p:txBody>
          <a:bodyPr spcFirstLastPara="1" wrap="square" lIns="91425" tIns="91425" rIns="91425" bIns="91425" anchor="t" anchorCtr="0">
            <a:noAutofit/>
          </a:bodyPr>
          <a:lstStyle/>
          <a:p>
            <a:pPr marL="457200" marR="0" lvl="0" indent="-374650" algn="l" rtl="0">
              <a:lnSpc>
                <a:spcPct val="100000"/>
              </a:lnSpc>
              <a:spcBef>
                <a:spcPts val="0"/>
              </a:spcBef>
              <a:spcAft>
                <a:spcPts val="0"/>
              </a:spcAft>
              <a:buClr>
                <a:schemeClr val="lt1"/>
              </a:buClr>
              <a:buSzPts val="2300"/>
              <a:buFont typeface="Poppins"/>
              <a:buAutoNum type="arabicPeriod"/>
            </a:pPr>
            <a:r>
              <a:rPr lang="en" sz="2300" b="0" i="0" u="none" strike="noStrike" cap="none">
                <a:solidFill>
                  <a:schemeClr val="lt1"/>
                </a:solidFill>
                <a:latin typeface="Poppins"/>
                <a:ea typeface="Poppins"/>
                <a:cs typeface="Poppins"/>
                <a:sym typeface="Poppins"/>
              </a:rPr>
              <a:t>Can you tell a rock from a mineral </a:t>
            </a:r>
            <a:br>
              <a:rPr lang="en" sz="2300" b="0" i="0" u="none" strike="noStrike" cap="none">
                <a:solidFill>
                  <a:schemeClr val="lt1"/>
                </a:solidFill>
                <a:latin typeface="Poppins"/>
                <a:ea typeface="Poppins"/>
                <a:cs typeface="Poppins"/>
                <a:sym typeface="Poppins"/>
              </a:rPr>
            </a:br>
            <a:r>
              <a:rPr lang="en" sz="2300" b="0" i="0" u="none" strike="noStrike" cap="none">
                <a:solidFill>
                  <a:schemeClr val="lt1"/>
                </a:solidFill>
                <a:latin typeface="Poppins"/>
                <a:ea typeface="Poppins"/>
                <a:cs typeface="Poppins"/>
                <a:sym typeface="Poppins"/>
              </a:rPr>
              <a:t>by looking?</a:t>
            </a:r>
            <a:endParaRPr sz="2300" b="0" i="0" u="none" strike="noStrike" cap="none">
              <a:solidFill>
                <a:schemeClr val="lt1"/>
              </a:solidFill>
              <a:latin typeface="Poppins"/>
              <a:ea typeface="Poppins"/>
              <a:cs typeface="Poppins"/>
              <a:sym typeface="Poppins"/>
            </a:endParaRPr>
          </a:p>
          <a:p>
            <a:pPr marL="457200" marR="0" lvl="0" indent="-374650" algn="l" rtl="0">
              <a:lnSpc>
                <a:spcPct val="100000"/>
              </a:lnSpc>
              <a:spcBef>
                <a:spcPts val="0"/>
              </a:spcBef>
              <a:spcAft>
                <a:spcPts val="0"/>
              </a:spcAft>
              <a:buClr>
                <a:schemeClr val="lt1"/>
              </a:buClr>
              <a:buSzPts val="2300"/>
              <a:buFont typeface="Poppins"/>
              <a:buAutoNum type="arabicPeriod"/>
            </a:pPr>
            <a:r>
              <a:rPr lang="en" sz="2300" b="0" i="0" u="none" strike="noStrike" cap="none">
                <a:solidFill>
                  <a:schemeClr val="lt1"/>
                </a:solidFill>
                <a:latin typeface="Poppins"/>
                <a:ea typeface="Poppins"/>
                <a:cs typeface="Poppins"/>
                <a:sym typeface="Poppins"/>
              </a:rPr>
              <a:t>What are the differences between a rock and a mineral?</a:t>
            </a:r>
            <a:endParaRPr sz="2300" b="0" i="0" u="none" strike="noStrike" cap="none">
              <a:solidFill>
                <a:schemeClr val="lt1"/>
              </a:solidFill>
              <a:latin typeface="Poppins"/>
              <a:ea typeface="Poppins"/>
              <a:cs typeface="Poppins"/>
              <a:sym typeface="Poppins"/>
            </a:endParaRPr>
          </a:p>
          <a:p>
            <a:pPr marL="45720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lt1"/>
              </a:solidFill>
              <a:latin typeface="Poppins"/>
              <a:ea typeface="Poppins"/>
              <a:cs typeface="Poppins"/>
              <a:sym typeface="Poppins"/>
            </a:endParaRPr>
          </a:p>
        </p:txBody>
      </p:sp>
      <p:sp>
        <p:nvSpPr>
          <p:cNvPr id="67" name="Google Shape;67;p2"/>
          <p:cNvSpPr/>
          <p:nvPr/>
        </p:nvSpPr>
        <p:spPr>
          <a:xfrm>
            <a:off x="246925" y="318650"/>
            <a:ext cx="833100" cy="256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68" name="Google Shape;68;p2"/>
          <p:cNvSpPr txBox="1"/>
          <p:nvPr/>
        </p:nvSpPr>
        <p:spPr>
          <a:xfrm>
            <a:off x="226875" y="242450"/>
            <a:ext cx="1004100" cy="33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300"/>
              <a:buFont typeface="Arial"/>
              <a:buNone/>
            </a:pPr>
            <a:r>
              <a:rPr lang="en" sz="1300" b="1" i="0" u="none" strike="noStrike" cap="none">
                <a:solidFill>
                  <a:srgbClr val="5572B2"/>
                </a:solidFill>
                <a:latin typeface="Poppins"/>
                <a:ea typeface="Poppins"/>
                <a:cs typeface="Poppins"/>
                <a:sym typeface="Poppins"/>
              </a:rPr>
              <a:t>Lesson 1</a:t>
            </a:r>
            <a:endParaRPr sz="3400" b="1" i="0" u="none" strike="noStrike" cap="none">
              <a:solidFill>
                <a:srgbClr val="5572B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5572B2"/>
              </a:solidFill>
              <a:latin typeface="Arial"/>
              <a:ea typeface="Arial"/>
              <a:cs typeface="Arial"/>
              <a:sym typeface="Arial"/>
            </a:endParaRPr>
          </a:p>
        </p:txBody>
      </p:sp>
      <p:sp>
        <p:nvSpPr>
          <p:cNvPr id="69" name="Google Shape;69;p2"/>
          <p:cNvSpPr txBox="1"/>
          <p:nvPr/>
        </p:nvSpPr>
        <p:spPr>
          <a:xfrm>
            <a:off x="1053050" y="242450"/>
            <a:ext cx="4843500" cy="33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300" b="0" i="0" u="none" strike="noStrike" cap="none">
                <a:solidFill>
                  <a:schemeClr val="lt1"/>
                </a:solidFill>
                <a:latin typeface="Poppins"/>
                <a:ea typeface="Poppins"/>
                <a:cs typeface="Poppins"/>
                <a:sym typeface="Poppins"/>
              </a:rPr>
              <a:t>Rocks Versus Minerals | Student Slides</a:t>
            </a:r>
            <a:endParaRPr sz="1300" b="0" i="0" u="none" strike="noStrike" cap="none">
              <a:solidFill>
                <a:schemeClr val="lt1"/>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300"/>
              <a:buFont typeface="Arial"/>
              <a:buNone/>
            </a:pPr>
            <a:endParaRPr sz="1300" b="0" i="0" u="none" strike="noStrike" cap="none">
              <a:solidFill>
                <a:srgbClr val="5572B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5572B2"/>
              </a:solidFill>
              <a:latin typeface="Arial"/>
              <a:ea typeface="Arial"/>
              <a:cs typeface="Arial"/>
              <a:sym typeface="Arial"/>
            </a:endParaRPr>
          </a:p>
        </p:txBody>
      </p:sp>
      <p:pic>
        <p:nvPicPr>
          <p:cNvPr id="70" name="Google Shape;70;p2"/>
          <p:cNvPicPr preferRelativeResize="0"/>
          <p:nvPr/>
        </p:nvPicPr>
        <p:blipFill rotWithShape="1">
          <a:blip r:embed="rId4">
            <a:alphaModFix/>
          </a:blip>
          <a:srcRect/>
          <a:stretch/>
        </p:blipFill>
        <p:spPr>
          <a:xfrm>
            <a:off x="1080022" y="1469622"/>
            <a:ext cx="603900" cy="603900"/>
          </a:xfrm>
          <a:prstGeom prst="rect">
            <a:avLst/>
          </a:prstGeom>
          <a:noFill/>
          <a:ln>
            <a:noFill/>
          </a:ln>
        </p:spPr>
      </p:pic>
      <p:pic>
        <p:nvPicPr>
          <p:cNvPr id="71" name="Google Shape;71;p2"/>
          <p:cNvPicPr preferRelativeResize="0"/>
          <p:nvPr/>
        </p:nvPicPr>
        <p:blipFill rotWithShape="1">
          <a:blip r:embed="rId5">
            <a:alphaModFix/>
          </a:blip>
          <a:srcRect/>
          <a:stretch/>
        </p:blipFill>
        <p:spPr>
          <a:xfrm>
            <a:off x="7448376" y="4327825"/>
            <a:ext cx="1393550" cy="514825"/>
          </a:xfrm>
          <a:prstGeom prst="rect">
            <a:avLst/>
          </a:prstGeom>
          <a:noFill/>
          <a:ln>
            <a:noFill/>
          </a:ln>
        </p:spPr>
      </p:pic>
      <p:sp>
        <p:nvSpPr>
          <p:cNvPr id="72" name="Google Shape;72;p2"/>
          <p:cNvSpPr/>
          <p:nvPr/>
        </p:nvSpPr>
        <p:spPr>
          <a:xfrm rot="10800000" flipH="1">
            <a:off x="4500075" y="439050"/>
            <a:ext cx="4644000" cy="12600"/>
          </a:xfrm>
          <a:prstGeom prst="rect">
            <a:avLst/>
          </a:prstGeom>
          <a:solidFill>
            <a:srgbClr val="EFF1F6"/>
          </a:solidFill>
          <a:ln>
            <a:noFill/>
          </a:ln>
        </p:spPr>
        <p:txBody>
          <a:bodyPr spcFirstLastPara="1" wrap="square" lIns="91425" tIns="91425" rIns="91425" bIns="91425" anchor="ctr" anchorCtr="0">
            <a:noAutofit/>
          </a:bodyPr>
          <a:lstStyle/>
          <a:p>
            <a:pPr marL="228600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4"/>
        <p:cNvGrpSpPr/>
        <p:nvPr/>
      </p:nvGrpSpPr>
      <p:grpSpPr>
        <a:xfrm>
          <a:off x="0" y="0"/>
          <a:ext cx="0" cy="0"/>
          <a:chOff x="0" y="0"/>
          <a:chExt cx="0" cy="0"/>
        </a:xfrm>
      </p:grpSpPr>
      <p:sp>
        <p:nvSpPr>
          <p:cNvPr id="325" name="Google Shape;325;p20"/>
          <p:cNvSpPr/>
          <p:nvPr/>
        </p:nvSpPr>
        <p:spPr>
          <a:xfrm>
            <a:off x="-50" y="0"/>
            <a:ext cx="9144000" cy="5154900"/>
          </a:xfrm>
          <a:prstGeom prst="rect">
            <a:avLst/>
          </a:prstGeom>
          <a:gradFill>
            <a:gsLst>
              <a:gs pos="0">
                <a:srgbClr val="5572B2"/>
              </a:gs>
              <a:gs pos="100000">
                <a:srgbClr val="3E5382"/>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20"/>
          <p:cNvSpPr/>
          <p:nvPr/>
        </p:nvSpPr>
        <p:spPr>
          <a:xfrm>
            <a:off x="5268200" y="0"/>
            <a:ext cx="3876000" cy="5154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p20"/>
          <p:cNvSpPr/>
          <p:nvPr/>
        </p:nvSpPr>
        <p:spPr>
          <a:xfrm>
            <a:off x="6170950" y="849900"/>
            <a:ext cx="2570700" cy="3870900"/>
          </a:xfrm>
          <a:prstGeom prst="rect">
            <a:avLst/>
          </a:prstGeom>
          <a:solidFill>
            <a:srgbClr val="5572B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20"/>
          <p:cNvSpPr/>
          <p:nvPr/>
        </p:nvSpPr>
        <p:spPr>
          <a:xfrm>
            <a:off x="635425" y="1108775"/>
            <a:ext cx="4224900" cy="628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9" name="Google Shape;329;p20"/>
          <p:cNvPicPr preferRelativeResize="0"/>
          <p:nvPr/>
        </p:nvPicPr>
        <p:blipFill rotWithShape="1">
          <a:blip r:embed="rId4">
            <a:alphaModFix/>
          </a:blip>
          <a:srcRect/>
          <a:stretch/>
        </p:blipFill>
        <p:spPr>
          <a:xfrm>
            <a:off x="5963663" y="713650"/>
            <a:ext cx="2485075" cy="3727600"/>
          </a:xfrm>
          <a:prstGeom prst="rect">
            <a:avLst/>
          </a:prstGeom>
          <a:noFill/>
          <a:ln>
            <a:noFill/>
          </a:ln>
        </p:spPr>
      </p:pic>
      <p:sp>
        <p:nvSpPr>
          <p:cNvPr id="330" name="Google Shape;330;p20"/>
          <p:cNvSpPr/>
          <p:nvPr/>
        </p:nvSpPr>
        <p:spPr>
          <a:xfrm>
            <a:off x="246925" y="318650"/>
            <a:ext cx="833100" cy="256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31" name="Google Shape;331;p20"/>
          <p:cNvSpPr txBox="1"/>
          <p:nvPr/>
        </p:nvSpPr>
        <p:spPr>
          <a:xfrm>
            <a:off x="226875" y="242450"/>
            <a:ext cx="1004100" cy="33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300"/>
              <a:buFont typeface="Arial"/>
              <a:buNone/>
            </a:pPr>
            <a:r>
              <a:rPr lang="en" sz="1300" b="1" i="0" u="none" strike="noStrike" cap="none">
                <a:solidFill>
                  <a:srgbClr val="5572B2"/>
                </a:solidFill>
                <a:latin typeface="Poppins"/>
                <a:ea typeface="Poppins"/>
                <a:cs typeface="Poppins"/>
                <a:sym typeface="Poppins"/>
              </a:rPr>
              <a:t>Lesson 1</a:t>
            </a:r>
            <a:endParaRPr sz="3400" b="1" i="0" u="none" strike="noStrike" cap="none">
              <a:solidFill>
                <a:srgbClr val="5572B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5572B2"/>
              </a:solidFill>
              <a:latin typeface="Arial"/>
              <a:ea typeface="Arial"/>
              <a:cs typeface="Arial"/>
              <a:sym typeface="Arial"/>
            </a:endParaRPr>
          </a:p>
        </p:txBody>
      </p:sp>
      <p:sp>
        <p:nvSpPr>
          <p:cNvPr id="332" name="Google Shape;332;p20"/>
          <p:cNvSpPr txBox="1"/>
          <p:nvPr/>
        </p:nvSpPr>
        <p:spPr>
          <a:xfrm>
            <a:off x="1053050" y="242450"/>
            <a:ext cx="4843500" cy="33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300" b="0" i="0" u="none" strike="noStrike" cap="none">
                <a:solidFill>
                  <a:schemeClr val="lt1"/>
                </a:solidFill>
                <a:latin typeface="Poppins"/>
                <a:ea typeface="Poppins"/>
                <a:cs typeface="Poppins"/>
                <a:sym typeface="Poppins"/>
              </a:rPr>
              <a:t>Rocks Versus Minerals | Student Slides</a:t>
            </a:r>
            <a:endParaRPr sz="1300" b="0" i="0" u="none" strike="noStrike" cap="none">
              <a:solidFill>
                <a:schemeClr val="lt1"/>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300"/>
              <a:buFont typeface="Arial"/>
              <a:buNone/>
            </a:pPr>
            <a:endParaRPr sz="1300" b="0" i="0" u="none" strike="noStrike" cap="none">
              <a:solidFill>
                <a:srgbClr val="5572B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5572B2"/>
              </a:solidFill>
              <a:latin typeface="Arial"/>
              <a:ea typeface="Arial"/>
              <a:cs typeface="Arial"/>
              <a:sym typeface="Arial"/>
            </a:endParaRPr>
          </a:p>
        </p:txBody>
      </p:sp>
      <p:sp>
        <p:nvSpPr>
          <p:cNvPr id="333" name="Google Shape;333;p20"/>
          <p:cNvSpPr txBox="1">
            <a:spLocks noGrp="1"/>
          </p:cNvSpPr>
          <p:nvPr>
            <p:ph type="title" idx="4294967295"/>
          </p:nvPr>
        </p:nvSpPr>
        <p:spPr>
          <a:xfrm>
            <a:off x="663475" y="1862667"/>
            <a:ext cx="2937681" cy="4770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 sz="2500" b="0" i="0" u="none" strike="noStrike" cap="none">
                <a:solidFill>
                  <a:srgbClr val="FFFFFF"/>
                </a:solidFill>
                <a:latin typeface="Poppins SemiBold"/>
                <a:ea typeface="Poppins SemiBold"/>
                <a:cs typeface="Poppins SemiBold"/>
                <a:sym typeface="Poppins SemiBold"/>
              </a:rPr>
              <a:t>Gypsum</a:t>
            </a:r>
            <a:endParaRPr/>
          </a:p>
        </p:txBody>
      </p:sp>
      <p:sp>
        <p:nvSpPr>
          <p:cNvPr id="334" name="Google Shape;334;p20"/>
          <p:cNvSpPr txBox="1"/>
          <p:nvPr/>
        </p:nvSpPr>
        <p:spPr>
          <a:xfrm>
            <a:off x="691575" y="1032575"/>
            <a:ext cx="4419900" cy="62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500"/>
              <a:buFont typeface="Arial"/>
              <a:buNone/>
            </a:pPr>
            <a:r>
              <a:rPr lang="en" sz="3500" b="1" i="0" u="none" strike="noStrike" cap="none">
                <a:solidFill>
                  <a:srgbClr val="5572B2"/>
                </a:solidFill>
                <a:latin typeface="Montserrat ExtraBold"/>
                <a:ea typeface="Montserrat ExtraBold"/>
                <a:cs typeface="Montserrat ExtraBold"/>
                <a:sym typeface="Montserrat ExtraBold"/>
              </a:rPr>
              <a:t>Rock or Mineral?</a:t>
            </a:r>
            <a:endParaRPr sz="3500" b="1" i="0" u="none" strike="noStrike" cap="none">
              <a:solidFill>
                <a:srgbClr val="5572B2"/>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3500"/>
              <a:buFont typeface="Arial"/>
              <a:buNone/>
            </a:pPr>
            <a:endParaRPr sz="3500" b="1" i="0" u="none" strike="noStrike" cap="none">
              <a:solidFill>
                <a:srgbClr val="5572B2"/>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3500"/>
              <a:buFont typeface="Arial"/>
              <a:buNone/>
            </a:pPr>
            <a:endParaRPr sz="3500" b="1" i="0" u="none" strike="noStrike" cap="none">
              <a:solidFill>
                <a:srgbClr val="5572B2"/>
              </a:solidFill>
              <a:latin typeface="Montserrat ExtraBold"/>
              <a:ea typeface="Montserrat ExtraBold"/>
              <a:cs typeface="Montserrat ExtraBold"/>
              <a:sym typeface="Montserrat ExtraBold"/>
            </a:endParaRPr>
          </a:p>
        </p:txBody>
      </p:sp>
      <p:sp>
        <p:nvSpPr>
          <p:cNvPr id="335" name="Google Shape;335;p20"/>
          <p:cNvSpPr txBox="1"/>
          <p:nvPr/>
        </p:nvSpPr>
        <p:spPr>
          <a:xfrm>
            <a:off x="635425" y="2413613"/>
            <a:ext cx="4224900" cy="300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lt1"/>
                </a:solidFill>
                <a:latin typeface="Poppins"/>
                <a:ea typeface="Poppins"/>
                <a:cs typeface="Poppins"/>
                <a:sym typeface="Poppins"/>
              </a:rPr>
              <a:t>Gypsum consists of calcium, sulfur, and oxygen, and it is mined for use as a fertilizer and as a component of chalk, plaster, and drywall. Gypsum was discovered in the northern polar regions of Mars by a Mars rover; on Earth, it can be found in Brazil, Pakistan, Jamaica, Iran, Thailand, Spain, Germany, Italy, England, Ireland, Canada, and the United States.</a:t>
            </a:r>
            <a:endParaRPr sz="13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chemeClr val="dk1"/>
              </a:buClr>
              <a:buSzPts val="1100"/>
              <a:buFont typeface="Arial"/>
              <a:buNone/>
            </a:pPr>
            <a:r>
              <a:rPr lang="en" sz="900" b="0" i="0" u="none" strike="noStrike" cap="none">
                <a:solidFill>
                  <a:schemeClr val="lt1"/>
                </a:solidFill>
                <a:latin typeface="Poppins"/>
                <a:ea typeface="Poppins"/>
                <a:cs typeface="Poppins"/>
                <a:sym typeface="Poppins"/>
              </a:rPr>
              <a:t>Naturalis Biodiversity Center. (2014). </a:t>
            </a:r>
            <a:r>
              <a:rPr lang="en" sz="900" b="0" i="1" u="none" strike="noStrike" cap="none">
                <a:solidFill>
                  <a:schemeClr val="lt1"/>
                </a:solidFill>
                <a:latin typeface="Poppins"/>
                <a:ea typeface="Poppins"/>
                <a:cs typeface="Poppins"/>
                <a:sym typeface="Poppins"/>
              </a:rPr>
              <a:t>White gypsum mineral</a:t>
            </a:r>
            <a:r>
              <a:rPr lang="en" sz="900" b="0" i="0" u="none" strike="noStrike" cap="none">
                <a:solidFill>
                  <a:schemeClr val="lt1"/>
                </a:solidFill>
                <a:latin typeface="Poppins"/>
                <a:ea typeface="Poppins"/>
                <a:cs typeface="Poppins"/>
                <a:sym typeface="Poppins"/>
              </a:rPr>
              <a:t> [Photograph]. Wikimedia Commons. </a:t>
            </a:r>
            <a:r>
              <a:rPr lang="en" sz="900" b="0" i="0" u="sng" strike="noStrike" cap="none">
                <a:solidFill>
                  <a:schemeClr val="hlink"/>
                </a:solidFill>
                <a:latin typeface="Poppins"/>
                <a:ea typeface="Poppins"/>
                <a:cs typeface="Poppins"/>
                <a:sym typeface="Poppins"/>
                <a:hlinkClick r:id="rId5"/>
              </a:rPr>
              <a:t>https://commons.wikimedia.org/wiki/File:Naturalis_Biodiversity_Center_-_Gypsum_-_mineral.jpg</a:t>
            </a:r>
            <a:r>
              <a:rPr lang="en" sz="900" b="0" i="0" u="none" strike="noStrike" cap="none">
                <a:solidFill>
                  <a:schemeClr val="lt1"/>
                </a:solidFill>
                <a:latin typeface="Poppins"/>
                <a:ea typeface="Poppins"/>
                <a:cs typeface="Poppins"/>
                <a:sym typeface="Poppins"/>
              </a:rPr>
              <a:t> </a:t>
            </a:r>
            <a:endParaRPr sz="9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Poppins SemiBold"/>
              <a:ea typeface="Poppins SemiBold"/>
              <a:cs typeface="Poppins SemiBold"/>
              <a:sym typeface="Poppins SemiBold"/>
            </a:endParaRPr>
          </a:p>
          <a:p>
            <a:pPr marL="45720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Poppins SemiBold"/>
              <a:ea typeface="Poppins SemiBold"/>
              <a:cs typeface="Poppins SemiBold"/>
              <a:sym typeface="Poppins SemiBo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9"/>
        <p:cNvGrpSpPr/>
        <p:nvPr/>
      </p:nvGrpSpPr>
      <p:grpSpPr>
        <a:xfrm>
          <a:off x="0" y="0"/>
          <a:ext cx="0" cy="0"/>
          <a:chOff x="0" y="0"/>
          <a:chExt cx="0" cy="0"/>
        </a:xfrm>
      </p:grpSpPr>
      <p:sp>
        <p:nvSpPr>
          <p:cNvPr id="340" name="Google Shape;340;p21"/>
          <p:cNvSpPr/>
          <p:nvPr/>
        </p:nvSpPr>
        <p:spPr>
          <a:xfrm>
            <a:off x="-50" y="0"/>
            <a:ext cx="9144000" cy="5154900"/>
          </a:xfrm>
          <a:prstGeom prst="rect">
            <a:avLst/>
          </a:prstGeom>
          <a:gradFill>
            <a:gsLst>
              <a:gs pos="0">
                <a:srgbClr val="5572B2"/>
              </a:gs>
              <a:gs pos="100000">
                <a:srgbClr val="3E5382"/>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p21"/>
          <p:cNvSpPr/>
          <p:nvPr/>
        </p:nvSpPr>
        <p:spPr>
          <a:xfrm>
            <a:off x="5268200" y="0"/>
            <a:ext cx="3876000" cy="5154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21"/>
          <p:cNvSpPr/>
          <p:nvPr/>
        </p:nvSpPr>
        <p:spPr>
          <a:xfrm>
            <a:off x="5765900" y="1332850"/>
            <a:ext cx="3279000" cy="3098400"/>
          </a:xfrm>
          <a:prstGeom prst="rect">
            <a:avLst/>
          </a:prstGeom>
          <a:solidFill>
            <a:srgbClr val="5572B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21"/>
          <p:cNvSpPr/>
          <p:nvPr/>
        </p:nvSpPr>
        <p:spPr>
          <a:xfrm>
            <a:off x="635425" y="1108775"/>
            <a:ext cx="4224900" cy="628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4" name="Google Shape;344;p21"/>
          <p:cNvPicPr preferRelativeResize="0"/>
          <p:nvPr/>
        </p:nvPicPr>
        <p:blipFill rotWithShape="1">
          <a:blip r:embed="rId4">
            <a:alphaModFix/>
          </a:blip>
          <a:srcRect/>
          <a:stretch/>
        </p:blipFill>
        <p:spPr>
          <a:xfrm>
            <a:off x="5393025" y="1202175"/>
            <a:ext cx="3429000" cy="3028950"/>
          </a:xfrm>
          <a:prstGeom prst="rect">
            <a:avLst/>
          </a:prstGeom>
          <a:noFill/>
          <a:ln>
            <a:noFill/>
          </a:ln>
        </p:spPr>
      </p:pic>
      <p:sp>
        <p:nvSpPr>
          <p:cNvPr id="345" name="Google Shape;345;p21"/>
          <p:cNvSpPr/>
          <p:nvPr/>
        </p:nvSpPr>
        <p:spPr>
          <a:xfrm>
            <a:off x="246925" y="318650"/>
            <a:ext cx="833100" cy="256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46" name="Google Shape;346;p21"/>
          <p:cNvSpPr txBox="1"/>
          <p:nvPr/>
        </p:nvSpPr>
        <p:spPr>
          <a:xfrm>
            <a:off x="226875" y="242450"/>
            <a:ext cx="1004100" cy="33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300"/>
              <a:buFont typeface="Arial"/>
              <a:buNone/>
            </a:pPr>
            <a:r>
              <a:rPr lang="en" sz="1300" b="1" i="0" u="none" strike="noStrike" cap="none">
                <a:solidFill>
                  <a:srgbClr val="5572B2"/>
                </a:solidFill>
                <a:latin typeface="Poppins"/>
                <a:ea typeface="Poppins"/>
                <a:cs typeface="Poppins"/>
                <a:sym typeface="Poppins"/>
              </a:rPr>
              <a:t>Lesson 1</a:t>
            </a:r>
            <a:endParaRPr sz="3400" b="1" i="0" u="none" strike="noStrike" cap="none">
              <a:solidFill>
                <a:srgbClr val="5572B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5572B2"/>
              </a:solidFill>
              <a:latin typeface="Arial"/>
              <a:ea typeface="Arial"/>
              <a:cs typeface="Arial"/>
              <a:sym typeface="Arial"/>
            </a:endParaRPr>
          </a:p>
        </p:txBody>
      </p:sp>
      <p:sp>
        <p:nvSpPr>
          <p:cNvPr id="347" name="Google Shape;347;p21"/>
          <p:cNvSpPr txBox="1"/>
          <p:nvPr/>
        </p:nvSpPr>
        <p:spPr>
          <a:xfrm>
            <a:off x="1053050" y="242450"/>
            <a:ext cx="4843500" cy="33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300" b="0" i="0" u="none" strike="noStrike" cap="none">
                <a:solidFill>
                  <a:schemeClr val="lt1"/>
                </a:solidFill>
                <a:latin typeface="Poppins"/>
                <a:ea typeface="Poppins"/>
                <a:cs typeface="Poppins"/>
                <a:sym typeface="Poppins"/>
              </a:rPr>
              <a:t>Rocks Versus Minerals | Student Slides</a:t>
            </a:r>
            <a:endParaRPr sz="1300" b="0" i="0" u="none" strike="noStrike" cap="none">
              <a:solidFill>
                <a:schemeClr val="lt1"/>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300"/>
              <a:buFont typeface="Arial"/>
              <a:buNone/>
            </a:pPr>
            <a:endParaRPr sz="1300" b="0" i="0" u="none" strike="noStrike" cap="none">
              <a:solidFill>
                <a:srgbClr val="5572B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5572B2"/>
              </a:solidFill>
              <a:latin typeface="Arial"/>
              <a:ea typeface="Arial"/>
              <a:cs typeface="Arial"/>
              <a:sym typeface="Arial"/>
            </a:endParaRPr>
          </a:p>
        </p:txBody>
      </p:sp>
      <p:sp>
        <p:nvSpPr>
          <p:cNvPr id="348" name="Google Shape;348;p21"/>
          <p:cNvSpPr txBox="1">
            <a:spLocks noGrp="1"/>
          </p:cNvSpPr>
          <p:nvPr>
            <p:ph type="title" idx="4294967295"/>
          </p:nvPr>
        </p:nvSpPr>
        <p:spPr>
          <a:xfrm>
            <a:off x="635425" y="1862667"/>
            <a:ext cx="3089908" cy="4770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 sz="2500" b="1" i="0" u="none" strike="noStrike" cap="none">
                <a:solidFill>
                  <a:srgbClr val="FFFFFF"/>
                </a:solidFill>
                <a:latin typeface="Lato"/>
                <a:ea typeface="Lato"/>
                <a:cs typeface="Lato"/>
                <a:sym typeface="Lato"/>
              </a:rPr>
              <a:t>Malachite</a:t>
            </a:r>
            <a:endParaRPr/>
          </a:p>
        </p:txBody>
      </p:sp>
      <p:sp>
        <p:nvSpPr>
          <p:cNvPr id="349" name="Google Shape;349;p21"/>
          <p:cNvSpPr txBox="1"/>
          <p:nvPr/>
        </p:nvSpPr>
        <p:spPr>
          <a:xfrm>
            <a:off x="691575" y="1032575"/>
            <a:ext cx="4365900" cy="62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500"/>
              <a:buFont typeface="Arial"/>
              <a:buNone/>
            </a:pPr>
            <a:r>
              <a:rPr lang="en" sz="3500" b="1" i="0" u="none" strike="noStrike" cap="none">
                <a:solidFill>
                  <a:srgbClr val="5572B2"/>
                </a:solidFill>
                <a:latin typeface="Montserrat ExtraBold"/>
                <a:ea typeface="Montserrat ExtraBold"/>
                <a:cs typeface="Montserrat ExtraBold"/>
                <a:sym typeface="Montserrat ExtraBold"/>
              </a:rPr>
              <a:t>Rock or Mineral?</a:t>
            </a:r>
            <a:endParaRPr sz="3500" b="1" i="0" u="none" strike="noStrike" cap="none">
              <a:solidFill>
                <a:srgbClr val="5572B2"/>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3500"/>
              <a:buFont typeface="Arial"/>
              <a:buNone/>
            </a:pPr>
            <a:endParaRPr sz="3500" b="1" i="0" u="none" strike="noStrike" cap="none">
              <a:solidFill>
                <a:srgbClr val="5572B2"/>
              </a:solidFill>
              <a:latin typeface="Montserrat ExtraBold"/>
              <a:ea typeface="Montserrat ExtraBold"/>
              <a:cs typeface="Montserrat ExtraBold"/>
              <a:sym typeface="Montserrat ExtraBold"/>
            </a:endParaRPr>
          </a:p>
        </p:txBody>
      </p:sp>
      <p:sp>
        <p:nvSpPr>
          <p:cNvPr id="350" name="Google Shape;350;p21"/>
          <p:cNvSpPr txBox="1"/>
          <p:nvPr/>
        </p:nvSpPr>
        <p:spPr>
          <a:xfrm>
            <a:off x="635425" y="2571750"/>
            <a:ext cx="4224900" cy="300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lt1"/>
                </a:solidFill>
                <a:latin typeface="Poppins"/>
                <a:ea typeface="Poppins"/>
                <a:cs typeface="Poppins"/>
                <a:sym typeface="Poppins"/>
              </a:rPr>
              <a:t>Malachite was given its name due to its resemblance to the green leaves of the mallow plant of Africa, Asia, and Europe. Its green color is due to the copper in its chemical makeup. It also contains carbon, oxygen, and hydrogen. It is found throughout Africa, Mexico, southern Australia, France, Israel, Russia, and the southwestern United States.</a:t>
            </a:r>
            <a:endParaRPr sz="13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Lato"/>
              <a:ea typeface="Lato"/>
              <a:cs typeface="Lato"/>
              <a:sym typeface="Lato"/>
            </a:endParaRPr>
          </a:p>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lt1"/>
                </a:solidFill>
                <a:latin typeface="Poppins"/>
                <a:ea typeface="Poppins"/>
                <a:cs typeface="Poppins"/>
                <a:sym typeface="Poppins"/>
              </a:rPr>
              <a:t>U.S. Geological Survey. (2005). </a:t>
            </a:r>
            <a:r>
              <a:rPr lang="en" sz="900" b="0" i="1" u="none" strike="noStrike" cap="none">
                <a:solidFill>
                  <a:schemeClr val="lt1"/>
                </a:solidFill>
                <a:latin typeface="Poppins"/>
                <a:ea typeface="Poppins"/>
                <a:cs typeface="Poppins"/>
                <a:sym typeface="Poppins"/>
              </a:rPr>
              <a:t>Malachite </a:t>
            </a:r>
            <a:r>
              <a:rPr lang="en" sz="900" b="0" i="0" u="none" strike="noStrike" cap="none">
                <a:solidFill>
                  <a:schemeClr val="lt1"/>
                </a:solidFill>
                <a:latin typeface="Poppins"/>
                <a:ea typeface="Poppins"/>
                <a:cs typeface="Poppins"/>
                <a:sym typeface="Poppins"/>
              </a:rPr>
              <a:t>[Photograph]. Wikimedia Commons. </a:t>
            </a:r>
            <a:r>
              <a:rPr lang="en" sz="900" b="0" i="0" u="sng" strike="noStrike" cap="none">
                <a:solidFill>
                  <a:schemeClr val="hlink"/>
                </a:solidFill>
                <a:latin typeface="Poppins"/>
                <a:ea typeface="Poppins"/>
                <a:cs typeface="Poppins"/>
                <a:sym typeface="Poppins"/>
                <a:hlinkClick r:id="rId5"/>
              </a:rPr>
              <a:t>https://commons.wikimedia.org/wiki/File:MalachiteUSGOV.jpg</a:t>
            </a:r>
            <a:r>
              <a:rPr lang="en" sz="900" b="0" i="0" u="none" strike="noStrike" cap="none">
                <a:solidFill>
                  <a:schemeClr val="lt1"/>
                </a:solidFill>
                <a:latin typeface="Poppins"/>
                <a:ea typeface="Poppins"/>
                <a:cs typeface="Poppins"/>
                <a:sym typeface="Poppins"/>
              </a:rPr>
              <a:t> </a:t>
            </a:r>
            <a:endParaRPr sz="9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Lato"/>
              <a:ea typeface="Lato"/>
              <a:cs typeface="Lato"/>
              <a:sym typeface="Lato"/>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Lato"/>
              <a:ea typeface="Lato"/>
              <a:cs typeface="Lato"/>
              <a:sym typeface="Lato"/>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Lato"/>
              <a:ea typeface="Lato"/>
              <a:cs typeface="Lato"/>
              <a:sym typeface="Lato"/>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Lato"/>
              <a:ea typeface="Lato"/>
              <a:cs typeface="Lato"/>
              <a:sym typeface="Lato"/>
            </a:endParaRPr>
          </a:p>
          <a:p>
            <a:pPr marL="45720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Lato"/>
              <a:ea typeface="Lato"/>
              <a:cs typeface="Lato"/>
              <a:sym typeface="La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4"/>
        <p:cNvGrpSpPr/>
        <p:nvPr/>
      </p:nvGrpSpPr>
      <p:grpSpPr>
        <a:xfrm>
          <a:off x="0" y="0"/>
          <a:ext cx="0" cy="0"/>
          <a:chOff x="0" y="0"/>
          <a:chExt cx="0" cy="0"/>
        </a:xfrm>
      </p:grpSpPr>
      <p:sp>
        <p:nvSpPr>
          <p:cNvPr id="355" name="Google Shape;355;p22"/>
          <p:cNvSpPr/>
          <p:nvPr/>
        </p:nvSpPr>
        <p:spPr>
          <a:xfrm>
            <a:off x="0" y="-11400"/>
            <a:ext cx="9144000" cy="5154900"/>
          </a:xfrm>
          <a:prstGeom prst="rect">
            <a:avLst/>
          </a:prstGeom>
          <a:gradFill>
            <a:gsLst>
              <a:gs pos="0">
                <a:srgbClr val="5572B2"/>
              </a:gs>
              <a:gs pos="100000">
                <a:srgbClr val="3E5382"/>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22"/>
          <p:cNvSpPr/>
          <p:nvPr/>
        </p:nvSpPr>
        <p:spPr>
          <a:xfrm>
            <a:off x="246925" y="318650"/>
            <a:ext cx="833100" cy="256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57" name="Google Shape;357;p22"/>
          <p:cNvSpPr txBox="1"/>
          <p:nvPr/>
        </p:nvSpPr>
        <p:spPr>
          <a:xfrm>
            <a:off x="226875" y="242450"/>
            <a:ext cx="1004100" cy="33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300"/>
              <a:buFont typeface="Arial"/>
              <a:buNone/>
            </a:pPr>
            <a:r>
              <a:rPr lang="en" sz="1300" b="1" i="0" u="none" strike="noStrike" cap="none">
                <a:solidFill>
                  <a:srgbClr val="5572B2"/>
                </a:solidFill>
                <a:latin typeface="Poppins"/>
                <a:ea typeface="Poppins"/>
                <a:cs typeface="Poppins"/>
                <a:sym typeface="Poppins"/>
              </a:rPr>
              <a:t>Lesson 1</a:t>
            </a:r>
            <a:endParaRPr sz="3400" b="1" i="0" u="none" strike="noStrike" cap="none">
              <a:solidFill>
                <a:srgbClr val="5572B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5572B2"/>
              </a:solidFill>
              <a:latin typeface="Arial"/>
              <a:ea typeface="Arial"/>
              <a:cs typeface="Arial"/>
              <a:sym typeface="Arial"/>
            </a:endParaRPr>
          </a:p>
        </p:txBody>
      </p:sp>
      <p:sp>
        <p:nvSpPr>
          <p:cNvPr id="358" name="Google Shape;358;p22"/>
          <p:cNvSpPr txBox="1"/>
          <p:nvPr/>
        </p:nvSpPr>
        <p:spPr>
          <a:xfrm>
            <a:off x="1053050" y="242450"/>
            <a:ext cx="4843500" cy="33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300"/>
              <a:buFont typeface="Arial"/>
              <a:buNone/>
            </a:pPr>
            <a:r>
              <a:rPr lang="en" sz="1300" b="0" i="0" u="none" strike="noStrike" cap="none">
                <a:solidFill>
                  <a:schemeClr val="lt1"/>
                </a:solidFill>
                <a:latin typeface="Poppins"/>
                <a:ea typeface="Poppins"/>
                <a:cs typeface="Poppins"/>
                <a:sym typeface="Poppins"/>
              </a:rPr>
              <a:t>Rocks Versus Minerals | Student Slides</a:t>
            </a:r>
            <a:endParaRPr sz="1300" b="0" i="0" u="none" strike="noStrike" cap="none">
              <a:solidFill>
                <a:schemeClr val="lt1"/>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300"/>
              <a:buFont typeface="Arial"/>
              <a:buNone/>
            </a:pPr>
            <a:endParaRPr sz="1300" b="0" i="0" u="none" strike="noStrike" cap="none">
              <a:solidFill>
                <a:srgbClr val="5572B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5572B2"/>
              </a:solidFill>
              <a:latin typeface="Arial"/>
              <a:ea typeface="Arial"/>
              <a:cs typeface="Arial"/>
              <a:sym typeface="Arial"/>
            </a:endParaRPr>
          </a:p>
        </p:txBody>
      </p:sp>
      <p:sp>
        <p:nvSpPr>
          <p:cNvPr id="359" name="Google Shape;359;p22"/>
          <p:cNvSpPr/>
          <p:nvPr/>
        </p:nvSpPr>
        <p:spPr>
          <a:xfrm>
            <a:off x="5268200" y="0"/>
            <a:ext cx="3876000" cy="5154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22"/>
          <p:cNvSpPr/>
          <p:nvPr/>
        </p:nvSpPr>
        <p:spPr>
          <a:xfrm>
            <a:off x="5719700" y="1661375"/>
            <a:ext cx="2973000" cy="1888500"/>
          </a:xfrm>
          <a:prstGeom prst="rect">
            <a:avLst/>
          </a:prstGeom>
          <a:solidFill>
            <a:srgbClr val="5572B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22"/>
          <p:cNvSpPr/>
          <p:nvPr/>
        </p:nvSpPr>
        <p:spPr>
          <a:xfrm>
            <a:off x="635425" y="1108775"/>
            <a:ext cx="4224900" cy="628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22"/>
          <p:cNvSpPr txBox="1">
            <a:spLocks noGrp="1"/>
          </p:cNvSpPr>
          <p:nvPr>
            <p:ph type="title" idx="4294967295"/>
          </p:nvPr>
        </p:nvSpPr>
        <p:spPr>
          <a:xfrm>
            <a:off x="663475" y="1896533"/>
            <a:ext cx="3411814" cy="4770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 sz="2500" b="0" i="0" u="none" strike="noStrike" cap="none">
                <a:solidFill>
                  <a:srgbClr val="FFFFFF"/>
                </a:solidFill>
                <a:latin typeface="Poppins SemiBold"/>
                <a:ea typeface="Poppins SemiBold"/>
                <a:cs typeface="Poppins SemiBold"/>
                <a:sym typeface="Poppins SemiBold"/>
              </a:rPr>
              <a:t>Galena</a:t>
            </a:r>
            <a:endParaRPr/>
          </a:p>
        </p:txBody>
      </p:sp>
      <p:sp>
        <p:nvSpPr>
          <p:cNvPr id="363" name="Google Shape;363;p22"/>
          <p:cNvSpPr txBox="1"/>
          <p:nvPr/>
        </p:nvSpPr>
        <p:spPr>
          <a:xfrm>
            <a:off x="691575" y="1032575"/>
            <a:ext cx="4365900" cy="62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500"/>
              <a:buFont typeface="Arial"/>
              <a:buNone/>
            </a:pPr>
            <a:r>
              <a:rPr lang="en" sz="3500" b="1" i="0" u="none" strike="noStrike" cap="none">
                <a:solidFill>
                  <a:srgbClr val="5572B2"/>
                </a:solidFill>
                <a:latin typeface="Montserrat ExtraBold"/>
                <a:ea typeface="Montserrat ExtraBold"/>
                <a:cs typeface="Montserrat ExtraBold"/>
                <a:sym typeface="Montserrat ExtraBold"/>
              </a:rPr>
              <a:t>Rock or Mineral?</a:t>
            </a:r>
            <a:endParaRPr sz="3500" b="1" i="0" u="none" strike="noStrike" cap="none">
              <a:solidFill>
                <a:srgbClr val="5572B2"/>
              </a:solidFill>
              <a:latin typeface="Montserrat ExtraBold"/>
              <a:ea typeface="Montserrat ExtraBold"/>
              <a:cs typeface="Montserrat ExtraBold"/>
              <a:sym typeface="Montserrat ExtraBold"/>
            </a:endParaRPr>
          </a:p>
        </p:txBody>
      </p:sp>
      <p:pic>
        <p:nvPicPr>
          <p:cNvPr id="364" name="Google Shape;364;p22"/>
          <p:cNvPicPr preferRelativeResize="0"/>
          <p:nvPr/>
        </p:nvPicPr>
        <p:blipFill rotWithShape="1">
          <a:blip r:embed="rId4">
            <a:alphaModFix/>
          </a:blip>
          <a:srcRect/>
          <a:stretch/>
        </p:blipFill>
        <p:spPr>
          <a:xfrm>
            <a:off x="5562600" y="1387825"/>
            <a:ext cx="2973000" cy="1974258"/>
          </a:xfrm>
          <a:prstGeom prst="rect">
            <a:avLst/>
          </a:prstGeom>
          <a:noFill/>
          <a:ln>
            <a:noFill/>
          </a:ln>
        </p:spPr>
      </p:pic>
      <p:sp>
        <p:nvSpPr>
          <p:cNvPr id="365" name="Google Shape;365;p22"/>
          <p:cNvSpPr txBox="1"/>
          <p:nvPr/>
        </p:nvSpPr>
        <p:spPr>
          <a:xfrm>
            <a:off x="608400" y="2294358"/>
            <a:ext cx="4224900" cy="300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lt1"/>
                </a:solidFill>
                <a:latin typeface="Poppins"/>
                <a:ea typeface="Poppins"/>
                <a:cs typeface="Poppins"/>
                <a:sym typeface="Poppins"/>
              </a:rPr>
              <a:t>Galena is composed of lead and sulfur. Its deposits often also contain silver. Among other places, galena is found in England, Bulgaria, Australia, Spain, Sardinia, and the United States. Galena was once used in decorative paints and cosmetics, but it is now mainly obtained for its lead content.</a:t>
            </a:r>
            <a:endParaRPr sz="13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900" b="0" i="0" u="none" strike="noStrike" cap="none">
                <a:solidFill>
                  <a:schemeClr val="lt1"/>
                </a:solidFill>
                <a:latin typeface="Poppins"/>
                <a:ea typeface="Poppins"/>
                <a:cs typeface="Poppins"/>
                <a:sym typeface="Poppins"/>
              </a:rPr>
              <a:t>Géry PARENT. (2008). </a:t>
            </a:r>
            <a:r>
              <a:rPr lang="en" sz="900" b="0" i="1" u="none" strike="noStrike" cap="none">
                <a:solidFill>
                  <a:schemeClr val="lt1"/>
                </a:solidFill>
                <a:latin typeface="Poppins"/>
                <a:ea typeface="Poppins"/>
                <a:cs typeface="Poppins"/>
                <a:sym typeface="Poppins"/>
              </a:rPr>
              <a:t>galena, sphalerite : Planioles Mine, Planioles, Lot, Midi-Pyrénées, France </a:t>
            </a:r>
            <a:r>
              <a:rPr lang="en" sz="900" b="0" i="0" u="none" strike="noStrike" cap="none">
                <a:solidFill>
                  <a:schemeClr val="lt1"/>
                </a:solidFill>
                <a:latin typeface="Poppins"/>
                <a:ea typeface="Poppins"/>
                <a:cs typeface="Poppins"/>
                <a:sym typeface="Poppins"/>
              </a:rPr>
              <a:t>[Photograph]. Wikimedia Commons. </a:t>
            </a:r>
            <a:r>
              <a:rPr lang="en" sz="900" b="0" i="0" u="sng" strike="noStrike" cap="none">
                <a:solidFill>
                  <a:schemeClr val="hlink"/>
                </a:solidFill>
                <a:latin typeface="Poppins"/>
                <a:ea typeface="Poppins"/>
                <a:cs typeface="Poppins"/>
                <a:sym typeface="Poppins"/>
                <a:hlinkClick r:id="rId5"/>
              </a:rPr>
              <a:t>https://commons.wikimedia.org/wiki/File:Galena,_sphalerite.jpg</a:t>
            </a:r>
            <a:r>
              <a:rPr lang="en" sz="900" b="0" i="0" u="none" strike="noStrike" cap="none">
                <a:solidFill>
                  <a:schemeClr val="lt1"/>
                </a:solidFill>
                <a:latin typeface="Poppins"/>
                <a:ea typeface="Poppins"/>
                <a:cs typeface="Poppins"/>
                <a:sym typeface="Poppins"/>
              </a:rPr>
              <a:t> </a:t>
            </a:r>
            <a:endParaRPr sz="13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Poppins SemiBold"/>
              <a:ea typeface="Poppins SemiBold"/>
              <a:cs typeface="Poppins SemiBold"/>
              <a:sym typeface="Poppins SemiBold"/>
            </a:endParaRPr>
          </a:p>
          <a:p>
            <a:pPr marL="45720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Poppins SemiBold"/>
              <a:ea typeface="Poppins SemiBold"/>
              <a:cs typeface="Poppins SemiBold"/>
              <a:sym typeface="Poppins SemiBo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9"/>
        <p:cNvGrpSpPr/>
        <p:nvPr/>
      </p:nvGrpSpPr>
      <p:grpSpPr>
        <a:xfrm>
          <a:off x="0" y="0"/>
          <a:ext cx="0" cy="0"/>
          <a:chOff x="0" y="0"/>
          <a:chExt cx="0" cy="0"/>
        </a:xfrm>
      </p:grpSpPr>
      <p:sp>
        <p:nvSpPr>
          <p:cNvPr id="370" name="Google Shape;370;p23"/>
          <p:cNvSpPr/>
          <p:nvPr/>
        </p:nvSpPr>
        <p:spPr>
          <a:xfrm>
            <a:off x="-50" y="0"/>
            <a:ext cx="9144000" cy="5154900"/>
          </a:xfrm>
          <a:prstGeom prst="rect">
            <a:avLst/>
          </a:prstGeom>
          <a:gradFill>
            <a:gsLst>
              <a:gs pos="0">
                <a:srgbClr val="5572B2"/>
              </a:gs>
              <a:gs pos="100000">
                <a:srgbClr val="3E5382"/>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23"/>
          <p:cNvSpPr/>
          <p:nvPr/>
        </p:nvSpPr>
        <p:spPr>
          <a:xfrm>
            <a:off x="246925" y="318650"/>
            <a:ext cx="833100" cy="256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72" name="Google Shape;372;p23"/>
          <p:cNvSpPr txBox="1"/>
          <p:nvPr/>
        </p:nvSpPr>
        <p:spPr>
          <a:xfrm>
            <a:off x="226875" y="242450"/>
            <a:ext cx="1004100" cy="33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300"/>
              <a:buFont typeface="Arial"/>
              <a:buNone/>
            </a:pPr>
            <a:r>
              <a:rPr lang="en" sz="1300" b="1" i="0" u="none" strike="noStrike" cap="none">
                <a:solidFill>
                  <a:srgbClr val="5572B2"/>
                </a:solidFill>
                <a:latin typeface="Poppins"/>
                <a:ea typeface="Poppins"/>
                <a:cs typeface="Poppins"/>
                <a:sym typeface="Poppins"/>
              </a:rPr>
              <a:t>Lesson 1</a:t>
            </a:r>
            <a:endParaRPr sz="3400" b="1" i="0" u="none" strike="noStrike" cap="none">
              <a:solidFill>
                <a:srgbClr val="5572B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5572B2"/>
              </a:solidFill>
              <a:latin typeface="Arial"/>
              <a:ea typeface="Arial"/>
              <a:cs typeface="Arial"/>
              <a:sym typeface="Arial"/>
            </a:endParaRPr>
          </a:p>
        </p:txBody>
      </p:sp>
      <p:sp>
        <p:nvSpPr>
          <p:cNvPr id="373" name="Google Shape;373;p23"/>
          <p:cNvSpPr txBox="1"/>
          <p:nvPr/>
        </p:nvSpPr>
        <p:spPr>
          <a:xfrm>
            <a:off x="1053050" y="242450"/>
            <a:ext cx="4843500" cy="33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300"/>
              <a:buFont typeface="Arial"/>
              <a:buNone/>
            </a:pPr>
            <a:r>
              <a:rPr lang="en" sz="1300" b="0" i="0" u="none" strike="noStrike" cap="none">
                <a:solidFill>
                  <a:schemeClr val="lt1"/>
                </a:solidFill>
                <a:latin typeface="Poppins"/>
                <a:ea typeface="Poppins"/>
                <a:cs typeface="Poppins"/>
                <a:sym typeface="Poppins"/>
              </a:rPr>
              <a:t>Rocks Versus Minerals | Student Slides</a:t>
            </a:r>
            <a:endParaRPr sz="1300" b="0" i="0" u="none" strike="noStrike" cap="none">
              <a:solidFill>
                <a:schemeClr val="lt1"/>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300"/>
              <a:buFont typeface="Arial"/>
              <a:buNone/>
            </a:pPr>
            <a:endParaRPr sz="1300" b="0" i="0" u="none" strike="noStrike" cap="none">
              <a:solidFill>
                <a:srgbClr val="5572B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5572B2"/>
              </a:solidFill>
              <a:latin typeface="Arial"/>
              <a:ea typeface="Arial"/>
              <a:cs typeface="Arial"/>
              <a:sym typeface="Arial"/>
            </a:endParaRPr>
          </a:p>
        </p:txBody>
      </p:sp>
      <p:sp>
        <p:nvSpPr>
          <p:cNvPr id="374" name="Google Shape;374;p23"/>
          <p:cNvSpPr/>
          <p:nvPr/>
        </p:nvSpPr>
        <p:spPr>
          <a:xfrm>
            <a:off x="5268200" y="0"/>
            <a:ext cx="3876000" cy="5154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23"/>
          <p:cNvSpPr/>
          <p:nvPr/>
        </p:nvSpPr>
        <p:spPr>
          <a:xfrm>
            <a:off x="5966625" y="1737575"/>
            <a:ext cx="2973000" cy="2502600"/>
          </a:xfrm>
          <a:prstGeom prst="rect">
            <a:avLst/>
          </a:prstGeom>
          <a:solidFill>
            <a:srgbClr val="5572B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23"/>
          <p:cNvSpPr/>
          <p:nvPr/>
        </p:nvSpPr>
        <p:spPr>
          <a:xfrm>
            <a:off x="635425" y="1108775"/>
            <a:ext cx="4224900" cy="628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23"/>
          <p:cNvSpPr txBox="1">
            <a:spLocks noGrp="1"/>
          </p:cNvSpPr>
          <p:nvPr>
            <p:ph type="title" idx="4294967295"/>
          </p:nvPr>
        </p:nvSpPr>
        <p:spPr>
          <a:xfrm>
            <a:off x="521625" y="1896533"/>
            <a:ext cx="4224900" cy="4770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 sz="2500" b="1" i="0" u="none" strike="noStrike" cap="none">
                <a:solidFill>
                  <a:srgbClr val="FFFFFF"/>
                </a:solidFill>
                <a:latin typeface="Lato"/>
                <a:ea typeface="Lato"/>
                <a:cs typeface="Lato"/>
                <a:sym typeface="Lato"/>
              </a:rPr>
              <a:t>(Native) Sulfur</a:t>
            </a:r>
            <a:endParaRPr/>
          </a:p>
        </p:txBody>
      </p:sp>
      <p:sp>
        <p:nvSpPr>
          <p:cNvPr id="378" name="Google Shape;378;p23"/>
          <p:cNvSpPr txBox="1"/>
          <p:nvPr/>
        </p:nvSpPr>
        <p:spPr>
          <a:xfrm>
            <a:off x="691575" y="1032575"/>
            <a:ext cx="4487700" cy="62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500"/>
              <a:buFont typeface="Arial"/>
              <a:buNone/>
            </a:pPr>
            <a:r>
              <a:rPr lang="en" sz="3500" b="1" i="0" u="none" strike="noStrike" cap="none">
                <a:solidFill>
                  <a:srgbClr val="5572B2"/>
                </a:solidFill>
                <a:latin typeface="Montserrat ExtraBold"/>
                <a:ea typeface="Montserrat ExtraBold"/>
                <a:cs typeface="Montserrat ExtraBold"/>
                <a:sym typeface="Montserrat ExtraBold"/>
              </a:rPr>
              <a:t>Rock or Mineral?</a:t>
            </a:r>
            <a:endParaRPr sz="3500" b="1" i="0" u="none" strike="noStrike" cap="none">
              <a:solidFill>
                <a:srgbClr val="5572B2"/>
              </a:solidFill>
              <a:latin typeface="Montserrat ExtraBold"/>
              <a:ea typeface="Montserrat ExtraBold"/>
              <a:cs typeface="Montserrat ExtraBold"/>
              <a:sym typeface="Montserrat ExtraBold"/>
            </a:endParaRPr>
          </a:p>
        </p:txBody>
      </p:sp>
      <p:pic>
        <p:nvPicPr>
          <p:cNvPr id="379" name="Google Shape;379;p23"/>
          <p:cNvPicPr preferRelativeResize="0"/>
          <p:nvPr/>
        </p:nvPicPr>
        <p:blipFill rotWithShape="1">
          <a:blip r:embed="rId4">
            <a:alphaModFix/>
          </a:blip>
          <a:srcRect/>
          <a:stretch/>
        </p:blipFill>
        <p:spPr>
          <a:xfrm>
            <a:off x="5501206" y="1492875"/>
            <a:ext cx="3237699" cy="2571750"/>
          </a:xfrm>
          <a:prstGeom prst="rect">
            <a:avLst/>
          </a:prstGeom>
          <a:noFill/>
          <a:ln>
            <a:noFill/>
          </a:ln>
        </p:spPr>
      </p:pic>
      <p:sp>
        <p:nvSpPr>
          <p:cNvPr id="380" name="Google Shape;380;p23"/>
          <p:cNvSpPr txBox="1"/>
          <p:nvPr/>
        </p:nvSpPr>
        <p:spPr>
          <a:xfrm>
            <a:off x="521625" y="2473853"/>
            <a:ext cx="4224900" cy="257228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lt1"/>
                </a:solidFill>
                <a:latin typeface="Lato"/>
                <a:ea typeface="Lato"/>
                <a:cs typeface="Lato"/>
                <a:sym typeface="Lato"/>
              </a:rPr>
              <a:t>Sulfur is a yellow solid that is found in crystal form all throughout the Earth’s crust. Historically, sulfur was also called brimstone, which means “burning stone,” and it has a powerful distinctive smell. It is a necessary element for life because it makes up proteins, bones, and teeth. It also helps with energy production, cell protection, DNA repair, and regulating blood sugar.</a:t>
            </a:r>
            <a:endParaRPr sz="1300" b="0" i="0" u="none" strike="noStrike" cap="none">
              <a:solidFill>
                <a:schemeClr val="lt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Lato"/>
              <a:ea typeface="Lato"/>
              <a:cs typeface="Lato"/>
              <a:sym typeface="Lato"/>
            </a:endParaRPr>
          </a:p>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lt1"/>
                </a:solidFill>
                <a:latin typeface="Poppins Light"/>
                <a:ea typeface="Poppins Light"/>
                <a:cs typeface="Poppins Light"/>
                <a:sym typeface="Poppins Light"/>
              </a:rPr>
              <a:t>Crystals of pure native sulfur at sites of degassing called fumaroles courtesy of the U.S. Geological Survey, </a:t>
            </a:r>
            <a:r>
              <a:rPr lang="en" sz="900" b="0" i="0" u="sng" strike="noStrike" cap="none">
                <a:solidFill>
                  <a:schemeClr val="hlink"/>
                </a:solidFill>
                <a:latin typeface="Poppins Light"/>
                <a:ea typeface="Poppins Light"/>
                <a:cs typeface="Poppins Light"/>
                <a:sym typeface="Poppins Light"/>
                <a:hlinkClick r:id="rId5"/>
              </a:rPr>
              <a:t>https://www.usgs.gov/media/images/crystals-pure-native-sulfur-sites-degassing-called-fumaroles</a:t>
            </a:r>
            <a:endParaRPr sz="900" b="0" i="0" u="none" strike="noStrike" cap="none">
              <a:solidFill>
                <a:schemeClr val="lt1"/>
              </a:solidFill>
              <a:latin typeface="Poppins Light"/>
              <a:ea typeface="Poppins Light"/>
              <a:cs typeface="Poppins Light"/>
              <a:sym typeface="Poppins 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4"/>
        <p:cNvGrpSpPr/>
        <p:nvPr/>
      </p:nvGrpSpPr>
      <p:grpSpPr>
        <a:xfrm>
          <a:off x="0" y="0"/>
          <a:ext cx="0" cy="0"/>
          <a:chOff x="0" y="0"/>
          <a:chExt cx="0" cy="0"/>
        </a:xfrm>
      </p:grpSpPr>
      <p:sp>
        <p:nvSpPr>
          <p:cNvPr id="385" name="Google Shape;385;p24"/>
          <p:cNvSpPr/>
          <p:nvPr/>
        </p:nvSpPr>
        <p:spPr>
          <a:xfrm>
            <a:off x="-50" y="0"/>
            <a:ext cx="9144000" cy="5154900"/>
          </a:xfrm>
          <a:prstGeom prst="rect">
            <a:avLst/>
          </a:prstGeom>
          <a:gradFill>
            <a:gsLst>
              <a:gs pos="0">
                <a:srgbClr val="5572B2"/>
              </a:gs>
              <a:gs pos="100000">
                <a:srgbClr val="3E5382"/>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p24"/>
          <p:cNvSpPr/>
          <p:nvPr/>
        </p:nvSpPr>
        <p:spPr>
          <a:xfrm>
            <a:off x="5268200" y="0"/>
            <a:ext cx="3876000" cy="5154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p24"/>
          <p:cNvSpPr/>
          <p:nvPr/>
        </p:nvSpPr>
        <p:spPr>
          <a:xfrm>
            <a:off x="5954075" y="808950"/>
            <a:ext cx="3041100" cy="2858100"/>
          </a:xfrm>
          <a:prstGeom prst="rect">
            <a:avLst/>
          </a:prstGeom>
          <a:solidFill>
            <a:srgbClr val="5572B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p24"/>
          <p:cNvSpPr/>
          <p:nvPr/>
        </p:nvSpPr>
        <p:spPr>
          <a:xfrm>
            <a:off x="635425" y="1108775"/>
            <a:ext cx="4224900" cy="628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89" name="Google Shape;389;p24"/>
          <p:cNvPicPr preferRelativeResize="0"/>
          <p:nvPr/>
        </p:nvPicPr>
        <p:blipFill rotWithShape="1">
          <a:blip r:embed="rId4">
            <a:alphaModFix/>
          </a:blip>
          <a:srcRect/>
          <a:stretch/>
        </p:blipFill>
        <p:spPr>
          <a:xfrm>
            <a:off x="5505725" y="628075"/>
            <a:ext cx="3256200" cy="2858225"/>
          </a:xfrm>
          <a:prstGeom prst="rect">
            <a:avLst/>
          </a:prstGeom>
          <a:noFill/>
          <a:ln>
            <a:noFill/>
          </a:ln>
        </p:spPr>
      </p:pic>
      <p:sp>
        <p:nvSpPr>
          <p:cNvPr id="390" name="Google Shape;390;p24"/>
          <p:cNvSpPr/>
          <p:nvPr/>
        </p:nvSpPr>
        <p:spPr>
          <a:xfrm>
            <a:off x="246925" y="318650"/>
            <a:ext cx="833100" cy="256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91" name="Google Shape;391;p24"/>
          <p:cNvSpPr txBox="1"/>
          <p:nvPr/>
        </p:nvSpPr>
        <p:spPr>
          <a:xfrm>
            <a:off x="226875" y="242450"/>
            <a:ext cx="1004100" cy="33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300"/>
              <a:buFont typeface="Arial"/>
              <a:buNone/>
            </a:pPr>
            <a:r>
              <a:rPr lang="en" sz="1300" b="1" i="0" u="none" strike="noStrike" cap="none">
                <a:solidFill>
                  <a:srgbClr val="5572B2"/>
                </a:solidFill>
                <a:latin typeface="Poppins"/>
                <a:ea typeface="Poppins"/>
                <a:cs typeface="Poppins"/>
                <a:sym typeface="Poppins"/>
              </a:rPr>
              <a:t>Lesson 1</a:t>
            </a:r>
            <a:endParaRPr sz="3400" b="1" i="0" u="none" strike="noStrike" cap="none">
              <a:solidFill>
                <a:srgbClr val="5572B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5572B2"/>
              </a:solidFill>
              <a:latin typeface="Arial"/>
              <a:ea typeface="Arial"/>
              <a:cs typeface="Arial"/>
              <a:sym typeface="Arial"/>
            </a:endParaRPr>
          </a:p>
        </p:txBody>
      </p:sp>
      <p:sp>
        <p:nvSpPr>
          <p:cNvPr id="392" name="Google Shape;392;p24"/>
          <p:cNvSpPr txBox="1"/>
          <p:nvPr/>
        </p:nvSpPr>
        <p:spPr>
          <a:xfrm>
            <a:off x="1053050" y="242450"/>
            <a:ext cx="4843500" cy="33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300" b="0" i="0" u="none" strike="noStrike" cap="none">
                <a:solidFill>
                  <a:schemeClr val="lt1"/>
                </a:solidFill>
                <a:latin typeface="Poppins"/>
                <a:ea typeface="Poppins"/>
                <a:cs typeface="Poppins"/>
                <a:sym typeface="Poppins"/>
              </a:rPr>
              <a:t>Rocks Versus Minerals | Student Slides</a:t>
            </a:r>
            <a:endParaRPr sz="1300" b="0" i="0" u="none" strike="noStrike" cap="none">
              <a:solidFill>
                <a:schemeClr val="lt1"/>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300"/>
              <a:buFont typeface="Arial"/>
              <a:buNone/>
            </a:pPr>
            <a:endParaRPr sz="1300" b="0" i="0" u="none" strike="noStrike" cap="none">
              <a:solidFill>
                <a:srgbClr val="5572B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5572B2"/>
              </a:solidFill>
              <a:latin typeface="Arial"/>
              <a:ea typeface="Arial"/>
              <a:cs typeface="Arial"/>
              <a:sym typeface="Arial"/>
            </a:endParaRPr>
          </a:p>
        </p:txBody>
      </p:sp>
      <p:sp>
        <p:nvSpPr>
          <p:cNvPr id="393" name="Google Shape;393;p24"/>
          <p:cNvSpPr txBox="1">
            <a:spLocks noGrp="1"/>
          </p:cNvSpPr>
          <p:nvPr>
            <p:ph type="title" idx="4294967295"/>
          </p:nvPr>
        </p:nvSpPr>
        <p:spPr>
          <a:xfrm>
            <a:off x="691575" y="1840089"/>
            <a:ext cx="3515697" cy="4770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 sz="2500" b="0" i="0" u="none" strike="noStrike" cap="none">
                <a:solidFill>
                  <a:srgbClr val="FFFFFF"/>
                </a:solidFill>
                <a:latin typeface="Poppins SemiBold"/>
                <a:ea typeface="Poppins SemiBold"/>
                <a:cs typeface="Poppins SemiBold"/>
                <a:sym typeface="Poppins SemiBold"/>
              </a:rPr>
              <a:t>Slate</a:t>
            </a:r>
            <a:endParaRPr/>
          </a:p>
        </p:txBody>
      </p:sp>
      <p:sp>
        <p:nvSpPr>
          <p:cNvPr id="394" name="Google Shape;394;p24"/>
          <p:cNvSpPr txBox="1"/>
          <p:nvPr/>
        </p:nvSpPr>
        <p:spPr>
          <a:xfrm>
            <a:off x="691575" y="1032575"/>
            <a:ext cx="4365900" cy="62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500"/>
              <a:buFont typeface="Arial"/>
              <a:buNone/>
            </a:pPr>
            <a:r>
              <a:rPr lang="en" sz="3500" b="1" i="0" u="none" strike="noStrike" cap="none">
                <a:solidFill>
                  <a:srgbClr val="5572B2"/>
                </a:solidFill>
                <a:latin typeface="Montserrat ExtraBold"/>
                <a:ea typeface="Montserrat ExtraBold"/>
                <a:cs typeface="Montserrat ExtraBold"/>
                <a:sym typeface="Montserrat ExtraBold"/>
              </a:rPr>
              <a:t>Rock or Mineral?</a:t>
            </a:r>
            <a:endParaRPr sz="3500" b="1" i="0" u="none" strike="noStrike" cap="none">
              <a:solidFill>
                <a:srgbClr val="5572B2"/>
              </a:solidFill>
              <a:latin typeface="Montserrat ExtraBold"/>
              <a:ea typeface="Montserrat ExtraBold"/>
              <a:cs typeface="Montserrat ExtraBold"/>
              <a:sym typeface="Montserrat ExtraBold"/>
            </a:endParaRPr>
          </a:p>
        </p:txBody>
      </p:sp>
      <p:sp>
        <p:nvSpPr>
          <p:cNvPr id="395" name="Google Shape;395;p24"/>
          <p:cNvSpPr txBox="1"/>
          <p:nvPr/>
        </p:nvSpPr>
        <p:spPr>
          <a:xfrm>
            <a:off x="663475" y="2417125"/>
            <a:ext cx="4224900" cy="323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lt1"/>
                </a:solidFill>
                <a:latin typeface="Poppins"/>
                <a:ea typeface="Poppins"/>
                <a:cs typeface="Poppins"/>
                <a:sym typeface="Poppins"/>
              </a:rPr>
              <a:t>Slate was used in electric switchboards and relay controls for large electric motors. Now it is used as roofing tile and for heat-proof countertops. Slate can be easily cleaved, or cut, into thin sheets. It can be found in Australia, Spain, Brazil, the Arctic, the UK, Belgium, France, and the United States. It is hard and heat-resistant, and it once served as a common writing surface for chalk before paper was widely available.</a:t>
            </a:r>
            <a:endParaRPr sz="13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900" b="0" i="0" u="none" strike="noStrike" cap="none">
                <a:solidFill>
                  <a:schemeClr val="lt1"/>
                </a:solidFill>
                <a:latin typeface="Poppins"/>
                <a:ea typeface="Poppins"/>
                <a:cs typeface="Poppins"/>
                <a:sym typeface="Poppins"/>
              </a:rPr>
              <a:t>U.S. Geological Survey. (2005). </a:t>
            </a:r>
            <a:r>
              <a:rPr lang="en" sz="900" b="0" i="1" u="none" strike="noStrike" cap="none">
                <a:solidFill>
                  <a:schemeClr val="lt1"/>
                </a:solidFill>
                <a:latin typeface="Poppins"/>
                <a:ea typeface="Poppins"/>
                <a:cs typeface="Poppins"/>
                <a:sym typeface="Poppins"/>
              </a:rPr>
              <a:t>Slate </a:t>
            </a:r>
            <a:r>
              <a:rPr lang="en" sz="900" b="0" i="0" u="none" strike="noStrike" cap="none">
                <a:solidFill>
                  <a:schemeClr val="lt1"/>
                </a:solidFill>
                <a:latin typeface="Poppins"/>
                <a:ea typeface="Poppins"/>
                <a:cs typeface="Poppins"/>
                <a:sym typeface="Poppins"/>
              </a:rPr>
              <a:t>[Photograph]. Wikimedia Commons. </a:t>
            </a:r>
            <a:r>
              <a:rPr lang="en" sz="900" b="0" i="0" u="sng" strike="noStrike" cap="none">
                <a:solidFill>
                  <a:schemeClr val="hlink"/>
                </a:solidFill>
                <a:latin typeface="Poppins"/>
                <a:ea typeface="Poppins"/>
                <a:cs typeface="Poppins"/>
                <a:sym typeface="Poppins"/>
                <a:hlinkClick r:id="rId5"/>
              </a:rPr>
              <a:t>https://commons.wikimedia.org/wiki/File:SlateUSGOV.jpg</a:t>
            </a:r>
            <a:r>
              <a:rPr lang="en" sz="900" b="0" i="0" u="none" strike="noStrike" cap="none">
                <a:solidFill>
                  <a:schemeClr val="lt1"/>
                </a:solidFill>
                <a:latin typeface="Poppins"/>
                <a:ea typeface="Poppins"/>
                <a:cs typeface="Poppins"/>
                <a:sym typeface="Poppins"/>
              </a:rPr>
              <a:t> </a:t>
            </a:r>
            <a:endParaRPr sz="13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Poppins SemiBold"/>
              <a:ea typeface="Poppins SemiBold"/>
              <a:cs typeface="Poppins SemiBold"/>
              <a:sym typeface="Poppins SemiBold"/>
            </a:endParaRPr>
          </a:p>
          <a:p>
            <a:pPr marL="45720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Poppins SemiBold"/>
              <a:ea typeface="Poppins SemiBold"/>
              <a:cs typeface="Poppins SemiBold"/>
              <a:sym typeface="Poppins SemiBo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9"/>
        <p:cNvGrpSpPr/>
        <p:nvPr/>
      </p:nvGrpSpPr>
      <p:grpSpPr>
        <a:xfrm>
          <a:off x="0" y="0"/>
          <a:ext cx="0" cy="0"/>
          <a:chOff x="0" y="0"/>
          <a:chExt cx="0" cy="0"/>
        </a:xfrm>
      </p:grpSpPr>
      <p:sp>
        <p:nvSpPr>
          <p:cNvPr id="400" name="Google Shape;400;p25"/>
          <p:cNvSpPr/>
          <p:nvPr/>
        </p:nvSpPr>
        <p:spPr>
          <a:xfrm>
            <a:off x="-50" y="0"/>
            <a:ext cx="9144000" cy="5154900"/>
          </a:xfrm>
          <a:prstGeom prst="rect">
            <a:avLst/>
          </a:prstGeom>
          <a:gradFill>
            <a:gsLst>
              <a:gs pos="0">
                <a:srgbClr val="5572B2"/>
              </a:gs>
              <a:gs pos="100000">
                <a:srgbClr val="3E5382"/>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p25"/>
          <p:cNvSpPr/>
          <p:nvPr/>
        </p:nvSpPr>
        <p:spPr>
          <a:xfrm>
            <a:off x="5268200" y="0"/>
            <a:ext cx="3876000" cy="5154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p25"/>
          <p:cNvSpPr/>
          <p:nvPr/>
        </p:nvSpPr>
        <p:spPr>
          <a:xfrm>
            <a:off x="5991725" y="1320326"/>
            <a:ext cx="2973000" cy="2505900"/>
          </a:xfrm>
          <a:prstGeom prst="rect">
            <a:avLst/>
          </a:prstGeom>
          <a:solidFill>
            <a:srgbClr val="5572B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p25"/>
          <p:cNvSpPr/>
          <p:nvPr/>
        </p:nvSpPr>
        <p:spPr>
          <a:xfrm>
            <a:off x="635425" y="1108775"/>
            <a:ext cx="4224900" cy="628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4" name="Google Shape;404;p25"/>
          <p:cNvPicPr preferRelativeResize="0"/>
          <p:nvPr/>
        </p:nvPicPr>
        <p:blipFill rotWithShape="1">
          <a:blip r:embed="rId4">
            <a:alphaModFix/>
          </a:blip>
          <a:srcRect/>
          <a:stretch/>
        </p:blipFill>
        <p:spPr>
          <a:xfrm>
            <a:off x="5574700" y="833099"/>
            <a:ext cx="3122500" cy="2628125"/>
          </a:xfrm>
          <a:prstGeom prst="rect">
            <a:avLst/>
          </a:prstGeom>
          <a:noFill/>
          <a:ln>
            <a:noFill/>
          </a:ln>
        </p:spPr>
      </p:pic>
      <p:sp>
        <p:nvSpPr>
          <p:cNvPr id="405" name="Google Shape;405;p25"/>
          <p:cNvSpPr/>
          <p:nvPr/>
        </p:nvSpPr>
        <p:spPr>
          <a:xfrm>
            <a:off x="246925" y="318650"/>
            <a:ext cx="833100" cy="256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406" name="Google Shape;406;p25"/>
          <p:cNvSpPr txBox="1"/>
          <p:nvPr/>
        </p:nvSpPr>
        <p:spPr>
          <a:xfrm>
            <a:off x="226875" y="242450"/>
            <a:ext cx="1004100" cy="33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300"/>
              <a:buFont typeface="Arial"/>
              <a:buNone/>
            </a:pPr>
            <a:r>
              <a:rPr lang="en" sz="1300" b="1" i="0" u="none" strike="noStrike" cap="none">
                <a:solidFill>
                  <a:srgbClr val="5572B2"/>
                </a:solidFill>
                <a:latin typeface="Poppins"/>
                <a:ea typeface="Poppins"/>
                <a:cs typeface="Poppins"/>
                <a:sym typeface="Poppins"/>
              </a:rPr>
              <a:t>Lesson 1</a:t>
            </a:r>
            <a:endParaRPr sz="3400" b="1" i="0" u="none" strike="noStrike" cap="none">
              <a:solidFill>
                <a:srgbClr val="5572B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5572B2"/>
              </a:solidFill>
              <a:latin typeface="Arial"/>
              <a:ea typeface="Arial"/>
              <a:cs typeface="Arial"/>
              <a:sym typeface="Arial"/>
            </a:endParaRPr>
          </a:p>
        </p:txBody>
      </p:sp>
      <p:sp>
        <p:nvSpPr>
          <p:cNvPr id="407" name="Google Shape;407;p25"/>
          <p:cNvSpPr txBox="1"/>
          <p:nvPr/>
        </p:nvSpPr>
        <p:spPr>
          <a:xfrm>
            <a:off x="1053050" y="242450"/>
            <a:ext cx="4843500" cy="33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300" b="0" i="0" u="none" strike="noStrike" cap="none">
                <a:solidFill>
                  <a:schemeClr val="lt1"/>
                </a:solidFill>
                <a:latin typeface="Poppins"/>
                <a:ea typeface="Poppins"/>
                <a:cs typeface="Poppins"/>
                <a:sym typeface="Poppins"/>
              </a:rPr>
              <a:t>Rocks Versus Minerals | Student Slides</a:t>
            </a:r>
            <a:endParaRPr sz="1300" b="0" i="0" u="none" strike="noStrike" cap="none">
              <a:solidFill>
                <a:schemeClr val="lt1"/>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300"/>
              <a:buFont typeface="Arial"/>
              <a:buNone/>
            </a:pPr>
            <a:endParaRPr sz="1300" b="0" i="0" u="none" strike="noStrike" cap="none">
              <a:solidFill>
                <a:srgbClr val="5572B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5572B2"/>
              </a:solidFill>
              <a:latin typeface="Arial"/>
              <a:ea typeface="Arial"/>
              <a:cs typeface="Arial"/>
              <a:sym typeface="Arial"/>
            </a:endParaRPr>
          </a:p>
        </p:txBody>
      </p:sp>
      <p:sp>
        <p:nvSpPr>
          <p:cNvPr id="408" name="Google Shape;408;p25"/>
          <p:cNvSpPr txBox="1">
            <a:spLocks noGrp="1"/>
          </p:cNvSpPr>
          <p:nvPr>
            <p:ph type="title" idx="4294967295"/>
          </p:nvPr>
        </p:nvSpPr>
        <p:spPr>
          <a:xfrm>
            <a:off x="663475" y="1885244"/>
            <a:ext cx="3411814" cy="4770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 sz="2500" b="0" i="0" u="none" strike="noStrike" cap="none">
                <a:solidFill>
                  <a:srgbClr val="FFFFFF"/>
                </a:solidFill>
                <a:latin typeface="Poppins SemiBold"/>
                <a:ea typeface="Poppins SemiBold"/>
                <a:cs typeface="Poppins SemiBold"/>
                <a:sym typeface="Poppins SemiBold"/>
              </a:rPr>
              <a:t>Marble</a:t>
            </a:r>
            <a:endParaRPr/>
          </a:p>
        </p:txBody>
      </p:sp>
      <p:sp>
        <p:nvSpPr>
          <p:cNvPr id="409" name="Google Shape;409;p25"/>
          <p:cNvSpPr txBox="1"/>
          <p:nvPr/>
        </p:nvSpPr>
        <p:spPr>
          <a:xfrm>
            <a:off x="691575" y="1032575"/>
            <a:ext cx="4419900" cy="62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500"/>
              <a:buFont typeface="Arial"/>
              <a:buNone/>
            </a:pPr>
            <a:r>
              <a:rPr lang="en" sz="3500" b="1" i="0" u="none" strike="noStrike" cap="none">
                <a:solidFill>
                  <a:srgbClr val="5572B2"/>
                </a:solidFill>
                <a:latin typeface="Montserrat ExtraBold"/>
                <a:ea typeface="Montserrat ExtraBold"/>
                <a:cs typeface="Montserrat ExtraBold"/>
                <a:sym typeface="Montserrat ExtraBold"/>
              </a:rPr>
              <a:t>Rock or Mineral?</a:t>
            </a:r>
            <a:endParaRPr sz="3500" b="1" i="0" u="none" strike="noStrike" cap="none">
              <a:solidFill>
                <a:srgbClr val="5572B2"/>
              </a:solidFill>
              <a:latin typeface="Montserrat ExtraBold"/>
              <a:ea typeface="Montserrat ExtraBold"/>
              <a:cs typeface="Montserrat ExtraBold"/>
              <a:sym typeface="Montserrat ExtraBold"/>
            </a:endParaRPr>
          </a:p>
        </p:txBody>
      </p:sp>
      <p:sp>
        <p:nvSpPr>
          <p:cNvPr id="410" name="Google Shape;410;p25"/>
          <p:cNvSpPr txBox="1"/>
          <p:nvPr/>
        </p:nvSpPr>
        <p:spPr>
          <a:xfrm>
            <a:off x="663475" y="2571750"/>
            <a:ext cx="4224900" cy="300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lt1"/>
                </a:solidFill>
                <a:latin typeface="Poppins"/>
                <a:ea typeface="Poppins"/>
                <a:cs typeface="Poppins"/>
                <a:sym typeface="Poppins"/>
              </a:rPr>
              <a:t>Marble is commonly used as a building material or for monuments and sculptures. It forms from limestone under intense heat and pressure, which makes it resistant to shattering and good for shaping with tools. Often, marble has striations, or steaks, that are due to various mineral impurities. Marble is obtained by quarrying, where large blocks are removed by careful drilling and blasting.</a:t>
            </a:r>
            <a:endParaRPr sz="13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lt1"/>
                </a:solidFill>
                <a:latin typeface="Poppins"/>
                <a:ea typeface="Poppins"/>
                <a:cs typeface="Poppins"/>
                <a:sym typeface="Poppins"/>
              </a:rPr>
              <a:t>USGS. (2005).  </a:t>
            </a:r>
            <a:r>
              <a:rPr lang="en" sz="900" b="0" i="1" u="none" strike="noStrike" cap="none">
                <a:solidFill>
                  <a:schemeClr val="lt1"/>
                </a:solidFill>
                <a:latin typeface="Poppins"/>
                <a:ea typeface="Poppins"/>
                <a:cs typeface="Poppins"/>
                <a:sym typeface="Poppins"/>
              </a:rPr>
              <a:t>MarbleUSGOV </a:t>
            </a:r>
            <a:r>
              <a:rPr lang="en" sz="900" b="0" i="0" u="none" strike="noStrike" cap="none">
                <a:solidFill>
                  <a:schemeClr val="lt1"/>
                </a:solidFill>
                <a:latin typeface="Poppins"/>
                <a:ea typeface="Poppins"/>
                <a:cs typeface="Poppins"/>
                <a:sym typeface="Poppins"/>
              </a:rPr>
              <a:t>[Photograph]. Wikimedia Commons. </a:t>
            </a:r>
            <a:r>
              <a:rPr lang="en" sz="900" b="0" i="0" u="sng" strike="noStrike" cap="none">
                <a:solidFill>
                  <a:schemeClr val="hlink"/>
                </a:solidFill>
                <a:latin typeface="Poppins"/>
                <a:ea typeface="Poppins"/>
                <a:cs typeface="Poppins"/>
                <a:sym typeface="Poppins"/>
                <a:hlinkClick r:id="rId5"/>
              </a:rPr>
              <a:t>https://commons.wikimedia.org/wiki/File:MarbleUSGOV.jpg</a:t>
            </a:r>
            <a:endParaRPr sz="9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Poppins SemiBold"/>
              <a:ea typeface="Poppins SemiBold"/>
              <a:cs typeface="Poppins SemiBold"/>
              <a:sym typeface="Poppins SemiBold"/>
            </a:endParaRPr>
          </a:p>
          <a:p>
            <a:pPr marL="45720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Poppins SemiBold"/>
              <a:ea typeface="Poppins SemiBold"/>
              <a:cs typeface="Poppins SemiBold"/>
              <a:sym typeface="Poppins SemiBo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4"/>
        <p:cNvGrpSpPr/>
        <p:nvPr/>
      </p:nvGrpSpPr>
      <p:grpSpPr>
        <a:xfrm>
          <a:off x="0" y="0"/>
          <a:ext cx="0" cy="0"/>
          <a:chOff x="0" y="0"/>
          <a:chExt cx="0" cy="0"/>
        </a:xfrm>
      </p:grpSpPr>
      <p:sp>
        <p:nvSpPr>
          <p:cNvPr id="415" name="Google Shape;415;p26"/>
          <p:cNvSpPr/>
          <p:nvPr/>
        </p:nvSpPr>
        <p:spPr>
          <a:xfrm>
            <a:off x="-50" y="0"/>
            <a:ext cx="9144000" cy="5154900"/>
          </a:xfrm>
          <a:prstGeom prst="rect">
            <a:avLst/>
          </a:prstGeom>
          <a:gradFill>
            <a:gsLst>
              <a:gs pos="0">
                <a:srgbClr val="5572B2"/>
              </a:gs>
              <a:gs pos="100000">
                <a:srgbClr val="3E5382"/>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 name="Google Shape;416;p26"/>
          <p:cNvSpPr/>
          <p:nvPr/>
        </p:nvSpPr>
        <p:spPr>
          <a:xfrm>
            <a:off x="5268200" y="0"/>
            <a:ext cx="3876000" cy="5154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p26"/>
          <p:cNvSpPr/>
          <p:nvPr/>
        </p:nvSpPr>
        <p:spPr>
          <a:xfrm>
            <a:off x="5686250" y="1564400"/>
            <a:ext cx="3193500" cy="2101500"/>
          </a:xfrm>
          <a:prstGeom prst="rect">
            <a:avLst/>
          </a:prstGeom>
          <a:solidFill>
            <a:srgbClr val="5572B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 name="Google Shape;418;p26"/>
          <p:cNvSpPr/>
          <p:nvPr/>
        </p:nvSpPr>
        <p:spPr>
          <a:xfrm>
            <a:off x="635425" y="1108775"/>
            <a:ext cx="4224900" cy="628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9" name="Google Shape;419;p26"/>
          <p:cNvPicPr preferRelativeResize="0"/>
          <p:nvPr/>
        </p:nvPicPr>
        <p:blipFill rotWithShape="1">
          <a:blip r:embed="rId4">
            <a:alphaModFix/>
          </a:blip>
          <a:srcRect/>
          <a:stretch/>
        </p:blipFill>
        <p:spPr>
          <a:xfrm>
            <a:off x="5562600" y="1411975"/>
            <a:ext cx="3164675" cy="2101550"/>
          </a:xfrm>
          <a:prstGeom prst="rect">
            <a:avLst/>
          </a:prstGeom>
          <a:noFill/>
          <a:ln>
            <a:noFill/>
          </a:ln>
        </p:spPr>
      </p:pic>
      <p:sp>
        <p:nvSpPr>
          <p:cNvPr id="420" name="Google Shape;420;p26"/>
          <p:cNvSpPr/>
          <p:nvPr/>
        </p:nvSpPr>
        <p:spPr>
          <a:xfrm>
            <a:off x="246925" y="318650"/>
            <a:ext cx="833100" cy="256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421" name="Google Shape;421;p26"/>
          <p:cNvSpPr txBox="1"/>
          <p:nvPr/>
        </p:nvSpPr>
        <p:spPr>
          <a:xfrm>
            <a:off x="226875" y="242450"/>
            <a:ext cx="1004100" cy="33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300"/>
              <a:buFont typeface="Arial"/>
              <a:buNone/>
            </a:pPr>
            <a:r>
              <a:rPr lang="en" sz="1300" b="1" i="0" u="none" strike="noStrike" cap="none">
                <a:solidFill>
                  <a:srgbClr val="5572B2"/>
                </a:solidFill>
                <a:latin typeface="Poppins"/>
                <a:ea typeface="Poppins"/>
                <a:cs typeface="Poppins"/>
                <a:sym typeface="Poppins"/>
              </a:rPr>
              <a:t>Lesson 1</a:t>
            </a:r>
            <a:endParaRPr sz="3400" b="1" i="0" u="none" strike="noStrike" cap="none">
              <a:solidFill>
                <a:srgbClr val="5572B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5572B2"/>
              </a:solidFill>
              <a:latin typeface="Arial"/>
              <a:ea typeface="Arial"/>
              <a:cs typeface="Arial"/>
              <a:sym typeface="Arial"/>
            </a:endParaRPr>
          </a:p>
        </p:txBody>
      </p:sp>
      <p:sp>
        <p:nvSpPr>
          <p:cNvPr id="422" name="Google Shape;422;p26"/>
          <p:cNvSpPr txBox="1"/>
          <p:nvPr/>
        </p:nvSpPr>
        <p:spPr>
          <a:xfrm>
            <a:off x="1053050" y="242450"/>
            <a:ext cx="4843500" cy="33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300" b="0" i="0" u="none" strike="noStrike" cap="none">
                <a:solidFill>
                  <a:schemeClr val="lt1"/>
                </a:solidFill>
                <a:latin typeface="Poppins"/>
                <a:ea typeface="Poppins"/>
                <a:cs typeface="Poppins"/>
                <a:sym typeface="Poppins"/>
              </a:rPr>
              <a:t>Rocks Versus Minerals | Student Slides</a:t>
            </a:r>
            <a:endParaRPr sz="1300" b="0" i="0" u="none" strike="noStrike" cap="none">
              <a:solidFill>
                <a:schemeClr val="lt1"/>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300"/>
              <a:buFont typeface="Arial"/>
              <a:buNone/>
            </a:pPr>
            <a:endParaRPr sz="1300" b="0" i="0" u="none" strike="noStrike" cap="none">
              <a:solidFill>
                <a:srgbClr val="5572B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5572B2"/>
              </a:solidFill>
              <a:latin typeface="Arial"/>
              <a:ea typeface="Arial"/>
              <a:cs typeface="Arial"/>
              <a:sym typeface="Arial"/>
            </a:endParaRPr>
          </a:p>
        </p:txBody>
      </p:sp>
      <p:sp>
        <p:nvSpPr>
          <p:cNvPr id="423" name="Google Shape;423;p26"/>
          <p:cNvSpPr txBox="1">
            <a:spLocks noGrp="1"/>
          </p:cNvSpPr>
          <p:nvPr>
            <p:ph type="title" idx="4294967295"/>
          </p:nvPr>
        </p:nvSpPr>
        <p:spPr>
          <a:xfrm>
            <a:off x="663475" y="1896533"/>
            <a:ext cx="3073147" cy="4770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 sz="2500" b="1" i="0" u="none" strike="noStrike" cap="none">
                <a:solidFill>
                  <a:srgbClr val="FFFFFF"/>
                </a:solidFill>
                <a:latin typeface="Lato"/>
                <a:ea typeface="Lato"/>
                <a:cs typeface="Lato"/>
                <a:sym typeface="Lato"/>
              </a:rPr>
              <a:t>(Native) Diamond</a:t>
            </a:r>
            <a:endParaRPr/>
          </a:p>
        </p:txBody>
      </p:sp>
      <p:sp>
        <p:nvSpPr>
          <p:cNvPr id="424" name="Google Shape;424;p26"/>
          <p:cNvSpPr txBox="1"/>
          <p:nvPr/>
        </p:nvSpPr>
        <p:spPr>
          <a:xfrm>
            <a:off x="691575" y="1032575"/>
            <a:ext cx="4392900" cy="62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500"/>
              <a:buFont typeface="Arial"/>
              <a:buNone/>
            </a:pPr>
            <a:r>
              <a:rPr lang="en" sz="3500" b="1" i="0" u="none" strike="noStrike" cap="none">
                <a:solidFill>
                  <a:srgbClr val="5572B2"/>
                </a:solidFill>
                <a:latin typeface="Montserrat ExtraBold"/>
                <a:ea typeface="Montserrat ExtraBold"/>
                <a:cs typeface="Montserrat ExtraBold"/>
                <a:sym typeface="Montserrat ExtraBold"/>
              </a:rPr>
              <a:t>Rock or Mineral?</a:t>
            </a:r>
            <a:endParaRPr sz="3500" b="1" i="0" u="none" strike="noStrike" cap="none">
              <a:solidFill>
                <a:srgbClr val="5572B2"/>
              </a:solidFill>
              <a:latin typeface="Montserrat ExtraBold"/>
              <a:ea typeface="Montserrat ExtraBold"/>
              <a:cs typeface="Montserrat ExtraBold"/>
              <a:sym typeface="Montserrat ExtraBold"/>
            </a:endParaRPr>
          </a:p>
        </p:txBody>
      </p:sp>
      <p:sp>
        <p:nvSpPr>
          <p:cNvPr id="425" name="Google Shape;425;p26"/>
          <p:cNvSpPr txBox="1"/>
          <p:nvPr/>
        </p:nvSpPr>
        <p:spPr>
          <a:xfrm>
            <a:off x="626625" y="2462750"/>
            <a:ext cx="4224900" cy="300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lt1"/>
                </a:solidFill>
                <a:latin typeface="Poppins"/>
                <a:ea typeface="Poppins"/>
                <a:cs typeface="Poppins"/>
                <a:sym typeface="Poppins"/>
              </a:rPr>
              <a:t>Diamonds form from ancient deposits of organic carbon—once living organisms—that are heated and pressurized in Earth’s crust. Raw diamonds are mined mainly in Africa, Russia, Australia, and the United States. Diamonds are the hardest substance on Earth, and they can be used for cutting tools, such as drills and scalpels. </a:t>
            </a:r>
            <a:endParaRPr sz="13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chemeClr val="dk1"/>
              </a:buClr>
              <a:buSzPts val="1100"/>
              <a:buFont typeface="Arial"/>
              <a:buNone/>
            </a:pPr>
            <a:r>
              <a:rPr lang="en" sz="900" b="0" i="0" u="none" strike="noStrike" cap="none">
                <a:solidFill>
                  <a:schemeClr val="lt1"/>
                </a:solidFill>
                <a:latin typeface="Poppins"/>
                <a:ea typeface="Poppins"/>
                <a:cs typeface="Poppins"/>
                <a:sym typeface="Poppins"/>
              </a:rPr>
              <a:t>Géry PARENT. (2009). </a:t>
            </a:r>
            <a:r>
              <a:rPr lang="en" sz="900" b="0" i="1" u="none" strike="noStrike" cap="none">
                <a:solidFill>
                  <a:schemeClr val="lt1"/>
                </a:solidFill>
                <a:latin typeface="Poppins"/>
                <a:ea typeface="Poppins"/>
                <a:cs typeface="Poppins"/>
                <a:sym typeface="Poppins"/>
              </a:rPr>
              <a:t>diamonds : Venezuela, South Africa </a:t>
            </a:r>
            <a:r>
              <a:rPr lang="en" sz="900" b="0" i="0" u="none" strike="noStrike" cap="none">
                <a:solidFill>
                  <a:schemeClr val="lt1"/>
                </a:solidFill>
                <a:latin typeface="Poppins"/>
                <a:ea typeface="Poppins"/>
                <a:cs typeface="Poppins"/>
                <a:sym typeface="Poppins"/>
              </a:rPr>
              <a:t>[Photograph]. Wikimedia Commons. </a:t>
            </a:r>
            <a:r>
              <a:rPr lang="en" sz="900" b="0" i="0" u="sng" strike="noStrike" cap="none">
                <a:solidFill>
                  <a:schemeClr val="hlink"/>
                </a:solidFill>
                <a:latin typeface="Poppins"/>
                <a:ea typeface="Poppins"/>
                <a:cs typeface="Poppins"/>
                <a:sym typeface="Poppins"/>
                <a:hlinkClick r:id="rId5"/>
              </a:rPr>
              <a:t>https://commons.wikimedia.org/wiki/File:Diamonds_1.jpg</a:t>
            </a:r>
            <a:r>
              <a:rPr lang="en" sz="900" b="0" i="0" u="none" strike="noStrike" cap="none">
                <a:solidFill>
                  <a:schemeClr val="lt1"/>
                </a:solidFill>
                <a:latin typeface="Poppins"/>
                <a:ea typeface="Poppins"/>
                <a:cs typeface="Poppins"/>
                <a:sym typeface="Poppins"/>
              </a:rPr>
              <a:t> </a:t>
            </a:r>
            <a:endParaRPr sz="13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Lato"/>
              <a:ea typeface="Lato"/>
              <a:cs typeface="Lato"/>
              <a:sym typeface="Lato"/>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Lato"/>
              <a:ea typeface="Lato"/>
              <a:cs typeface="Lato"/>
              <a:sym typeface="Lato"/>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Lato"/>
              <a:ea typeface="Lato"/>
              <a:cs typeface="Lato"/>
              <a:sym typeface="Lato"/>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Lato"/>
              <a:ea typeface="Lato"/>
              <a:cs typeface="Lato"/>
              <a:sym typeface="Lato"/>
            </a:endParaRPr>
          </a:p>
          <a:p>
            <a:pPr marL="45720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Lato"/>
              <a:ea typeface="Lato"/>
              <a:cs typeface="Lato"/>
              <a:sym typeface="Lat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9"/>
        <p:cNvGrpSpPr/>
        <p:nvPr/>
      </p:nvGrpSpPr>
      <p:grpSpPr>
        <a:xfrm>
          <a:off x="0" y="0"/>
          <a:ext cx="0" cy="0"/>
          <a:chOff x="0" y="0"/>
          <a:chExt cx="0" cy="0"/>
        </a:xfrm>
      </p:grpSpPr>
      <p:sp>
        <p:nvSpPr>
          <p:cNvPr id="430" name="Google Shape;430;p27"/>
          <p:cNvSpPr/>
          <p:nvPr/>
        </p:nvSpPr>
        <p:spPr>
          <a:xfrm>
            <a:off x="-50" y="0"/>
            <a:ext cx="9144000" cy="5154900"/>
          </a:xfrm>
          <a:prstGeom prst="rect">
            <a:avLst/>
          </a:prstGeom>
          <a:gradFill>
            <a:gsLst>
              <a:gs pos="0">
                <a:srgbClr val="5572B2"/>
              </a:gs>
              <a:gs pos="100000">
                <a:srgbClr val="3E5382"/>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 name="Google Shape;431;p27"/>
          <p:cNvSpPr/>
          <p:nvPr/>
        </p:nvSpPr>
        <p:spPr>
          <a:xfrm>
            <a:off x="5268200" y="0"/>
            <a:ext cx="3876000" cy="5154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 name="Google Shape;432;p27"/>
          <p:cNvSpPr/>
          <p:nvPr/>
        </p:nvSpPr>
        <p:spPr>
          <a:xfrm>
            <a:off x="5828625" y="1470851"/>
            <a:ext cx="2973000" cy="2268000"/>
          </a:xfrm>
          <a:prstGeom prst="rect">
            <a:avLst/>
          </a:prstGeom>
          <a:solidFill>
            <a:srgbClr val="5572B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 name="Google Shape;433;p27"/>
          <p:cNvSpPr/>
          <p:nvPr/>
        </p:nvSpPr>
        <p:spPr>
          <a:xfrm>
            <a:off x="635425" y="1108775"/>
            <a:ext cx="4224900" cy="628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34" name="Google Shape;434;p27"/>
          <p:cNvPicPr preferRelativeResize="0"/>
          <p:nvPr/>
        </p:nvPicPr>
        <p:blipFill rotWithShape="1">
          <a:blip r:embed="rId4">
            <a:alphaModFix/>
          </a:blip>
          <a:srcRect/>
          <a:stretch/>
        </p:blipFill>
        <p:spPr>
          <a:xfrm>
            <a:off x="5688975" y="1257667"/>
            <a:ext cx="2874250" cy="2267950"/>
          </a:xfrm>
          <a:prstGeom prst="rect">
            <a:avLst/>
          </a:prstGeom>
          <a:noFill/>
          <a:ln>
            <a:noFill/>
          </a:ln>
        </p:spPr>
      </p:pic>
      <p:sp>
        <p:nvSpPr>
          <p:cNvPr id="435" name="Google Shape;435;p27"/>
          <p:cNvSpPr/>
          <p:nvPr/>
        </p:nvSpPr>
        <p:spPr>
          <a:xfrm>
            <a:off x="246925" y="318650"/>
            <a:ext cx="833100" cy="256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436" name="Google Shape;436;p27"/>
          <p:cNvSpPr txBox="1"/>
          <p:nvPr/>
        </p:nvSpPr>
        <p:spPr>
          <a:xfrm>
            <a:off x="226875" y="242450"/>
            <a:ext cx="1004100" cy="33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300"/>
              <a:buFont typeface="Arial"/>
              <a:buNone/>
            </a:pPr>
            <a:r>
              <a:rPr lang="en" sz="1300" b="1" i="0" u="none" strike="noStrike" cap="none">
                <a:solidFill>
                  <a:srgbClr val="5572B2"/>
                </a:solidFill>
                <a:latin typeface="Poppins"/>
                <a:ea typeface="Poppins"/>
                <a:cs typeface="Poppins"/>
                <a:sym typeface="Poppins"/>
              </a:rPr>
              <a:t>Lesson 1</a:t>
            </a:r>
            <a:endParaRPr sz="3400" b="1" i="0" u="none" strike="noStrike" cap="none">
              <a:solidFill>
                <a:srgbClr val="5572B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5572B2"/>
              </a:solidFill>
              <a:latin typeface="Arial"/>
              <a:ea typeface="Arial"/>
              <a:cs typeface="Arial"/>
              <a:sym typeface="Arial"/>
            </a:endParaRPr>
          </a:p>
        </p:txBody>
      </p:sp>
      <p:sp>
        <p:nvSpPr>
          <p:cNvPr id="437" name="Google Shape;437;p27"/>
          <p:cNvSpPr txBox="1"/>
          <p:nvPr/>
        </p:nvSpPr>
        <p:spPr>
          <a:xfrm>
            <a:off x="1053050" y="242450"/>
            <a:ext cx="4843500" cy="33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300" b="0" i="0" u="none" strike="noStrike" cap="none">
                <a:solidFill>
                  <a:schemeClr val="lt1"/>
                </a:solidFill>
                <a:latin typeface="Poppins"/>
                <a:ea typeface="Poppins"/>
                <a:cs typeface="Poppins"/>
                <a:sym typeface="Poppins"/>
              </a:rPr>
              <a:t>Rocks Versus Minerals | Student Slides</a:t>
            </a:r>
            <a:endParaRPr sz="1300" b="0" i="0" u="none" strike="noStrike" cap="none">
              <a:solidFill>
                <a:schemeClr val="lt1"/>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300"/>
              <a:buFont typeface="Arial"/>
              <a:buNone/>
            </a:pPr>
            <a:endParaRPr sz="1300" b="0" i="0" u="none" strike="noStrike" cap="none">
              <a:solidFill>
                <a:srgbClr val="5572B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5572B2"/>
              </a:solidFill>
              <a:latin typeface="Arial"/>
              <a:ea typeface="Arial"/>
              <a:cs typeface="Arial"/>
              <a:sym typeface="Arial"/>
            </a:endParaRPr>
          </a:p>
        </p:txBody>
      </p:sp>
      <p:sp>
        <p:nvSpPr>
          <p:cNvPr id="438" name="Google Shape;438;p27"/>
          <p:cNvSpPr txBox="1">
            <a:spLocks noGrp="1"/>
          </p:cNvSpPr>
          <p:nvPr>
            <p:ph type="title" idx="4294967295"/>
          </p:nvPr>
        </p:nvSpPr>
        <p:spPr>
          <a:xfrm>
            <a:off x="663475" y="1896533"/>
            <a:ext cx="2700614" cy="4770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 sz="2500" b="0" i="0" u="none" strike="noStrike" cap="none">
                <a:solidFill>
                  <a:srgbClr val="FFFFFF"/>
                </a:solidFill>
                <a:latin typeface="Poppins SemiBold"/>
                <a:ea typeface="Poppins SemiBold"/>
                <a:cs typeface="Poppins SemiBold"/>
                <a:sym typeface="Poppins SemiBold"/>
              </a:rPr>
              <a:t>Talc</a:t>
            </a:r>
            <a:endParaRPr/>
          </a:p>
        </p:txBody>
      </p:sp>
      <p:sp>
        <p:nvSpPr>
          <p:cNvPr id="439" name="Google Shape;439;p27"/>
          <p:cNvSpPr txBox="1"/>
          <p:nvPr/>
        </p:nvSpPr>
        <p:spPr>
          <a:xfrm>
            <a:off x="691575" y="1032575"/>
            <a:ext cx="4365900" cy="62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500"/>
              <a:buFont typeface="Arial"/>
              <a:buNone/>
            </a:pPr>
            <a:r>
              <a:rPr lang="en" sz="3500" b="1" i="0" u="none" strike="noStrike" cap="none">
                <a:solidFill>
                  <a:srgbClr val="5572B2"/>
                </a:solidFill>
                <a:latin typeface="Montserrat ExtraBold"/>
                <a:ea typeface="Montserrat ExtraBold"/>
                <a:cs typeface="Montserrat ExtraBold"/>
                <a:sym typeface="Montserrat ExtraBold"/>
              </a:rPr>
              <a:t>Rock or Mineral?</a:t>
            </a:r>
            <a:endParaRPr sz="3500" b="1" i="0" u="none" strike="noStrike" cap="none">
              <a:solidFill>
                <a:srgbClr val="5572B2"/>
              </a:solidFill>
              <a:latin typeface="Montserrat ExtraBold"/>
              <a:ea typeface="Montserrat ExtraBold"/>
              <a:cs typeface="Montserrat ExtraBold"/>
              <a:sym typeface="Montserrat ExtraBold"/>
            </a:endParaRPr>
          </a:p>
        </p:txBody>
      </p:sp>
      <p:sp>
        <p:nvSpPr>
          <p:cNvPr id="440" name="Google Shape;440;p27"/>
          <p:cNvSpPr txBox="1"/>
          <p:nvPr/>
        </p:nvSpPr>
        <p:spPr>
          <a:xfrm>
            <a:off x="635425" y="2413613"/>
            <a:ext cx="4224900" cy="300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lt1"/>
                </a:solidFill>
                <a:latin typeface="Poppins"/>
                <a:ea typeface="Poppins"/>
                <a:cs typeface="Poppins"/>
                <a:sym typeface="Poppins"/>
              </a:rPr>
              <a:t>Talc is a soft crystalline solid that can be powdered to make solid lubricants and baby powder. It is composed of magnesium, hydrogen, oxygen, and silicon. Talc is used in paper making, plastics, paints, rubber, pharmaceuticals, cosmetics, and ceramics. It can be found in Afghanistan, Turkey, Oman, China, France, Australia, Brazil, Finland, and the United States. </a:t>
            </a:r>
            <a:endParaRPr sz="15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chemeClr val="dk1"/>
              </a:buClr>
              <a:buSzPts val="1100"/>
              <a:buFont typeface="Arial"/>
              <a:buNone/>
            </a:pPr>
            <a:r>
              <a:rPr lang="en" sz="900" b="0" i="0" u="none" strike="noStrike" cap="none">
                <a:solidFill>
                  <a:schemeClr val="lt1"/>
                </a:solidFill>
                <a:latin typeface="Poppins"/>
                <a:ea typeface="Poppins"/>
                <a:cs typeface="Poppins"/>
                <a:sym typeface="Poppins"/>
              </a:rPr>
              <a:t>Ji-Elle. (2008). </a:t>
            </a:r>
            <a:r>
              <a:rPr lang="en" sz="900" b="0" i="1" u="none" strike="noStrike" cap="none">
                <a:solidFill>
                  <a:schemeClr val="lt1"/>
                </a:solidFill>
                <a:latin typeface="Poppins"/>
                <a:ea typeface="Poppins"/>
                <a:cs typeface="Poppins"/>
                <a:sym typeface="Poppins"/>
              </a:rPr>
              <a:t>Talc from Luzenac (Ariège) </a:t>
            </a:r>
            <a:r>
              <a:rPr lang="en" sz="900" b="0" i="0" u="none" strike="noStrike" cap="none">
                <a:solidFill>
                  <a:schemeClr val="lt1"/>
                </a:solidFill>
                <a:latin typeface="Poppins"/>
                <a:ea typeface="Poppins"/>
                <a:cs typeface="Poppins"/>
                <a:sym typeface="Poppins"/>
              </a:rPr>
              <a:t>[Photograph]. Wikimedia Commons. </a:t>
            </a:r>
            <a:r>
              <a:rPr lang="en" sz="900" b="0" i="0" u="sng" strike="noStrike" cap="none">
                <a:solidFill>
                  <a:schemeClr val="hlink"/>
                </a:solidFill>
                <a:latin typeface="Poppins"/>
                <a:ea typeface="Poppins"/>
                <a:cs typeface="Poppins"/>
                <a:sym typeface="Poppins"/>
                <a:hlinkClick r:id="rId5"/>
              </a:rPr>
              <a:t>https://commons.wikimedia.org/wiki/File:LuzenacTalc.jpg</a:t>
            </a:r>
            <a:r>
              <a:rPr lang="en" sz="900" b="0" i="0" u="none" strike="noStrike" cap="none">
                <a:solidFill>
                  <a:schemeClr val="lt1"/>
                </a:solidFill>
                <a:latin typeface="Poppins"/>
                <a:ea typeface="Poppins"/>
                <a:cs typeface="Poppins"/>
                <a:sym typeface="Poppins"/>
              </a:rPr>
              <a:t> </a:t>
            </a:r>
            <a:endParaRPr sz="13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Poppins SemiBold"/>
              <a:ea typeface="Poppins SemiBold"/>
              <a:cs typeface="Poppins SemiBold"/>
              <a:sym typeface="Poppins SemiBold"/>
            </a:endParaRPr>
          </a:p>
          <a:p>
            <a:pPr marL="45720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Poppins SemiBold"/>
              <a:ea typeface="Poppins SemiBold"/>
              <a:cs typeface="Poppins SemiBold"/>
              <a:sym typeface="Poppins SemiBo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4"/>
        <p:cNvGrpSpPr/>
        <p:nvPr/>
      </p:nvGrpSpPr>
      <p:grpSpPr>
        <a:xfrm>
          <a:off x="0" y="0"/>
          <a:ext cx="0" cy="0"/>
          <a:chOff x="0" y="0"/>
          <a:chExt cx="0" cy="0"/>
        </a:xfrm>
      </p:grpSpPr>
      <p:sp>
        <p:nvSpPr>
          <p:cNvPr id="445" name="Google Shape;445;p28"/>
          <p:cNvSpPr/>
          <p:nvPr/>
        </p:nvSpPr>
        <p:spPr>
          <a:xfrm>
            <a:off x="-50" y="0"/>
            <a:ext cx="9144000" cy="5154900"/>
          </a:xfrm>
          <a:prstGeom prst="rect">
            <a:avLst/>
          </a:prstGeom>
          <a:gradFill>
            <a:gsLst>
              <a:gs pos="0">
                <a:srgbClr val="5572B2"/>
              </a:gs>
              <a:gs pos="100000">
                <a:srgbClr val="3E5382"/>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 name="Google Shape;446;p28"/>
          <p:cNvSpPr/>
          <p:nvPr/>
        </p:nvSpPr>
        <p:spPr>
          <a:xfrm>
            <a:off x="635422" y="1108775"/>
            <a:ext cx="7605467" cy="628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 name="Google Shape;447;p28"/>
          <p:cNvSpPr txBox="1">
            <a:spLocks noGrp="1"/>
          </p:cNvSpPr>
          <p:nvPr>
            <p:ph type="title" idx="4294967295"/>
          </p:nvPr>
        </p:nvSpPr>
        <p:spPr>
          <a:xfrm>
            <a:off x="728925" y="1032572"/>
            <a:ext cx="7952232" cy="62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500"/>
              <a:buFont typeface="Arial"/>
              <a:buNone/>
            </a:pPr>
            <a:r>
              <a:rPr lang="en" sz="3500" b="1" i="0" u="none" strike="noStrike" cap="none">
                <a:solidFill>
                  <a:srgbClr val="5572B2"/>
                </a:solidFill>
                <a:latin typeface="Montserrat ExtraBold"/>
                <a:ea typeface="Montserrat ExtraBold"/>
                <a:cs typeface="Montserrat ExtraBold"/>
                <a:sym typeface="Montserrat ExtraBold"/>
              </a:rPr>
              <a:t>Physical Differences - Minerals</a:t>
            </a:r>
            <a:endParaRPr/>
          </a:p>
        </p:txBody>
      </p:sp>
      <p:sp>
        <p:nvSpPr>
          <p:cNvPr id="448" name="Google Shape;448;p28"/>
          <p:cNvSpPr txBox="1"/>
          <p:nvPr/>
        </p:nvSpPr>
        <p:spPr>
          <a:xfrm>
            <a:off x="1366150" y="1908450"/>
            <a:ext cx="7062000" cy="92717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 sz="2100" b="0" i="0" u="none" strike="noStrike" cap="none">
                <a:solidFill>
                  <a:schemeClr val="lt1"/>
                </a:solidFill>
                <a:latin typeface="Poppins SemiBold"/>
                <a:ea typeface="Poppins SemiBold"/>
                <a:cs typeface="Poppins SemiBold"/>
                <a:sym typeface="Poppins SemiBold"/>
              </a:rPr>
              <a:t>How did you decide which was a rock and which was a mineral? Only physical differences can help.</a:t>
            </a:r>
            <a:endParaRPr sz="600" b="0" i="0" u="none" strike="noStrike" cap="none">
              <a:solidFill>
                <a:schemeClr val="lt1"/>
              </a:solidFill>
              <a:latin typeface="Poppins SemiBold"/>
              <a:ea typeface="Poppins SemiBold"/>
              <a:cs typeface="Poppins SemiBold"/>
              <a:sym typeface="Poppins SemiBold"/>
            </a:endParaRPr>
          </a:p>
        </p:txBody>
      </p:sp>
      <p:pic>
        <p:nvPicPr>
          <p:cNvPr id="449" name="Google Shape;449;p28"/>
          <p:cNvPicPr preferRelativeResize="0"/>
          <p:nvPr/>
        </p:nvPicPr>
        <p:blipFill rotWithShape="1">
          <a:blip r:embed="rId4">
            <a:alphaModFix/>
          </a:blip>
          <a:srcRect/>
          <a:stretch/>
        </p:blipFill>
        <p:spPr>
          <a:xfrm>
            <a:off x="635422" y="2060847"/>
            <a:ext cx="603900" cy="603900"/>
          </a:xfrm>
          <a:prstGeom prst="rect">
            <a:avLst/>
          </a:prstGeom>
          <a:noFill/>
          <a:ln>
            <a:noFill/>
          </a:ln>
        </p:spPr>
      </p:pic>
      <p:sp>
        <p:nvSpPr>
          <p:cNvPr id="450" name="Google Shape;450;p28"/>
          <p:cNvSpPr txBox="1"/>
          <p:nvPr/>
        </p:nvSpPr>
        <p:spPr>
          <a:xfrm>
            <a:off x="635425" y="2911825"/>
            <a:ext cx="7869000" cy="199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1" i="0" u="sng" strike="noStrike" cap="none">
                <a:solidFill>
                  <a:schemeClr val="lt1"/>
                </a:solidFill>
                <a:latin typeface="Poppins"/>
                <a:ea typeface="Poppins"/>
                <a:cs typeface="Poppins"/>
                <a:sym typeface="Poppins"/>
              </a:rPr>
              <a:t>MINERALS</a:t>
            </a:r>
            <a:endParaRPr sz="1500" b="1" i="0" u="sng"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endParaRPr sz="1500" b="0" i="0" u="sng"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1500" b="0" i="0" u="none" strike="noStrike" cap="none">
                <a:solidFill>
                  <a:schemeClr val="lt1"/>
                </a:solidFill>
                <a:latin typeface="Poppins"/>
                <a:ea typeface="Poppins"/>
                <a:cs typeface="Poppins"/>
                <a:sym typeface="Poppins"/>
              </a:rPr>
              <a:t>Together, the types of atoms and the structure of how they connect determine the physical properties of </a:t>
            </a:r>
            <a:r>
              <a:rPr lang="en" sz="1500" b="1" i="0" u="none" strike="noStrike" cap="none">
                <a:solidFill>
                  <a:schemeClr val="lt1"/>
                </a:solidFill>
                <a:latin typeface="Poppins"/>
                <a:ea typeface="Poppins"/>
                <a:cs typeface="Poppins"/>
                <a:sym typeface="Poppins"/>
              </a:rPr>
              <a:t>minerals</a:t>
            </a:r>
            <a:r>
              <a:rPr lang="en" sz="1500" b="0" i="0" u="none" strike="noStrike" cap="none">
                <a:solidFill>
                  <a:schemeClr val="lt1"/>
                </a:solidFill>
                <a:latin typeface="Poppins"/>
                <a:ea typeface="Poppins"/>
                <a:cs typeface="Poppins"/>
                <a:sym typeface="Poppins"/>
              </a:rPr>
              <a:t>. To identify a specific </a:t>
            </a:r>
            <a:r>
              <a:rPr lang="en" sz="1500" b="1" i="0" u="none" strike="noStrike" cap="none">
                <a:solidFill>
                  <a:schemeClr val="lt1"/>
                </a:solidFill>
                <a:latin typeface="Poppins"/>
                <a:ea typeface="Poppins"/>
                <a:cs typeface="Poppins"/>
                <a:sym typeface="Poppins"/>
              </a:rPr>
              <a:t>mineral</a:t>
            </a:r>
            <a:r>
              <a:rPr lang="en" sz="1500" b="0" i="0" u="none" strike="noStrike" cap="none">
                <a:solidFill>
                  <a:schemeClr val="lt1"/>
                </a:solidFill>
                <a:latin typeface="Poppins"/>
                <a:ea typeface="Poppins"/>
                <a:cs typeface="Poppins"/>
                <a:sym typeface="Poppins"/>
              </a:rPr>
              <a:t>, geologists will usually examine the color, luster, and shape. They will also test to see how the </a:t>
            </a:r>
            <a:r>
              <a:rPr lang="en" sz="1500" b="1" i="0" u="none" strike="noStrike" cap="none">
                <a:solidFill>
                  <a:schemeClr val="lt1"/>
                </a:solidFill>
                <a:latin typeface="Poppins"/>
                <a:ea typeface="Poppins"/>
                <a:cs typeface="Poppins"/>
                <a:sym typeface="Poppins"/>
              </a:rPr>
              <a:t>mineral </a:t>
            </a:r>
            <a:r>
              <a:rPr lang="en" sz="1500" b="0" i="0" u="none" strike="noStrike" cap="none">
                <a:solidFill>
                  <a:schemeClr val="lt1"/>
                </a:solidFill>
                <a:latin typeface="Poppins"/>
                <a:ea typeface="Poppins"/>
                <a:cs typeface="Poppins"/>
                <a:sym typeface="Poppins"/>
              </a:rPr>
              <a:t>fractures, its hardness, and its streak—the color mark it leaves when rubbed. </a:t>
            </a:r>
            <a:r>
              <a:rPr lang="en" sz="1500" b="1" i="0" u="none" strike="noStrike" cap="none">
                <a:solidFill>
                  <a:schemeClr val="lt1"/>
                </a:solidFill>
                <a:latin typeface="Poppins"/>
                <a:ea typeface="Poppins"/>
                <a:cs typeface="Poppins"/>
                <a:sym typeface="Poppins"/>
              </a:rPr>
              <a:t>Minerals </a:t>
            </a:r>
            <a:r>
              <a:rPr lang="en" sz="1500" b="0" i="0" u="none" strike="noStrike" cap="none">
                <a:solidFill>
                  <a:schemeClr val="lt1"/>
                </a:solidFill>
                <a:latin typeface="Poppins"/>
                <a:ea typeface="Poppins"/>
                <a:cs typeface="Poppins"/>
                <a:sym typeface="Poppins"/>
              </a:rPr>
              <a:t>have a specific chemical formula, like SiO</a:t>
            </a:r>
            <a:r>
              <a:rPr lang="en" sz="1500" b="0" i="0" u="none" strike="noStrike" cap="none" baseline="-25000">
                <a:solidFill>
                  <a:schemeClr val="lt1"/>
                </a:solidFill>
                <a:latin typeface="Poppins"/>
                <a:ea typeface="Poppins"/>
                <a:cs typeface="Poppins"/>
                <a:sym typeface="Poppins"/>
              </a:rPr>
              <a:t>2</a:t>
            </a:r>
            <a:r>
              <a:rPr lang="en" sz="1500" b="0" i="0" u="none" strike="noStrike" cap="none">
                <a:solidFill>
                  <a:schemeClr val="lt1"/>
                </a:solidFill>
                <a:latin typeface="Poppins"/>
                <a:ea typeface="Poppins"/>
                <a:cs typeface="Poppins"/>
                <a:sym typeface="Poppins"/>
              </a:rPr>
              <a:t> or NaCl.</a:t>
            </a:r>
            <a:endParaRPr sz="1500" b="0" i="0" u="none" strike="noStrike" cap="none">
              <a:solidFill>
                <a:schemeClr val="lt1"/>
              </a:solidFill>
              <a:latin typeface="Poppins"/>
              <a:ea typeface="Poppins"/>
              <a:cs typeface="Poppins"/>
              <a:sym typeface="Poppins"/>
            </a:endParaRPr>
          </a:p>
          <a:p>
            <a:pPr marL="45720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Poppins"/>
              <a:ea typeface="Poppins"/>
              <a:cs typeface="Poppins"/>
              <a:sym typeface="Poppins"/>
            </a:endParaRPr>
          </a:p>
        </p:txBody>
      </p:sp>
      <p:sp>
        <p:nvSpPr>
          <p:cNvPr id="451" name="Google Shape;451;p28"/>
          <p:cNvSpPr/>
          <p:nvPr/>
        </p:nvSpPr>
        <p:spPr>
          <a:xfrm>
            <a:off x="246925" y="318650"/>
            <a:ext cx="833100" cy="256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452" name="Google Shape;452;p28"/>
          <p:cNvSpPr txBox="1"/>
          <p:nvPr/>
        </p:nvSpPr>
        <p:spPr>
          <a:xfrm>
            <a:off x="226875" y="242450"/>
            <a:ext cx="1004100" cy="33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300"/>
              <a:buFont typeface="Arial"/>
              <a:buNone/>
            </a:pPr>
            <a:r>
              <a:rPr lang="en" sz="1300" b="1" i="0" u="none" strike="noStrike" cap="none">
                <a:solidFill>
                  <a:srgbClr val="5572B2"/>
                </a:solidFill>
                <a:latin typeface="Poppins"/>
                <a:ea typeface="Poppins"/>
                <a:cs typeface="Poppins"/>
                <a:sym typeface="Poppins"/>
              </a:rPr>
              <a:t>Lesson 1</a:t>
            </a:r>
            <a:endParaRPr sz="3400" b="1" i="0" u="none" strike="noStrike" cap="none">
              <a:solidFill>
                <a:srgbClr val="5572B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5572B2"/>
              </a:solidFill>
              <a:latin typeface="Arial"/>
              <a:ea typeface="Arial"/>
              <a:cs typeface="Arial"/>
              <a:sym typeface="Arial"/>
            </a:endParaRPr>
          </a:p>
        </p:txBody>
      </p:sp>
      <p:sp>
        <p:nvSpPr>
          <p:cNvPr id="453" name="Google Shape;453;p28"/>
          <p:cNvSpPr txBox="1"/>
          <p:nvPr/>
        </p:nvSpPr>
        <p:spPr>
          <a:xfrm>
            <a:off x="1053050" y="242450"/>
            <a:ext cx="4843500" cy="33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300" b="0" i="0" u="none" strike="noStrike" cap="none">
                <a:solidFill>
                  <a:schemeClr val="lt1"/>
                </a:solidFill>
                <a:latin typeface="Poppins"/>
                <a:ea typeface="Poppins"/>
                <a:cs typeface="Poppins"/>
                <a:sym typeface="Poppins"/>
              </a:rPr>
              <a:t>Rocks Versus Minerals | Student Slides</a:t>
            </a:r>
            <a:endParaRPr sz="1300" b="0" i="0" u="none" strike="noStrike" cap="none">
              <a:solidFill>
                <a:schemeClr val="lt1"/>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300"/>
              <a:buFont typeface="Arial"/>
              <a:buNone/>
            </a:pPr>
            <a:endParaRPr sz="1300" b="0" i="0" u="none" strike="noStrike" cap="none">
              <a:solidFill>
                <a:srgbClr val="5572B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5572B2"/>
              </a:solidFill>
              <a:latin typeface="Arial"/>
              <a:ea typeface="Arial"/>
              <a:cs typeface="Arial"/>
              <a:sym typeface="Arial"/>
            </a:endParaRPr>
          </a:p>
        </p:txBody>
      </p:sp>
      <p:sp>
        <p:nvSpPr>
          <p:cNvPr id="454" name="Google Shape;454;p28"/>
          <p:cNvSpPr/>
          <p:nvPr/>
        </p:nvSpPr>
        <p:spPr>
          <a:xfrm rot="10800000" flipH="1">
            <a:off x="4500075" y="439050"/>
            <a:ext cx="4644000" cy="12600"/>
          </a:xfrm>
          <a:prstGeom prst="rect">
            <a:avLst/>
          </a:prstGeom>
          <a:solidFill>
            <a:srgbClr val="EFF1F6"/>
          </a:solidFill>
          <a:ln>
            <a:noFill/>
          </a:ln>
        </p:spPr>
        <p:txBody>
          <a:bodyPr spcFirstLastPara="1" wrap="square" lIns="91425" tIns="91425" rIns="91425" bIns="91425" anchor="ctr" anchorCtr="0">
            <a:noAutofit/>
          </a:bodyPr>
          <a:lstStyle/>
          <a:p>
            <a:pPr marL="228600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8"/>
        <p:cNvGrpSpPr/>
        <p:nvPr/>
      </p:nvGrpSpPr>
      <p:grpSpPr>
        <a:xfrm>
          <a:off x="0" y="0"/>
          <a:ext cx="0" cy="0"/>
          <a:chOff x="0" y="0"/>
          <a:chExt cx="0" cy="0"/>
        </a:xfrm>
      </p:grpSpPr>
      <p:sp>
        <p:nvSpPr>
          <p:cNvPr id="459" name="Google Shape;459;p29"/>
          <p:cNvSpPr/>
          <p:nvPr/>
        </p:nvSpPr>
        <p:spPr>
          <a:xfrm>
            <a:off x="-50" y="0"/>
            <a:ext cx="9144000" cy="5154900"/>
          </a:xfrm>
          <a:prstGeom prst="rect">
            <a:avLst/>
          </a:prstGeom>
          <a:gradFill>
            <a:gsLst>
              <a:gs pos="0">
                <a:srgbClr val="5572B2"/>
              </a:gs>
              <a:gs pos="100000">
                <a:srgbClr val="3E5382"/>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29"/>
          <p:cNvSpPr/>
          <p:nvPr/>
        </p:nvSpPr>
        <p:spPr>
          <a:xfrm>
            <a:off x="635425" y="1108775"/>
            <a:ext cx="7230760" cy="628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p29"/>
          <p:cNvSpPr txBox="1">
            <a:spLocks noGrp="1"/>
          </p:cNvSpPr>
          <p:nvPr>
            <p:ph type="title" idx="4294967295"/>
          </p:nvPr>
        </p:nvSpPr>
        <p:spPr>
          <a:xfrm>
            <a:off x="798796" y="1101700"/>
            <a:ext cx="7402558" cy="62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500"/>
              <a:buFont typeface="Arial"/>
              <a:buNone/>
            </a:pPr>
            <a:r>
              <a:rPr lang="en" sz="3500" b="1" i="0" u="none" strike="noStrike" cap="none">
                <a:solidFill>
                  <a:srgbClr val="5572B2"/>
                </a:solidFill>
                <a:latin typeface="Montserrat ExtraBold"/>
                <a:ea typeface="Montserrat ExtraBold"/>
                <a:cs typeface="Montserrat ExtraBold"/>
                <a:sym typeface="Montserrat ExtraBold"/>
              </a:rPr>
              <a:t>Physical Differences - Rocks</a:t>
            </a:r>
            <a:endParaRPr/>
          </a:p>
        </p:txBody>
      </p:sp>
      <p:sp>
        <p:nvSpPr>
          <p:cNvPr id="462" name="Google Shape;462;p29"/>
          <p:cNvSpPr/>
          <p:nvPr/>
        </p:nvSpPr>
        <p:spPr>
          <a:xfrm>
            <a:off x="246925" y="318650"/>
            <a:ext cx="833100" cy="256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463" name="Google Shape;463;p29"/>
          <p:cNvSpPr txBox="1"/>
          <p:nvPr/>
        </p:nvSpPr>
        <p:spPr>
          <a:xfrm>
            <a:off x="226875" y="242450"/>
            <a:ext cx="1004100" cy="33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300"/>
              <a:buFont typeface="Arial"/>
              <a:buNone/>
            </a:pPr>
            <a:r>
              <a:rPr lang="en" sz="1300" b="1" i="0" u="none" strike="noStrike" cap="none">
                <a:solidFill>
                  <a:srgbClr val="5572B2"/>
                </a:solidFill>
                <a:latin typeface="Poppins"/>
                <a:ea typeface="Poppins"/>
                <a:cs typeface="Poppins"/>
                <a:sym typeface="Poppins"/>
              </a:rPr>
              <a:t>Lesson 1</a:t>
            </a:r>
            <a:endParaRPr sz="3400" b="1" i="0" u="none" strike="noStrike" cap="none">
              <a:solidFill>
                <a:srgbClr val="5572B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5572B2"/>
              </a:solidFill>
              <a:latin typeface="Arial"/>
              <a:ea typeface="Arial"/>
              <a:cs typeface="Arial"/>
              <a:sym typeface="Arial"/>
            </a:endParaRPr>
          </a:p>
        </p:txBody>
      </p:sp>
      <p:sp>
        <p:nvSpPr>
          <p:cNvPr id="464" name="Google Shape;464;p29"/>
          <p:cNvSpPr txBox="1"/>
          <p:nvPr/>
        </p:nvSpPr>
        <p:spPr>
          <a:xfrm>
            <a:off x="1053050" y="242450"/>
            <a:ext cx="4843500" cy="33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300" b="0" i="0" u="none" strike="noStrike" cap="none">
                <a:solidFill>
                  <a:schemeClr val="lt1"/>
                </a:solidFill>
                <a:latin typeface="Poppins"/>
                <a:ea typeface="Poppins"/>
                <a:cs typeface="Poppins"/>
                <a:sym typeface="Poppins"/>
              </a:rPr>
              <a:t>Rocks Versus Minerals | Student Slides</a:t>
            </a:r>
            <a:endParaRPr sz="1300" b="0" i="0" u="none" strike="noStrike" cap="none">
              <a:solidFill>
                <a:schemeClr val="lt1"/>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300"/>
              <a:buFont typeface="Arial"/>
              <a:buNone/>
            </a:pPr>
            <a:endParaRPr sz="1300" b="0" i="0" u="none" strike="noStrike" cap="none">
              <a:solidFill>
                <a:srgbClr val="5572B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5572B2"/>
              </a:solidFill>
              <a:latin typeface="Arial"/>
              <a:ea typeface="Arial"/>
              <a:cs typeface="Arial"/>
              <a:sym typeface="Arial"/>
            </a:endParaRPr>
          </a:p>
        </p:txBody>
      </p:sp>
      <p:sp>
        <p:nvSpPr>
          <p:cNvPr id="465" name="Google Shape;465;p29"/>
          <p:cNvSpPr/>
          <p:nvPr/>
        </p:nvSpPr>
        <p:spPr>
          <a:xfrm rot="10800000" flipH="1">
            <a:off x="4500075" y="439050"/>
            <a:ext cx="4644000" cy="12600"/>
          </a:xfrm>
          <a:prstGeom prst="rect">
            <a:avLst/>
          </a:prstGeom>
          <a:solidFill>
            <a:srgbClr val="EFF1F6"/>
          </a:solidFill>
          <a:ln>
            <a:noFill/>
          </a:ln>
        </p:spPr>
        <p:txBody>
          <a:bodyPr spcFirstLastPara="1" wrap="square" lIns="91425" tIns="91425" rIns="91425" bIns="91425" anchor="ctr" anchorCtr="0">
            <a:noAutofit/>
          </a:bodyPr>
          <a:lstStyle/>
          <a:p>
            <a:pPr marL="228600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p29"/>
          <p:cNvSpPr txBox="1"/>
          <p:nvPr/>
        </p:nvSpPr>
        <p:spPr>
          <a:xfrm>
            <a:off x="635425" y="1890200"/>
            <a:ext cx="7869000" cy="279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1" i="0" u="sng" strike="noStrike" cap="none">
                <a:solidFill>
                  <a:schemeClr val="lt1"/>
                </a:solidFill>
                <a:latin typeface="Poppins"/>
                <a:ea typeface="Poppins"/>
                <a:cs typeface="Poppins"/>
                <a:sym typeface="Poppins"/>
              </a:rPr>
              <a:t>ROCKS</a:t>
            </a:r>
            <a:endParaRPr sz="1500" b="1" i="0" u="sng"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500"/>
              <a:buFont typeface="Arial"/>
              <a:buNone/>
            </a:pPr>
            <a:endParaRPr sz="1500" b="1" i="0" u="sng"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chemeClr val="lt1"/>
                </a:solidFill>
                <a:latin typeface="Poppins"/>
                <a:ea typeface="Poppins"/>
                <a:cs typeface="Poppins"/>
                <a:sym typeface="Poppins"/>
              </a:rPr>
              <a:t>Rocks</a:t>
            </a:r>
            <a:r>
              <a:rPr lang="en" sz="1500" b="0" i="0" u="none" strike="noStrike" cap="none">
                <a:solidFill>
                  <a:schemeClr val="lt1"/>
                </a:solidFill>
                <a:latin typeface="Poppins"/>
                <a:ea typeface="Poppins"/>
                <a:cs typeface="Poppins"/>
                <a:sym typeface="Poppins"/>
              </a:rPr>
              <a:t> can be composed of varying ratios of different minerals. </a:t>
            </a:r>
            <a:r>
              <a:rPr lang="en" sz="1500" b="1" i="0" u="none" strike="noStrike" cap="none">
                <a:solidFill>
                  <a:schemeClr val="lt1"/>
                </a:solidFill>
                <a:latin typeface="Poppins"/>
                <a:ea typeface="Poppins"/>
                <a:cs typeface="Poppins"/>
                <a:sym typeface="Poppins"/>
              </a:rPr>
              <a:t>Rocks</a:t>
            </a:r>
            <a:r>
              <a:rPr lang="en" sz="1500" b="0" i="0" u="none" strike="noStrike" cap="none">
                <a:solidFill>
                  <a:schemeClr val="lt1"/>
                </a:solidFill>
                <a:latin typeface="Poppins"/>
                <a:ea typeface="Poppins"/>
                <a:cs typeface="Poppins"/>
                <a:sym typeface="Poppins"/>
              </a:rPr>
              <a:t> may even include organic matter. They have no predetermined physical characteristics or chemical formula. </a:t>
            </a:r>
            <a:r>
              <a:rPr lang="en" sz="1500" b="1" i="0" u="none" strike="noStrike" cap="none">
                <a:solidFill>
                  <a:schemeClr val="lt1"/>
                </a:solidFill>
                <a:latin typeface="Poppins"/>
                <a:ea typeface="Poppins"/>
                <a:cs typeface="Poppins"/>
                <a:sym typeface="Poppins"/>
              </a:rPr>
              <a:t>Rocks</a:t>
            </a:r>
            <a:r>
              <a:rPr lang="en" sz="1500" b="0" i="0" u="none" strike="noStrike" cap="none">
                <a:solidFill>
                  <a:schemeClr val="lt1"/>
                </a:solidFill>
                <a:latin typeface="Poppins"/>
                <a:ea typeface="Poppins"/>
                <a:cs typeface="Poppins"/>
                <a:sym typeface="Poppins"/>
              </a:rPr>
              <a:t> are categorized according to the process by which they form. </a:t>
            </a:r>
            <a:endParaRPr sz="15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Poppins"/>
              <a:ea typeface="Poppins"/>
              <a:cs typeface="Poppins"/>
              <a:sym typeface="Poppins"/>
            </a:endParaRPr>
          </a:p>
          <a:p>
            <a:pPr marL="457200" marR="0" lvl="0" indent="-323850" algn="l" rtl="0">
              <a:lnSpc>
                <a:spcPct val="100000"/>
              </a:lnSpc>
              <a:spcBef>
                <a:spcPts val="0"/>
              </a:spcBef>
              <a:spcAft>
                <a:spcPts val="0"/>
              </a:spcAft>
              <a:buClr>
                <a:schemeClr val="lt1"/>
              </a:buClr>
              <a:buSzPts val="1500"/>
              <a:buFont typeface="Poppins"/>
              <a:buChar char="●"/>
            </a:pPr>
            <a:r>
              <a:rPr lang="en" sz="1500" b="1" i="0" u="none" strike="noStrike" cap="none">
                <a:solidFill>
                  <a:schemeClr val="lt1"/>
                </a:solidFill>
                <a:latin typeface="Poppins"/>
                <a:ea typeface="Poppins"/>
                <a:cs typeface="Poppins"/>
                <a:sym typeface="Poppins"/>
              </a:rPr>
              <a:t>Rocks</a:t>
            </a:r>
            <a:r>
              <a:rPr lang="en" sz="1500" b="0" i="0" u="none" strike="noStrike" cap="none">
                <a:solidFill>
                  <a:schemeClr val="lt1"/>
                </a:solidFill>
                <a:latin typeface="Poppins"/>
                <a:ea typeface="Poppins"/>
                <a:cs typeface="Poppins"/>
                <a:sym typeface="Poppins"/>
              </a:rPr>
              <a:t> that form from cooled lava are called igneous. </a:t>
            </a:r>
            <a:endParaRPr sz="1500" b="0" i="0" u="none" strike="noStrike" cap="none">
              <a:solidFill>
                <a:schemeClr val="lt1"/>
              </a:solidFill>
              <a:latin typeface="Poppins"/>
              <a:ea typeface="Poppins"/>
              <a:cs typeface="Poppins"/>
              <a:sym typeface="Poppins"/>
            </a:endParaRPr>
          </a:p>
          <a:p>
            <a:pPr marL="457200" marR="0" lvl="0" indent="-323850" algn="l" rtl="0">
              <a:lnSpc>
                <a:spcPct val="100000"/>
              </a:lnSpc>
              <a:spcBef>
                <a:spcPts val="0"/>
              </a:spcBef>
              <a:spcAft>
                <a:spcPts val="0"/>
              </a:spcAft>
              <a:buClr>
                <a:schemeClr val="lt1"/>
              </a:buClr>
              <a:buSzPts val="1500"/>
              <a:buFont typeface="Poppins"/>
              <a:buChar char="●"/>
            </a:pPr>
            <a:r>
              <a:rPr lang="en" sz="1500" b="1" i="0" u="none" strike="noStrike" cap="none">
                <a:solidFill>
                  <a:schemeClr val="lt1"/>
                </a:solidFill>
                <a:latin typeface="Poppins"/>
                <a:ea typeface="Poppins"/>
                <a:cs typeface="Poppins"/>
                <a:sym typeface="Poppins"/>
              </a:rPr>
              <a:t>Rocks</a:t>
            </a:r>
            <a:r>
              <a:rPr lang="en" sz="1500" b="0" i="0" u="none" strike="noStrike" cap="none">
                <a:solidFill>
                  <a:schemeClr val="lt1"/>
                </a:solidFill>
                <a:latin typeface="Poppins"/>
                <a:ea typeface="Poppins"/>
                <a:cs typeface="Poppins"/>
                <a:sym typeface="Poppins"/>
              </a:rPr>
              <a:t> that form from compacted sediment are called sedimentary. </a:t>
            </a:r>
            <a:endParaRPr sz="1500" b="0" i="0" u="none" strike="noStrike" cap="none">
              <a:solidFill>
                <a:schemeClr val="lt1"/>
              </a:solidFill>
              <a:latin typeface="Poppins"/>
              <a:ea typeface="Poppins"/>
              <a:cs typeface="Poppins"/>
              <a:sym typeface="Poppins"/>
            </a:endParaRPr>
          </a:p>
          <a:p>
            <a:pPr marL="457200" marR="0" lvl="0" indent="-323850" algn="l" rtl="0">
              <a:lnSpc>
                <a:spcPct val="100000"/>
              </a:lnSpc>
              <a:spcBef>
                <a:spcPts val="0"/>
              </a:spcBef>
              <a:spcAft>
                <a:spcPts val="0"/>
              </a:spcAft>
              <a:buClr>
                <a:schemeClr val="lt1"/>
              </a:buClr>
              <a:buSzPts val="1500"/>
              <a:buFont typeface="Poppins"/>
              <a:buChar char="●"/>
            </a:pPr>
            <a:r>
              <a:rPr lang="en" sz="1500" b="1" i="0" u="none" strike="noStrike" cap="none">
                <a:solidFill>
                  <a:schemeClr val="lt1"/>
                </a:solidFill>
                <a:latin typeface="Poppins"/>
                <a:ea typeface="Poppins"/>
                <a:cs typeface="Poppins"/>
                <a:sym typeface="Poppins"/>
              </a:rPr>
              <a:t>Rocks</a:t>
            </a:r>
            <a:r>
              <a:rPr lang="en" sz="1500" b="0" i="0" u="none" strike="noStrike" cap="none">
                <a:solidFill>
                  <a:schemeClr val="lt1"/>
                </a:solidFill>
                <a:latin typeface="Poppins"/>
                <a:ea typeface="Poppins"/>
                <a:cs typeface="Poppins"/>
                <a:sym typeface="Poppins"/>
              </a:rPr>
              <a:t> that form when other rocks are chemically transformed by heat and pressure are called metamorphic.</a:t>
            </a:r>
            <a:endParaRPr sz="15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Poppins"/>
              <a:ea typeface="Poppins"/>
              <a:cs typeface="Poppins"/>
              <a:sym typeface="Poppins"/>
            </a:endParaRPr>
          </a:p>
          <a:p>
            <a:pPr marL="457200" marR="0" lvl="0" indent="0" algn="l" rtl="0">
              <a:lnSpc>
                <a:spcPct val="100000"/>
              </a:lnSpc>
              <a:spcBef>
                <a:spcPts val="0"/>
              </a:spcBef>
              <a:spcAft>
                <a:spcPts val="0"/>
              </a:spcAft>
              <a:buClr>
                <a:srgbClr val="000000"/>
              </a:buClr>
              <a:buSzPts val="1500"/>
              <a:buFont typeface="Arial"/>
              <a:buNone/>
            </a:pPr>
            <a:endParaRPr sz="1500" b="1" i="0" u="none" strike="noStrike" cap="none">
              <a:solidFill>
                <a:schemeClr val="lt1"/>
              </a:solidFill>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6"/>
        <p:cNvGrpSpPr/>
        <p:nvPr/>
      </p:nvGrpSpPr>
      <p:grpSpPr>
        <a:xfrm>
          <a:off x="0" y="0"/>
          <a:ext cx="0" cy="0"/>
          <a:chOff x="0" y="0"/>
          <a:chExt cx="0" cy="0"/>
        </a:xfrm>
      </p:grpSpPr>
      <p:sp>
        <p:nvSpPr>
          <p:cNvPr id="77" name="Google Shape;77;p3"/>
          <p:cNvSpPr/>
          <p:nvPr/>
        </p:nvSpPr>
        <p:spPr>
          <a:xfrm>
            <a:off x="-50" y="0"/>
            <a:ext cx="9144000" cy="5154900"/>
          </a:xfrm>
          <a:prstGeom prst="rect">
            <a:avLst/>
          </a:prstGeom>
          <a:gradFill>
            <a:gsLst>
              <a:gs pos="0">
                <a:srgbClr val="5572B2"/>
              </a:gs>
              <a:gs pos="100000">
                <a:srgbClr val="3E5382"/>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3"/>
          <p:cNvSpPr txBox="1">
            <a:spLocks noGrp="1"/>
          </p:cNvSpPr>
          <p:nvPr>
            <p:ph type="title" idx="4294967295"/>
          </p:nvPr>
        </p:nvSpPr>
        <p:spPr>
          <a:xfrm>
            <a:off x="1789825" y="961825"/>
            <a:ext cx="5866200" cy="7413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4400"/>
              <a:buFont typeface="Arial"/>
              <a:buNone/>
            </a:pPr>
            <a:r>
              <a:rPr lang="en" sz="4400" b="1" i="0" u="none" strike="noStrike" cap="none">
                <a:solidFill>
                  <a:schemeClr val="lt1"/>
                </a:solidFill>
                <a:latin typeface="Montserrat"/>
                <a:ea typeface="Montserrat"/>
                <a:cs typeface="Montserrat"/>
                <a:sym typeface="Montserrat"/>
              </a:rPr>
              <a:t>Descriptions</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79" name="Google Shape;79;p3"/>
          <p:cNvSpPr txBox="1"/>
          <p:nvPr/>
        </p:nvSpPr>
        <p:spPr>
          <a:xfrm>
            <a:off x="1080025" y="1790550"/>
            <a:ext cx="7058400" cy="2324100"/>
          </a:xfrm>
          <a:prstGeom prst="rect">
            <a:avLst/>
          </a:prstGeom>
          <a:noFill/>
          <a:ln>
            <a:noFill/>
          </a:ln>
        </p:spPr>
        <p:txBody>
          <a:bodyPr spcFirstLastPara="1" wrap="square" lIns="91425" tIns="91425" rIns="91425" bIns="91425" anchor="t" anchorCtr="0">
            <a:noAutofit/>
          </a:bodyPr>
          <a:lstStyle/>
          <a:p>
            <a:pPr marL="457200" marR="0" lvl="0" indent="-368300" algn="l" rtl="0">
              <a:lnSpc>
                <a:spcPct val="115000"/>
              </a:lnSpc>
              <a:spcBef>
                <a:spcPts val="0"/>
              </a:spcBef>
              <a:spcAft>
                <a:spcPts val="0"/>
              </a:spcAft>
              <a:buClr>
                <a:schemeClr val="lt1"/>
              </a:buClr>
              <a:buSzPts val="2200"/>
              <a:buFont typeface="Lato"/>
              <a:buChar char="●"/>
            </a:pPr>
            <a:r>
              <a:rPr lang="en" sz="2200" b="1" i="0" u="none" strike="noStrike" cap="none">
                <a:solidFill>
                  <a:schemeClr val="lt1"/>
                </a:solidFill>
                <a:latin typeface="Poppins"/>
                <a:ea typeface="Poppins"/>
                <a:cs typeface="Poppins"/>
                <a:sym typeface="Poppins"/>
              </a:rPr>
              <a:t>Minerals</a:t>
            </a:r>
            <a:r>
              <a:rPr lang="en" sz="2200" b="0" i="0" u="none" strike="noStrike" cap="none">
                <a:solidFill>
                  <a:schemeClr val="lt1"/>
                </a:solidFill>
                <a:latin typeface="Poppins"/>
                <a:ea typeface="Poppins"/>
                <a:cs typeface="Poppins"/>
                <a:sym typeface="Poppins"/>
              </a:rPr>
              <a:t> have distinctive chemical and physical properties, composition, and atomic structure. They may be found in soil, rocks, rivers, lakes, or oceans. Plants and animals take up minerals that are essential for life. Minerals generally form crystals.</a:t>
            </a:r>
            <a:endParaRPr sz="2200" b="0" i="0" u="none" strike="noStrike" cap="none">
              <a:solidFill>
                <a:schemeClr val="lt1"/>
              </a:solidFill>
              <a:latin typeface="Poppins"/>
              <a:ea typeface="Poppins"/>
              <a:cs typeface="Poppins"/>
              <a:sym typeface="Poppins"/>
            </a:endParaRPr>
          </a:p>
          <a:p>
            <a:pPr marL="457200" marR="0" lvl="0" indent="0" algn="l" rtl="0">
              <a:lnSpc>
                <a:spcPct val="100000"/>
              </a:lnSpc>
              <a:spcBef>
                <a:spcPts val="1200"/>
              </a:spcBef>
              <a:spcAft>
                <a:spcPts val="0"/>
              </a:spcAft>
              <a:buClr>
                <a:srgbClr val="000000"/>
              </a:buClr>
              <a:buSzPts val="1800"/>
              <a:buFont typeface="Arial"/>
              <a:buNone/>
            </a:pPr>
            <a:endParaRPr sz="1800" b="0" i="0" u="none" strike="noStrike" cap="none">
              <a:solidFill>
                <a:schemeClr val="lt1"/>
              </a:solidFill>
              <a:latin typeface="Poppins"/>
              <a:ea typeface="Poppins"/>
              <a:cs typeface="Poppins"/>
              <a:sym typeface="Poppins"/>
            </a:endParaRPr>
          </a:p>
        </p:txBody>
      </p:sp>
      <p:pic>
        <p:nvPicPr>
          <p:cNvPr id="80" name="Google Shape;80;p3"/>
          <p:cNvPicPr preferRelativeResize="0"/>
          <p:nvPr/>
        </p:nvPicPr>
        <p:blipFill rotWithShape="1">
          <a:blip r:embed="rId4">
            <a:alphaModFix/>
          </a:blip>
          <a:srcRect/>
          <a:stretch/>
        </p:blipFill>
        <p:spPr>
          <a:xfrm>
            <a:off x="1109723" y="1088623"/>
            <a:ext cx="603900" cy="603900"/>
          </a:xfrm>
          <a:prstGeom prst="rect">
            <a:avLst/>
          </a:prstGeom>
          <a:noFill/>
          <a:ln>
            <a:noFill/>
          </a:ln>
        </p:spPr>
      </p:pic>
      <p:pic>
        <p:nvPicPr>
          <p:cNvPr id="81" name="Google Shape;81;p3"/>
          <p:cNvPicPr preferRelativeResize="0"/>
          <p:nvPr/>
        </p:nvPicPr>
        <p:blipFill rotWithShape="1">
          <a:blip r:embed="rId5">
            <a:alphaModFix/>
          </a:blip>
          <a:srcRect/>
          <a:stretch/>
        </p:blipFill>
        <p:spPr>
          <a:xfrm>
            <a:off x="7448376" y="4327825"/>
            <a:ext cx="1393550" cy="514825"/>
          </a:xfrm>
          <a:prstGeom prst="rect">
            <a:avLst/>
          </a:prstGeom>
          <a:noFill/>
          <a:ln>
            <a:noFill/>
          </a:ln>
        </p:spPr>
      </p:pic>
      <p:sp>
        <p:nvSpPr>
          <p:cNvPr id="82" name="Google Shape;82;p3"/>
          <p:cNvSpPr/>
          <p:nvPr/>
        </p:nvSpPr>
        <p:spPr>
          <a:xfrm>
            <a:off x="246925" y="318650"/>
            <a:ext cx="833100" cy="256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83" name="Google Shape;83;p3"/>
          <p:cNvSpPr txBox="1"/>
          <p:nvPr/>
        </p:nvSpPr>
        <p:spPr>
          <a:xfrm>
            <a:off x="226875" y="242450"/>
            <a:ext cx="1004100" cy="33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300"/>
              <a:buFont typeface="Arial"/>
              <a:buNone/>
            </a:pPr>
            <a:r>
              <a:rPr lang="en" sz="1300" b="1" i="0" u="none" strike="noStrike" cap="none">
                <a:solidFill>
                  <a:srgbClr val="5572B2"/>
                </a:solidFill>
                <a:latin typeface="Poppins"/>
                <a:ea typeface="Poppins"/>
                <a:cs typeface="Poppins"/>
                <a:sym typeface="Poppins"/>
              </a:rPr>
              <a:t>Lesson 1</a:t>
            </a:r>
            <a:endParaRPr sz="3400" b="1" i="0" u="none" strike="noStrike" cap="none">
              <a:solidFill>
                <a:srgbClr val="5572B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5572B2"/>
              </a:solidFill>
              <a:latin typeface="Arial"/>
              <a:ea typeface="Arial"/>
              <a:cs typeface="Arial"/>
              <a:sym typeface="Arial"/>
            </a:endParaRPr>
          </a:p>
        </p:txBody>
      </p:sp>
      <p:sp>
        <p:nvSpPr>
          <p:cNvPr id="84" name="Google Shape;84;p3"/>
          <p:cNvSpPr txBox="1"/>
          <p:nvPr/>
        </p:nvSpPr>
        <p:spPr>
          <a:xfrm>
            <a:off x="1053050" y="242450"/>
            <a:ext cx="4843500" cy="33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300" b="0" i="0" u="none" strike="noStrike" cap="none">
                <a:solidFill>
                  <a:schemeClr val="lt1"/>
                </a:solidFill>
                <a:latin typeface="Poppins"/>
                <a:ea typeface="Poppins"/>
                <a:cs typeface="Poppins"/>
                <a:sym typeface="Poppins"/>
              </a:rPr>
              <a:t>Rocks Versus Minerals | Student Slides</a:t>
            </a:r>
            <a:endParaRPr sz="1300" b="0" i="0" u="none" strike="noStrike" cap="none">
              <a:solidFill>
                <a:schemeClr val="lt1"/>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300"/>
              <a:buFont typeface="Arial"/>
              <a:buNone/>
            </a:pPr>
            <a:endParaRPr sz="1300" b="0" i="0" u="none" strike="noStrike" cap="none">
              <a:solidFill>
                <a:srgbClr val="5572B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5572B2"/>
              </a:solidFill>
              <a:latin typeface="Arial"/>
              <a:ea typeface="Arial"/>
              <a:cs typeface="Arial"/>
              <a:sym typeface="Arial"/>
            </a:endParaRPr>
          </a:p>
        </p:txBody>
      </p:sp>
      <p:sp>
        <p:nvSpPr>
          <p:cNvPr id="85" name="Google Shape;85;p3"/>
          <p:cNvSpPr/>
          <p:nvPr/>
        </p:nvSpPr>
        <p:spPr>
          <a:xfrm rot="10800000" flipH="1">
            <a:off x="4500075" y="439050"/>
            <a:ext cx="4644000" cy="12600"/>
          </a:xfrm>
          <a:prstGeom prst="rect">
            <a:avLst/>
          </a:prstGeom>
          <a:solidFill>
            <a:srgbClr val="EFF1F6"/>
          </a:solidFill>
          <a:ln>
            <a:noFill/>
          </a:ln>
        </p:spPr>
        <p:txBody>
          <a:bodyPr spcFirstLastPara="1" wrap="square" lIns="91425" tIns="91425" rIns="91425" bIns="91425" anchor="ctr" anchorCtr="0">
            <a:noAutofit/>
          </a:bodyPr>
          <a:lstStyle/>
          <a:p>
            <a:pPr marL="228600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70"/>
        <p:cNvGrpSpPr/>
        <p:nvPr/>
      </p:nvGrpSpPr>
      <p:grpSpPr>
        <a:xfrm>
          <a:off x="0" y="0"/>
          <a:ext cx="0" cy="0"/>
          <a:chOff x="0" y="0"/>
          <a:chExt cx="0" cy="0"/>
        </a:xfrm>
      </p:grpSpPr>
      <p:sp>
        <p:nvSpPr>
          <p:cNvPr id="471" name="Google Shape;471;p30"/>
          <p:cNvSpPr/>
          <p:nvPr/>
        </p:nvSpPr>
        <p:spPr>
          <a:xfrm>
            <a:off x="-50" y="0"/>
            <a:ext cx="9144000" cy="5154900"/>
          </a:xfrm>
          <a:prstGeom prst="rect">
            <a:avLst/>
          </a:prstGeom>
          <a:gradFill>
            <a:gsLst>
              <a:gs pos="0">
                <a:srgbClr val="5572B2"/>
              </a:gs>
              <a:gs pos="100000">
                <a:srgbClr val="3E5382"/>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 name="Google Shape;472;p30"/>
          <p:cNvSpPr/>
          <p:nvPr/>
        </p:nvSpPr>
        <p:spPr>
          <a:xfrm>
            <a:off x="635425" y="1108775"/>
            <a:ext cx="4224900" cy="628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 name="Google Shape;473;p30"/>
          <p:cNvSpPr txBox="1">
            <a:spLocks noGrp="1"/>
          </p:cNvSpPr>
          <p:nvPr>
            <p:ph type="title" idx="4294967295"/>
          </p:nvPr>
        </p:nvSpPr>
        <p:spPr>
          <a:xfrm>
            <a:off x="691575" y="1032575"/>
            <a:ext cx="4401600" cy="62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500"/>
              <a:buFont typeface="Arial"/>
              <a:buNone/>
            </a:pPr>
            <a:r>
              <a:rPr lang="en" sz="3500" b="1" i="0" u="none" strike="noStrike" cap="none">
                <a:solidFill>
                  <a:srgbClr val="5572B2"/>
                </a:solidFill>
                <a:latin typeface="Montserrat ExtraBold"/>
                <a:ea typeface="Montserrat ExtraBold"/>
                <a:cs typeface="Montserrat ExtraBold"/>
                <a:sym typeface="Montserrat ExtraBold"/>
              </a:rPr>
              <a:t>Native Elements</a:t>
            </a:r>
            <a:endParaRPr/>
          </a:p>
        </p:txBody>
      </p:sp>
      <p:sp>
        <p:nvSpPr>
          <p:cNvPr id="474" name="Google Shape;474;p30"/>
          <p:cNvSpPr txBox="1"/>
          <p:nvPr/>
        </p:nvSpPr>
        <p:spPr>
          <a:xfrm>
            <a:off x="691525" y="1908450"/>
            <a:ext cx="4224900" cy="300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lt1"/>
                </a:solidFill>
                <a:latin typeface="Poppins"/>
                <a:ea typeface="Poppins"/>
                <a:cs typeface="Poppins"/>
                <a:sym typeface="Poppins"/>
              </a:rPr>
              <a:t>Native elements are minerals that contain only one type of atom. Native elements occur in their pure, or nearly pure, form in the Earth’s crust. </a:t>
            </a:r>
            <a:endParaRPr sz="18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endParaRPr sz="13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1300" b="0" i="0" u="none" strike="noStrike" cap="none">
                <a:solidFill>
                  <a:schemeClr val="lt1"/>
                </a:solidFill>
                <a:latin typeface="Poppins"/>
                <a:ea typeface="Poppins"/>
                <a:cs typeface="Poppins"/>
                <a:sym typeface="Poppins"/>
              </a:rPr>
              <a:t>The native elements include:</a:t>
            </a:r>
            <a:endParaRPr sz="1300" b="0" i="0" u="none" strike="noStrike" cap="none">
              <a:solidFill>
                <a:schemeClr val="lt1"/>
              </a:solidFill>
              <a:latin typeface="Poppins"/>
              <a:ea typeface="Poppins"/>
              <a:cs typeface="Poppins"/>
              <a:sym typeface="Poppins"/>
            </a:endParaRPr>
          </a:p>
          <a:p>
            <a:pPr marL="457200" marR="0" lvl="0" indent="-311150" algn="l" rtl="0">
              <a:lnSpc>
                <a:spcPct val="100000"/>
              </a:lnSpc>
              <a:spcBef>
                <a:spcPts val="0"/>
              </a:spcBef>
              <a:spcAft>
                <a:spcPts val="0"/>
              </a:spcAft>
              <a:buClr>
                <a:schemeClr val="lt1"/>
              </a:buClr>
              <a:buSzPts val="1300"/>
              <a:buFont typeface="Poppins"/>
              <a:buChar char="●"/>
            </a:pPr>
            <a:r>
              <a:rPr lang="en" sz="1300" b="0" i="0" u="none" strike="noStrike" cap="none">
                <a:solidFill>
                  <a:schemeClr val="lt1"/>
                </a:solidFill>
                <a:latin typeface="Poppins"/>
                <a:ea typeface="Poppins"/>
                <a:cs typeface="Poppins"/>
                <a:sym typeface="Poppins"/>
              </a:rPr>
              <a:t>Gold (Au)</a:t>
            </a:r>
            <a:endParaRPr sz="1300" b="0" i="0" u="none" strike="noStrike" cap="none">
              <a:solidFill>
                <a:schemeClr val="lt1"/>
              </a:solidFill>
              <a:latin typeface="Poppins"/>
              <a:ea typeface="Poppins"/>
              <a:cs typeface="Poppins"/>
              <a:sym typeface="Poppins"/>
            </a:endParaRPr>
          </a:p>
          <a:p>
            <a:pPr marL="457200" marR="0" lvl="0" indent="-311150" algn="l" rtl="0">
              <a:lnSpc>
                <a:spcPct val="100000"/>
              </a:lnSpc>
              <a:spcBef>
                <a:spcPts val="0"/>
              </a:spcBef>
              <a:spcAft>
                <a:spcPts val="0"/>
              </a:spcAft>
              <a:buClr>
                <a:schemeClr val="lt1"/>
              </a:buClr>
              <a:buSzPts val="1300"/>
              <a:buFont typeface="Poppins"/>
              <a:buChar char="●"/>
            </a:pPr>
            <a:r>
              <a:rPr lang="en" sz="1300" b="0" i="0" u="none" strike="noStrike" cap="none">
                <a:solidFill>
                  <a:schemeClr val="lt1"/>
                </a:solidFill>
                <a:latin typeface="Poppins"/>
                <a:ea typeface="Poppins"/>
                <a:cs typeface="Poppins"/>
                <a:sym typeface="Poppins"/>
              </a:rPr>
              <a:t>Silver (Ag)</a:t>
            </a:r>
            <a:endParaRPr sz="1300" b="0" i="0" u="none" strike="noStrike" cap="none">
              <a:solidFill>
                <a:schemeClr val="lt1"/>
              </a:solidFill>
              <a:latin typeface="Poppins"/>
              <a:ea typeface="Poppins"/>
              <a:cs typeface="Poppins"/>
              <a:sym typeface="Poppins"/>
            </a:endParaRPr>
          </a:p>
          <a:p>
            <a:pPr marL="457200" marR="0" lvl="0" indent="-311150" algn="l" rtl="0">
              <a:lnSpc>
                <a:spcPct val="100000"/>
              </a:lnSpc>
              <a:spcBef>
                <a:spcPts val="0"/>
              </a:spcBef>
              <a:spcAft>
                <a:spcPts val="0"/>
              </a:spcAft>
              <a:buClr>
                <a:schemeClr val="lt1"/>
              </a:buClr>
              <a:buSzPts val="1300"/>
              <a:buFont typeface="Poppins"/>
              <a:buChar char="●"/>
            </a:pPr>
            <a:r>
              <a:rPr lang="en" sz="1300" b="0" i="0" u="none" strike="noStrike" cap="none">
                <a:solidFill>
                  <a:schemeClr val="lt1"/>
                </a:solidFill>
                <a:latin typeface="Poppins"/>
                <a:ea typeface="Poppins"/>
                <a:cs typeface="Poppins"/>
                <a:sym typeface="Poppins"/>
              </a:rPr>
              <a:t>Copper (Cu)</a:t>
            </a:r>
            <a:endParaRPr sz="1300" b="0" i="0" u="none" strike="noStrike" cap="none">
              <a:solidFill>
                <a:schemeClr val="lt1"/>
              </a:solidFill>
              <a:latin typeface="Poppins"/>
              <a:ea typeface="Poppins"/>
              <a:cs typeface="Poppins"/>
              <a:sym typeface="Poppins"/>
            </a:endParaRPr>
          </a:p>
          <a:p>
            <a:pPr marL="457200" marR="0" lvl="0" indent="-311150" algn="l" rtl="0">
              <a:lnSpc>
                <a:spcPct val="100000"/>
              </a:lnSpc>
              <a:spcBef>
                <a:spcPts val="0"/>
              </a:spcBef>
              <a:spcAft>
                <a:spcPts val="0"/>
              </a:spcAft>
              <a:buClr>
                <a:schemeClr val="lt1"/>
              </a:buClr>
              <a:buSzPts val="1300"/>
              <a:buFont typeface="Poppins"/>
              <a:buChar char="●"/>
            </a:pPr>
            <a:r>
              <a:rPr lang="en" sz="1300" b="0" i="0" u="none" strike="noStrike" cap="none">
                <a:solidFill>
                  <a:schemeClr val="lt1"/>
                </a:solidFill>
                <a:latin typeface="Poppins"/>
                <a:ea typeface="Poppins"/>
                <a:cs typeface="Poppins"/>
                <a:sym typeface="Poppins"/>
              </a:rPr>
              <a:t>Sulfur (S)</a:t>
            </a:r>
            <a:endParaRPr sz="1300" b="0" i="0" u="none" strike="noStrike" cap="none">
              <a:solidFill>
                <a:schemeClr val="lt1"/>
              </a:solidFill>
              <a:latin typeface="Poppins"/>
              <a:ea typeface="Poppins"/>
              <a:cs typeface="Poppins"/>
              <a:sym typeface="Poppins"/>
            </a:endParaRPr>
          </a:p>
          <a:p>
            <a:pPr marL="457200" marR="0" lvl="0" indent="-311150" algn="l" rtl="0">
              <a:lnSpc>
                <a:spcPct val="100000"/>
              </a:lnSpc>
              <a:spcBef>
                <a:spcPts val="0"/>
              </a:spcBef>
              <a:spcAft>
                <a:spcPts val="0"/>
              </a:spcAft>
              <a:buClr>
                <a:schemeClr val="lt1"/>
              </a:buClr>
              <a:buSzPts val="1300"/>
              <a:buFont typeface="Poppins"/>
              <a:buChar char="●"/>
            </a:pPr>
            <a:r>
              <a:rPr lang="en" sz="1300" b="0" i="0" u="none" strike="noStrike" cap="none">
                <a:solidFill>
                  <a:schemeClr val="lt1"/>
                </a:solidFill>
                <a:latin typeface="Poppins"/>
                <a:ea typeface="Poppins"/>
                <a:cs typeface="Poppins"/>
                <a:sym typeface="Poppins"/>
              </a:rPr>
              <a:t>Diamond (C)</a:t>
            </a:r>
            <a:endParaRPr sz="13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endParaRPr sz="1300" b="0" i="0" u="none" strike="noStrike" cap="none">
              <a:solidFill>
                <a:schemeClr val="lt1"/>
              </a:solidFill>
              <a:latin typeface="Poppins"/>
              <a:ea typeface="Poppins"/>
              <a:cs typeface="Poppins"/>
              <a:sym typeface="Poppins"/>
            </a:endParaRPr>
          </a:p>
          <a:p>
            <a:pPr marL="45720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Poppins"/>
              <a:ea typeface="Poppins"/>
              <a:cs typeface="Poppins"/>
              <a:sym typeface="Poppins"/>
            </a:endParaRPr>
          </a:p>
        </p:txBody>
      </p:sp>
      <p:sp>
        <p:nvSpPr>
          <p:cNvPr id="475" name="Google Shape;475;p30"/>
          <p:cNvSpPr/>
          <p:nvPr/>
        </p:nvSpPr>
        <p:spPr>
          <a:xfrm>
            <a:off x="5268200" y="0"/>
            <a:ext cx="3876000" cy="5154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 name="Google Shape;476;p30"/>
          <p:cNvSpPr/>
          <p:nvPr/>
        </p:nvSpPr>
        <p:spPr>
          <a:xfrm>
            <a:off x="5634575" y="1813775"/>
            <a:ext cx="3358200" cy="2166000"/>
          </a:xfrm>
          <a:prstGeom prst="rect">
            <a:avLst/>
          </a:prstGeom>
          <a:solidFill>
            <a:srgbClr val="5572B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7" name="Google Shape;477;p30"/>
          <p:cNvPicPr preferRelativeResize="0"/>
          <p:nvPr/>
        </p:nvPicPr>
        <p:blipFill rotWithShape="1">
          <a:blip r:embed="rId4">
            <a:alphaModFix/>
          </a:blip>
          <a:srcRect/>
          <a:stretch/>
        </p:blipFill>
        <p:spPr>
          <a:xfrm>
            <a:off x="5482176" y="1661375"/>
            <a:ext cx="3358223" cy="2166126"/>
          </a:xfrm>
          <a:prstGeom prst="rect">
            <a:avLst/>
          </a:prstGeom>
          <a:noFill/>
          <a:ln>
            <a:noFill/>
          </a:ln>
          <a:effectLst>
            <a:outerShdw blurRad="57150" dist="19050" dir="5400000" algn="bl" rotWithShape="0">
              <a:srgbClr val="000000">
                <a:alpha val="29803"/>
              </a:srgbClr>
            </a:outerShdw>
          </a:effectLst>
        </p:spPr>
      </p:pic>
      <p:sp>
        <p:nvSpPr>
          <p:cNvPr id="478" name="Google Shape;478;p30"/>
          <p:cNvSpPr/>
          <p:nvPr/>
        </p:nvSpPr>
        <p:spPr>
          <a:xfrm>
            <a:off x="246925" y="318650"/>
            <a:ext cx="833100" cy="256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479" name="Google Shape;479;p30"/>
          <p:cNvSpPr txBox="1"/>
          <p:nvPr/>
        </p:nvSpPr>
        <p:spPr>
          <a:xfrm>
            <a:off x="226875" y="242450"/>
            <a:ext cx="1004100" cy="33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300"/>
              <a:buFont typeface="Arial"/>
              <a:buNone/>
            </a:pPr>
            <a:r>
              <a:rPr lang="en" sz="1300" b="1" i="0" u="none" strike="noStrike" cap="none">
                <a:solidFill>
                  <a:srgbClr val="5572B2"/>
                </a:solidFill>
                <a:latin typeface="Poppins"/>
                <a:ea typeface="Poppins"/>
                <a:cs typeface="Poppins"/>
                <a:sym typeface="Poppins"/>
              </a:rPr>
              <a:t>Lesson 1</a:t>
            </a:r>
            <a:endParaRPr sz="3400" b="1" i="0" u="none" strike="noStrike" cap="none">
              <a:solidFill>
                <a:srgbClr val="5572B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5572B2"/>
              </a:solidFill>
              <a:latin typeface="Arial"/>
              <a:ea typeface="Arial"/>
              <a:cs typeface="Arial"/>
              <a:sym typeface="Arial"/>
            </a:endParaRPr>
          </a:p>
        </p:txBody>
      </p:sp>
      <p:sp>
        <p:nvSpPr>
          <p:cNvPr id="480" name="Google Shape;480;p30"/>
          <p:cNvSpPr txBox="1"/>
          <p:nvPr/>
        </p:nvSpPr>
        <p:spPr>
          <a:xfrm>
            <a:off x="1053050" y="242450"/>
            <a:ext cx="4843500" cy="33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300" b="0" i="0" u="none" strike="noStrike" cap="none">
                <a:solidFill>
                  <a:schemeClr val="lt1"/>
                </a:solidFill>
                <a:latin typeface="Poppins"/>
                <a:ea typeface="Poppins"/>
                <a:cs typeface="Poppins"/>
                <a:sym typeface="Poppins"/>
              </a:rPr>
              <a:t>Rocks Versus Minerals | Student Slides</a:t>
            </a:r>
            <a:endParaRPr sz="1300" b="0" i="0" u="none" strike="noStrike" cap="none">
              <a:solidFill>
                <a:schemeClr val="lt1"/>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300"/>
              <a:buFont typeface="Arial"/>
              <a:buNone/>
            </a:pPr>
            <a:endParaRPr sz="1300" b="0" i="0" u="none" strike="noStrike" cap="none">
              <a:solidFill>
                <a:srgbClr val="5572B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5572B2"/>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4"/>
        <p:cNvGrpSpPr/>
        <p:nvPr/>
      </p:nvGrpSpPr>
      <p:grpSpPr>
        <a:xfrm>
          <a:off x="0" y="0"/>
          <a:ext cx="0" cy="0"/>
          <a:chOff x="0" y="0"/>
          <a:chExt cx="0" cy="0"/>
        </a:xfrm>
      </p:grpSpPr>
      <p:sp>
        <p:nvSpPr>
          <p:cNvPr id="485" name="Google Shape;485;p31"/>
          <p:cNvSpPr/>
          <p:nvPr/>
        </p:nvSpPr>
        <p:spPr>
          <a:xfrm>
            <a:off x="-50" y="0"/>
            <a:ext cx="9144000" cy="5154900"/>
          </a:xfrm>
          <a:prstGeom prst="rect">
            <a:avLst/>
          </a:prstGeom>
          <a:gradFill>
            <a:gsLst>
              <a:gs pos="0">
                <a:srgbClr val="5572B2"/>
              </a:gs>
              <a:gs pos="100000">
                <a:srgbClr val="3E5382"/>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 name="Google Shape;486;p31"/>
          <p:cNvSpPr txBox="1">
            <a:spLocks noGrp="1"/>
          </p:cNvSpPr>
          <p:nvPr>
            <p:ph type="title" idx="4294967295"/>
          </p:nvPr>
        </p:nvSpPr>
        <p:spPr>
          <a:xfrm>
            <a:off x="1789825" y="1342825"/>
            <a:ext cx="5866200" cy="1291448"/>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4400"/>
              <a:buFont typeface="Arial"/>
              <a:buNone/>
            </a:pPr>
            <a:r>
              <a:rPr lang="en" sz="4400" b="1" i="0" u="none" strike="noStrike" cap="none">
                <a:solidFill>
                  <a:schemeClr val="lt1"/>
                </a:solidFill>
                <a:latin typeface="Montserrat"/>
                <a:ea typeface="Montserrat"/>
                <a:cs typeface="Montserrat"/>
                <a:sym typeface="Montserrat"/>
              </a:rPr>
              <a:t>Review of Guiding Questions</a:t>
            </a:r>
            <a:endParaRPr/>
          </a:p>
          <a:p>
            <a:pPr marL="0" marR="0" lvl="0" indent="0" algn="l" rtl="0">
              <a:lnSpc>
                <a:spcPct val="100000"/>
              </a:lnSpc>
              <a:spcBef>
                <a:spcPts val="0"/>
              </a:spcBef>
              <a:spcAft>
                <a:spcPts val="0"/>
              </a:spcAft>
              <a:buClr>
                <a:srgbClr val="000000"/>
              </a:buClr>
              <a:buSzPts val="4400"/>
              <a:buFont typeface="Arial"/>
              <a:buNone/>
            </a:pPr>
            <a:endParaRPr sz="4400" b="1" i="0" u="none" strike="noStrike" cap="none">
              <a:solidFill>
                <a:schemeClr val="lt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487" name="Google Shape;487;p31"/>
          <p:cNvSpPr txBox="1"/>
          <p:nvPr/>
        </p:nvSpPr>
        <p:spPr>
          <a:xfrm>
            <a:off x="1613425" y="2646875"/>
            <a:ext cx="6427800" cy="2044500"/>
          </a:xfrm>
          <a:prstGeom prst="rect">
            <a:avLst/>
          </a:prstGeom>
          <a:noFill/>
          <a:ln>
            <a:noFill/>
          </a:ln>
        </p:spPr>
        <p:txBody>
          <a:bodyPr spcFirstLastPara="1" wrap="square" lIns="91425" tIns="91425" rIns="91425" bIns="91425" anchor="t" anchorCtr="0">
            <a:noAutofit/>
          </a:bodyPr>
          <a:lstStyle/>
          <a:p>
            <a:pPr marL="457200" marR="0" lvl="0" indent="-374650" algn="l" rtl="0">
              <a:lnSpc>
                <a:spcPct val="100000"/>
              </a:lnSpc>
              <a:spcBef>
                <a:spcPts val="0"/>
              </a:spcBef>
              <a:spcAft>
                <a:spcPts val="0"/>
              </a:spcAft>
              <a:buClr>
                <a:schemeClr val="lt1"/>
              </a:buClr>
              <a:buSzPts val="2300"/>
              <a:buFont typeface="Poppins"/>
              <a:buAutoNum type="arabicPeriod"/>
            </a:pPr>
            <a:r>
              <a:rPr lang="en" sz="2300" b="0" i="0" u="none" strike="noStrike" cap="none">
                <a:solidFill>
                  <a:schemeClr val="lt1"/>
                </a:solidFill>
                <a:latin typeface="Poppins"/>
                <a:ea typeface="Poppins"/>
                <a:cs typeface="Poppins"/>
                <a:sym typeface="Poppins"/>
              </a:rPr>
              <a:t>Can you tell a rock from a mineral </a:t>
            </a:r>
            <a:br>
              <a:rPr lang="en" sz="2300" b="0" i="0" u="none" strike="noStrike" cap="none">
                <a:solidFill>
                  <a:schemeClr val="lt1"/>
                </a:solidFill>
                <a:latin typeface="Poppins"/>
                <a:ea typeface="Poppins"/>
                <a:cs typeface="Poppins"/>
                <a:sym typeface="Poppins"/>
              </a:rPr>
            </a:br>
            <a:r>
              <a:rPr lang="en" sz="2300" b="0" i="0" u="none" strike="noStrike" cap="none">
                <a:solidFill>
                  <a:schemeClr val="lt1"/>
                </a:solidFill>
                <a:latin typeface="Poppins"/>
                <a:ea typeface="Poppins"/>
                <a:cs typeface="Poppins"/>
                <a:sym typeface="Poppins"/>
              </a:rPr>
              <a:t>by looking?</a:t>
            </a:r>
            <a:endParaRPr sz="2300" b="0" i="0" u="none" strike="noStrike" cap="none">
              <a:solidFill>
                <a:schemeClr val="lt1"/>
              </a:solidFill>
              <a:latin typeface="Poppins"/>
              <a:ea typeface="Poppins"/>
              <a:cs typeface="Poppins"/>
              <a:sym typeface="Poppins"/>
            </a:endParaRPr>
          </a:p>
          <a:p>
            <a:pPr marL="457200" marR="0" lvl="0" indent="-374650" algn="l" rtl="0">
              <a:lnSpc>
                <a:spcPct val="100000"/>
              </a:lnSpc>
              <a:spcBef>
                <a:spcPts val="0"/>
              </a:spcBef>
              <a:spcAft>
                <a:spcPts val="0"/>
              </a:spcAft>
              <a:buClr>
                <a:schemeClr val="lt1"/>
              </a:buClr>
              <a:buSzPts val="2300"/>
              <a:buFont typeface="Poppins"/>
              <a:buAutoNum type="arabicPeriod"/>
            </a:pPr>
            <a:r>
              <a:rPr lang="en" sz="2300" b="0" i="0" u="none" strike="noStrike" cap="none">
                <a:solidFill>
                  <a:schemeClr val="lt1"/>
                </a:solidFill>
                <a:latin typeface="Poppins"/>
                <a:ea typeface="Poppins"/>
                <a:cs typeface="Poppins"/>
                <a:sym typeface="Poppins"/>
              </a:rPr>
              <a:t>What are the differences between a rock and a mineral?</a:t>
            </a:r>
            <a:endParaRPr sz="2300" b="0" i="0" u="none" strike="noStrike" cap="none">
              <a:solidFill>
                <a:schemeClr val="lt1"/>
              </a:solidFill>
              <a:latin typeface="Poppins"/>
              <a:ea typeface="Poppins"/>
              <a:cs typeface="Poppins"/>
              <a:sym typeface="Poppins"/>
            </a:endParaRPr>
          </a:p>
          <a:p>
            <a:pPr marL="45720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lt1"/>
              </a:solidFill>
              <a:latin typeface="Poppins"/>
              <a:ea typeface="Poppins"/>
              <a:cs typeface="Poppins"/>
              <a:sym typeface="Poppins"/>
            </a:endParaRPr>
          </a:p>
        </p:txBody>
      </p:sp>
      <p:pic>
        <p:nvPicPr>
          <p:cNvPr id="488" name="Google Shape;488;p31"/>
          <p:cNvPicPr preferRelativeResize="0"/>
          <p:nvPr/>
        </p:nvPicPr>
        <p:blipFill rotWithShape="1">
          <a:blip r:embed="rId4">
            <a:alphaModFix/>
          </a:blip>
          <a:srcRect/>
          <a:stretch/>
        </p:blipFill>
        <p:spPr>
          <a:xfrm>
            <a:off x="1080022" y="1469622"/>
            <a:ext cx="603900" cy="603900"/>
          </a:xfrm>
          <a:prstGeom prst="rect">
            <a:avLst/>
          </a:prstGeom>
          <a:noFill/>
          <a:ln>
            <a:noFill/>
          </a:ln>
        </p:spPr>
      </p:pic>
      <p:sp>
        <p:nvSpPr>
          <p:cNvPr id="489" name="Google Shape;489;p31"/>
          <p:cNvSpPr txBox="1"/>
          <p:nvPr/>
        </p:nvSpPr>
        <p:spPr>
          <a:xfrm>
            <a:off x="587625" y="2571750"/>
            <a:ext cx="1349400" cy="856200"/>
          </a:xfrm>
          <a:prstGeom prst="rect">
            <a:avLst/>
          </a:prstGeom>
          <a:noFill/>
          <a:ln>
            <a:noFill/>
          </a:ln>
        </p:spPr>
        <p:txBody>
          <a:bodyPr spcFirstLastPara="1" wrap="square" lIns="91425" tIns="91425" rIns="91425" bIns="91425" anchor="t" anchorCtr="0">
            <a:noAutofit/>
          </a:bodyPr>
          <a:lstStyle/>
          <a:p>
            <a:pPr marL="457200" marR="0" lvl="0" indent="0" algn="l" rtl="0">
              <a:lnSpc>
                <a:spcPct val="100000"/>
              </a:lnSpc>
              <a:spcBef>
                <a:spcPts val="0"/>
              </a:spcBef>
              <a:spcAft>
                <a:spcPts val="0"/>
              </a:spcAft>
              <a:buClr>
                <a:srgbClr val="000000"/>
              </a:buClr>
              <a:buSzPts val="3500"/>
              <a:buFont typeface="Arial"/>
              <a:buNone/>
            </a:pPr>
            <a:r>
              <a:rPr lang="en" sz="3500" b="0" i="0" u="none" strike="noStrike" cap="none">
                <a:solidFill>
                  <a:schemeClr val="lt1"/>
                </a:solidFill>
                <a:latin typeface="Poppins"/>
                <a:ea typeface="Poppins"/>
                <a:cs typeface="Poppins"/>
                <a:sym typeface="Poppins"/>
              </a:rPr>
              <a:t>✔</a:t>
            </a:r>
            <a:endParaRPr sz="3500" b="0" i="0" u="none" strike="noStrike" cap="none">
              <a:solidFill>
                <a:schemeClr val="lt1"/>
              </a:solidFill>
              <a:latin typeface="Poppins"/>
              <a:ea typeface="Poppins"/>
              <a:cs typeface="Poppins"/>
              <a:sym typeface="Poppins"/>
            </a:endParaRPr>
          </a:p>
        </p:txBody>
      </p:sp>
      <p:sp>
        <p:nvSpPr>
          <p:cNvPr id="490" name="Google Shape;490;p31"/>
          <p:cNvSpPr txBox="1"/>
          <p:nvPr/>
        </p:nvSpPr>
        <p:spPr>
          <a:xfrm>
            <a:off x="587625" y="3351750"/>
            <a:ext cx="1349400" cy="856200"/>
          </a:xfrm>
          <a:prstGeom prst="rect">
            <a:avLst/>
          </a:prstGeom>
          <a:noFill/>
          <a:ln>
            <a:noFill/>
          </a:ln>
        </p:spPr>
        <p:txBody>
          <a:bodyPr spcFirstLastPara="1" wrap="square" lIns="91425" tIns="91425" rIns="91425" bIns="91425" anchor="t" anchorCtr="0">
            <a:noAutofit/>
          </a:bodyPr>
          <a:lstStyle/>
          <a:p>
            <a:pPr marL="457200" marR="0" lvl="0" indent="0" algn="l" rtl="0">
              <a:lnSpc>
                <a:spcPct val="100000"/>
              </a:lnSpc>
              <a:spcBef>
                <a:spcPts val="0"/>
              </a:spcBef>
              <a:spcAft>
                <a:spcPts val="0"/>
              </a:spcAft>
              <a:buClr>
                <a:srgbClr val="000000"/>
              </a:buClr>
              <a:buSzPts val="3500"/>
              <a:buFont typeface="Arial"/>
              <a:buNone/>
            </a:pPr>
            <a:r>
              <a:rPr lang="en" sz="3500" b="0" i="0" u="none" strike="noStrike" cap="none">
                <a:solidFill>
                  <a:schemeClr val="lt1"/>
                </a:solidFill>
                <a:latin typeface="Poppins"/>
                <a:ea typeface="Poppins"/>
                <a:cs typeface="Poppins"/>
                <a:sym typeface="Poppins"/>
              </a:rPr>
              <a:t>✔</a:t>
            </a:r>
            <a:endParaRPr sz="3500" b="0" i="0" u="none" strike="noStrike" cap="none">
              <a:solidFill>
                <a:schemeClr val="lt1"/>
              </a:solidFill>
              <a:latin typeface="Poppins"/>
              <a:ea typeface="Poppins"/>
              <a:cs typeface="Poppins"/>
              <a:sym typeface="Poppins"/>
            </a:endParaRPr>
          </a:p>
        </p:txBody>
      </p:sp>
      <p:sp>
        <p:nvSpPr>
          <p:cNvPr id="491" name="Google Shape;491;p31"/>
          <p:cNvSpPr/>
          <p:nvPr/>
        </p:nvSpPr>
        <p:spPr>
          <a:xfrm>
            <a:off x="246925" y="318650"/>
            <a:ext cx="833100" cy="256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492" name="Google Shape;492;p31"/>
          <p:cNvSpPr txBox="1"/>
          <p:nvPr/>
        </p:nvSpPr>
        <p:spPr>
          <a:xfrm>
            <a:off x="226875" y="242450"/>
            <a:ext cx="1004100" cy="33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300"/>
              <a:buFont typeface="Arial"/>
              <a:buNone/>
            </a:pPr>
            <a:r>
              <a:rPr lang="en" sz="1300" b="1" i="0" u="none" strike="noStrike" cap="none">
                <a:solidFill>
                  <a:srgbClr val="5572B2"/>
                </a:solidFill>
                <a:latin typeface="Poppins"/>
                <a:ea typeface="Poppins"/>
                <a:cs typeface="Poppins"/>
                <a:sym typeface="Poppins"/>
              </a:rPr>
              <a:t>Lesson 1</a:t>
            </a:r>
            <a:endParaRPr sz="3400" b="1" i="0" u="none" strike="noStrike" cap="none">
              <a:solidFill>
                <a:srgbClr val="5572B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5572B2"/>
              </a:solidFill>
              <a:latin typeface="Arial"/>
              <a:ea typeface="Arial"/>
              <a:cs typeface="Arial"/>
              <a:sym typeface="Arial"/>
            </a:endParaRPr>
          </a:p>
        </p:txBody>
      </p:sp>
      <p:sp>
        <p:nvSpPr>
          <p:cNvPr id="493" name="Google Shape;493;p31"/>
          <p:cNvSpPr txBox="1"/>
          <p:nvPr/>
        </p:nvSpPr>
        <p:spPr>
          <a:xfrm>
            <a:off x="1053050" y="242450"/>
            <a:ext cx="4843500" cy="33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300" b="0" i="0" u="none" strike="noStrike" cap="none">
                <a:solidFill>
                  <a:schemeClr val="lt1"/>
                </a:solidFill>
                <a:latin typeface="Poppins"/>
                <a:ea typeface="Poppins"/>
                <a:cs typeface="Poppins"/>
                <a:sym typeface="Poppins"/>
              </a:rPr>
              <a:t>Rocks Versus Minerals | Student Slides</a:t>
            </a:r>
            <a:endParaRPr sz="1300" b="0" i="0" u="none" strike="noStrike" cap="none">
              <a:solidFill>
                <a:schemeClr val="lt1"/>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300"/>
              <a:buFont typeface="Arial"/>
              <a:buNone/>
            </a:pPr>
            <a:endParaRPr sz="1300" b="0" i="0" u="none" strike="noStrike" cap="none">
              <a:solidFill>
                <a:srgbClr val="5572B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5572B2"/>
              </a:solidFill>
              <a:latin typeface="Arial"/>
              <a:ea typeface="Arial"/>
              <a:cs typeface="Arial"/>
              <a:sym typeface="Arial"/>
            </a:endParaRPr>
          </a:p>
        </p:txBody>
      </p:sp>
      <p:sp>
        <p:nvSpPr>
          <p:cNvPr id="494" name="Google Shape;494;p31"/>
          <p:cNvSpPr/>
          <p:nvPr/>
        </p:nvSpPr>
        <p:spPr>
          <a:xfrm rot="10800000" flipH="1">
            <a:off x="4500075" y="439050"/>
            <a:ext cx="4644000" cy="12600"/>
          </a:xfrm>
          <a:prstGeom prst="rect">
            <a:avLst/>
          </a:prstGeom>
          <a:solidFill>
            <a:srgbClr val="EFF1F6"/>
          </a:solidFill>
          <a:ln>
            <a:noFill/>
          </a:ln>
        </p:spPr>
        <p:txBody>
          <a:bodyPr spcFirstLastPara="1" wrap="square" lIns="91425" tIns="91425" rIns="91425" bIns="91425" anchor="ctr" anchorCtr="0">
            <a:noAutofit/>
          </a:bodyPr>
          <a:lstStyle/>
          <a:p>
            <a:pPr marL="228600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98"/>
        <p:cNvGrpSpPr/>
        <p:nvPr/>
      </p:nvGrpSpPr>
      <p:grpSpPr>
        <a:xfrm>
          <a:off x="0" y="0"/>
          <a:ext cx="0" cy="0"/>
          <a:chOff x="0" y="0"/>
          <a:chExt cx="0" cy="0"/>
        </a:xfrm>
      </p:grpSpPr>
      <p:sp>
        <p:nvSpPr>
          <p:cNvPr id="499" name="Google Shape;499;p32"/>
          <p:cNvSpPr/>
          <p:nvPr/>
        </p:nvSpPr>
        <p:spPr>
          <a:xfrm>
            <a:off x="-50" y="0"/>
            <a:ext cx="9144000" cy="5154900"/>
          </a:xfrm>
          <a:prstGeom prst="rect">
            <a:avLst/>
          </a:prstGeom>
          <a:gradFill>
            <a:gsLst>
              <a:gs pos="0">
                <a:srgbClr val="5572B2"/>
              </a:gs>
              <a:gs pos="100000">
                <a:srgbClr val="3E5382"/>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p32"/>
          <p:cNvSpPr/>
          <p:nvPr/>
        </p:nvSpPr>
        <p:spPr>
          <a:xfrm>
            <a:off x="635425" y="1108775"/>
            <a:ext cx="4099800" cy="628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p32"/>
          <p:cNvSpPr txBox="1">
            <a:spLocks noGrp="1"/>
          </p:cNvSpPr>
          <p:nvPr>
            <p:ph type="title" idx="4294967295"/>
          </p:nvPr>
        </p:nvSpPr>
        <p:spPr>
          <a:xfrm>
            <a:off x="691575" y="1108775"/>
            <a:ext cx="4669500" cy="62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 sz="2900" b="1" i="0" u="none" strike="noStrike" cap="none">
                <a:solidFill>
                  <a:srgbClr val="5572B2"/>
                </a:solidFill>
                <a:latin typeface="Montserrat ExtraBold"/>
                <a:ea typeface="Montserrat ExtraBold"/>
                <a:cs typeface="Montserrat ExtraBold"/>
                <a:sym typeface="Montserrat ExtraBold"/>
              </a:rPr>
              <a:t>Student Worksheet</a:t>
            </a:r>
            <a:endParaRPr/>
          </a:p>
          <a:p>
            <a:pPr marL="0" marR="0" lvl="0" indent="0" algn="l" rtl="0">
              <a:lnSpc>
                <a:spcPct val="100000"/>
              </a:lnSpc>
              <a:spcBef>
                <a:spcPts val="0"/>
              </a:spcBef>
              <a:spcAft>
                <a:spcPts val="0"/>
              </a:spcAft>
              <a:buClr>
                <a:srgbClr val="000000"/>
              </a:buClr>
              <a:buSzPts val="3500"/>
              <a:buFont typeface="Arial"/>
              <a:buNone/>
            </a:pPr>
            <a:endParaRPr sz="3500" b="1" i="0" u="none" strike="noStrike" cap="none">
              <a:solidFill>
                <a:srgbClr val="5572B2"/>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3500"/>
              <a:buFont typeface="Arial"/>
              <a:buNone/>
            </a:pPr>
            <a:endParaRPr sz="3500" b="1" i="0" u="none" strike="noStrike" cap="none">
              <a:solidFill>
                <a:srgbClr val="5572B2"/>
              </a:solidFill>
              <a:latin typeface="Montserrat ExtraBold"/>
              <a:ea typeface="Montserrat ExtraBold"/>
              <a:cs typeface="Montserrat ExtraBold"/>
              <a:sym typeface="Montserrat ExtraBold"/>
            </a:endParaRPr>
          </a:p>
        </p:txBody>
      </p:sp>
      <p:sp>
        <p:nvSpPr>
          <p:cNvPr id="502" name="Google Shape;502;p32"/>
          <p:cNvSpPr txBox="1"/>
          <p:nvPr/>
        </p:nvSpPr>
        <p:spPr>
          <a:xfrm>
            <a:off x="691525" y="1908450"/>
            <a:ext cx="4224900" cy="300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chemeClr val="lt1"/>
                </a:solidFill>
                <a:latin typeface="Poppins SemiBold"/>
                <a:ea typeface="Poppins SemiBold"/>
                <a:cs typeface="Poppins SemiBold"/>
                <a:sym typeface="Poppins SemiBold"/>
              </a:rPr>
              <a:t>Great work! Now, complete the Student Worksheet and be sure to answer the conclusion questions.</a:t>
            </a:r>
            <a:endParaRPr sz="2000" b="0" i="0" u="none" strike="noStrike" cap="none">
              <a:solidFill>
                <a:schemeClr val="lt1"/>
              </a:solidFill>
              <a:latin typeface="Poppins SemiBold"/>
              <a:ea typeface="Poppins SemiBold"/>
              <a:cs typeface="Poppins SemiBold"/>
              <a:sym typeface="Poppins SemiBold"/>
            </a:endParaRPr>
          </a:p>
          <a:p>
            <a:pPr marL="45720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lt1"/>
                </a:solidFill>
                <a:latin typeface="Poppins"/>
                <a:ea typeface="Poppins"/>
                <a:cs typeface="Poppins"/>
                <a:sym typeface="Poppins"/>
              </a:rPr>
              <a:t>Did you have fun looking at different rocks and minerals?</a:t>
            </a:r>
            <a:endParaRPr sz="13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lt1"/>
                </a:solidFill>
                <a:latin typeface="Poppins"/>
                <a:ea typeface="Poppins"/>
                <a:cs typeface="Poppins"/>
                <a:sym typeface="Poppins"/>
              </a:rPr>
              <a:t>Rocks and minerals are the building blocks of Earth. They are important because they provide essential materials for us. </a:t>
            </a:r>
            <a:endParaRPr sz="13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Poppins"/>
              <a:ea typeface="Poppins"/>
              <a:cs typeface="Poppins"/>
              <a:sym typeface="Poppins"/>
            </a:endParaRPr>
          </a:p>
          <a:p>
            <a:pPr marL="45720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Poppins"/>
              <a:ea typeface="Poppins"/>
              <a:cs typeface="Poppins"/>
              <a:sym typeface="Poppins"/>
            </a:endParaRPr>
          </a:p>
        </p:txBody>
      </p:sp>
      <p:sp>
        <p:nvSpPr>
          <p:cNvPr id="503" name="Google Shape;503;p32"/>
          <p:cNvSpPr/>
          <p:nvPr/>
        </p:nvSpPr>
        <p:spPr>
          <a:xfrm>
            <a:off x="5268200" y="0"/>
            <a:ext cx="3876000" cy="5154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p32"/>
          <p:cNvSpPr/>
          <p:nvPr/>
        </p:nvSpPr>
        <p:spPr>
          <a:xfrm>
            <a:off x="6074152" y="1342950"/>
            <a:ext cx="2381400" cy="3077400"/>
          </a:xfrm>
          <a:prstGeom prst="rect">
            <a:avLst/>
          </a:prstGeom>
          <a:solidFill>
            <a:srgbClr val="5572B2">
              <a:alpha val="65098"/>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05" name="Google Shape;505;p32"/>
          <p:cNvPicPr preferRelativeResize="0"/>
          <p:nvPr/>
        </p:nvPicPr>
        <p:blipFill rotWithShape="1">
          <a:blip r:embed="rId4">
            <a:alphaModFix/>
          </a:blip>
          <a:srcRect/>
          <a:stretch/>
        </p:blipFill>
        <p:spPr>
          <a:xfrm>
            <a:off x="5896550" y="1108775"/>
            <a:ext cx="2381400" cy="3083342"/>
          </a:xfrm>
          <a:prstGeom prst="rect">
            <a:avLst/>
          </a:prstGeom>
          <a:noFill/>
          <a:ln>
            <a:noFill/>
          </a:ln>
          <a:effectLst>
            <a:outerShdw blurRad="57150" dist="19050" dir="5400000" algn="bl" rotWithShape="0">
              <a:srgbClr val="000000">
                <a:alpha val="29803"/>
              </a:srgbClr>
            </a:outerShdw>
          </a:effectLst>
        </p:spPr>
      </p:pic>
      <p:sp>
        <p:nvSpPr>
          <p:cNvPr id="506" name="Google Shape;506;p32"/>
          <p:cNvSpPr/>
          <p:nvPr/>
        </p:nvSpPr>
        <p:spPr>
          <a:xfrm>
            <a:off x="246925" y="318650"/>
            <a:ext cx="833100" cy="256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507" name="Google Shape;507;p32"/>
          <p:cNvSpPr txBox="1"/>
          <p:nvPr/>
        </p:nvSpPr>
        <p:spPr>
          <a:xfrm>
            <a:off x="226875" y="242450"/>
            <a:ext cx="1004100" cy="33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300"/>
              <a:buFont typeface="Arial"/>
              <a:buNone/>
            </a:pPr>
            <a:r>
              <a:rPr lang="en" sz="1300" b="1" i="0" u="none" strike="noStrike" cap="none">
                <a:solidFill>
                  <a:srgbClr val="5572B2"/>
                </a:solidFill>
                <a:latin typeface="Poppins"/>
                <a:ea typeface="Poppins"/>
                <a:cs typeface="Poppins"/>
                <a:sym typeface="Poppins"/>
              </a:rPr>
              <a:t>Lesson 1</a:t>
            </a:r>
            <a:endParaRPr sz="3400" b="1" i="0" u="none" strike="noStrike" cap="none">
              <a:solidFill>
                <a:srgbClr val="5572B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5572B2"/>
              </a:solidFill>
              <a:latin typeface="Arial"/>
              <a:ea typeface="Arial"/>
              <a:cs typeface="Arial"/>
              <a:sym typeface="Arial"/>
            </a:endParaRPr>
          </a:p>
        </p:txBody>
      </p:sp>
      <p:sp>
        <p:nvSpPr>
          <p:cNvPr id="508" name="Google Shape;508;p32"/>
          <p:cNvSpPr txBox="1"/>
          <p:nvPr/>
        </p:nvSpPr>
        <p:spPr>
          <a:xfrm>
            <a:off x="1053050" y="242450"/>
            <a:ext cx="4843500" cy="33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300" b="0" i="0" u="none" strike="noStrike" cap="none">
                <a:solidFill>
                  <a:schemeClr val="lt1"/>
                </a:solidFill>
                <a:latin typeface="Poppins"/>
                <a:ea typeface="Poppins"/>
                <a:cs typeface="Poppins"/>
                <a:sym typeface="Poppins"/>
              </a:rPr>
              <a:t>Rocks Versus Minerals | Student Slides</a:t>
            </a:r>
            <a:endParaRPr sz="1300" b="0" i="0" u="none" strike="noStrike" cap="none">
              <a:solidFill>
                <a:schemeClr val="lt1"/>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300"/>
              <a:buFont typeface="Arial"/>
              <a:buNone/>
            </a:pPr>
            <a:endParaRPr sz="1300" b="0" i="0" u="none" strike="noStrike" cap="none">
              <a:solidFill>
                <a:srgbClr val="5572B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5572B2"/>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12"/>
        <p:cNvGrpSpPr/>
        <p:nvPr/>
      </p:nvGrpSpPr>
      <p:grpSpPr>
        <a:xfrm>
          <a:off x="0" y="0"/>
          <a:ext cx="0" cy="0"/>
          <a:chOff x="0" y="0"/>
          <a:chExt cx="0" cy="0"/>
        </a:xfrm>
      </p:grpSpPr>
      <p:sp>
        <p:nvSpPr>
          <p:cNvPr id="513" name="Google Shape;513;p33"/>
          <p:cNvSpPr/>
          <p:nvPr/>
        </p:nvSpPr>
        <p:spPr>
          <a:xfrm>
            <a:off x="-50" y="0"/>
            <a:ext cx="9144000" cy="5154900"/>
          </a:xfrm>
          <a:prstGeom prst="rect">
            <a:avLst/>
          </a:prstGeom>
          <a:gradFill>
            <a:gsLst>
              <a:gs pos="0">
                <a:srgbClr val="5572B2"/>
              </a:gs>
              <a:gs pos="100000">
                <a:srgbClr val="3E5382"/>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 name="Google Shape;514;p33"/>
          <p:cNvSpPr txBox="1">
            <a:spLocks noGrp="1"/>
          </p:cNvSpPr>
          <p:nvPr>
            <p:ph type="title" idx="4294967295"/>
          </p:nvPr>
        </p:nvSpPr>
        <p:spPr>
          <a:xfrm>
            <a:off x="489800" y="763100"/>
            <a:ext cx="5866200" cy="7413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2700"/>
              <a:buFont typeface="Arial"/>
              <a:buNone/>
            </a:pPr>
            <a:r>
              <a:rPr lang="en" sz="2700" b="1" i="0" u="none" strike="noStrike" cap="none">
                <a:solidFill>
                  <a:schemeClr val="lt1"/>
                </a:solidFill>
                <a:latin typeface="Montserrat ExtraBold"/>
                <a:ea typeface="Montserrat ExtraBold"/>
                <a:cs typeface="Montserrat ExtraBold"/>
                <a:sym typeface="Montserrat ExtraBold"/>
              </a:rPr>
              <a:t>✔ Correct Answers</a:t>
            </a:r>
            <a:endParaRPr/>
          </a:p>
          <a:p>
            <a:pPr marL="0" marR="0" lvl="0" indent="0" algn="l" rtl="0">
              <a:lnSpc>
                <a:spcPct val="100000"/>
              </a:lnSpc>
              <a:spcBef>
                <a:spcPts val="0"/>
              </a:spcBef>
              <a:spcAft>
                <a:spcPts val="0"/>
              </a:spcAft>
              <a:buClr>
                <a:srgbClr val="000000"/>
              </a:buClr>
              <a:buSzPts val="100"/>
              <a:buFont typeface="Arial"/>
              <a:buNone/>
            </a:pPr>
            <a:endParaRPr sz="100" b="0" i="0" u="none" strike="noStrike" cap="none">
              <a:solidFill>
                <a:schemeClr val="dk2"/>
              </a:solidFill>
              <a:latin typeface="Arial"/>
              <a:ea typeface="Arial"/>
              <a:cs typeface="Arial"/>
              <a:sym typeface="Arial"/>
            </a:endParaRPr>
          </a:p>
        </p:txBody>
      </p:sp>
      <p:graphicFrame>
        <p:nvGraphicFramePr>
          <p:cNvPr id="515" name="Google Shape;515;p33"/>
          <p:cNvGraphicFramePr/>
          <p:nvPr/>
        </p:nvGraphicFramePr>
        <p:xfrm>
          <a:off x="489800" y="1352000"/>
          <a:ext cx="8259600" cy="3408650"/>
        </p:xfrm>
        <a:graphic>
          <a:graphicData uri="http://schemas.openxmlformats.org/drawingml/2006/table">
            <a:tbl>
              <a:tblPr firstRow="1">
                <a:noFill/>
                <a:tableStyleId>{9F0EBF39-BD25-45C9-A202-0C769E6F2ED4}</a:tableStyleId>
              </a:tblPr>
              <a:tblGrid>
                <a:gridCol w="2064900">
                  <a:extLst>
                    <a:ext uri="{9D8B030D-6E8A-4147-A177-3AD203B41FA5}">
                      <a16:colId xmlns:a16="http://schemas.microsoft.com/office/drawing/2014/main" val="20000"/>
                    </a:ext>
                  </a:extLst>
                </a:gridCol>
                <a:gridCol w="2064900">
                  <a:extLst>
                    <a:ext uri="{9D8B030D-6E8A-4147-A177-3AD203B41FA5}">
                      <a16:colId xmlns:a16="http://schemas.microsoft.com/office/drawing/2014/main" val="20001"/>
                    </a:ext>
                  </a:extLst>
                </a:gridCol>
                <a:gridCol w="2064900">
                  <a:extLst>
                    <a:ext uri="{9D8B030D-6E8A-4147-A177-3AD203B41FA5}">
                      <a16:colId xmlns:a16="http://schemas.microsoft.com/office/drawing/2014/main" val="20002"/>
                    </a:ext>
                  </a:extLst>
                </a:gridCol>
                <a:gridCol w="2064900">
                  <a:extLst>
                    <a:ext uri="{9D8B030D-6E8A-4147-A177-3AD203B41FA5}">
                      <a16:colId xmlns:a16="http://schemas.microsoft.com/office/drawing/2014/main" val="20003"/>
                    </a:ext>
                  </a:extLst>
                </a:gridCol>
              </a:tblGrid>
              <a:tr h="286725">
                <a:tc>
                  <a:txBody>
                    <a:bodyPr/>
                    <a:lstStyle/>
                    <a:p>
                      <a:pPr marL="0" marR="0" lvl="0" indent="0" algn="ctr" rtl="0">
                        <a:lnSpc>
                          <a:spcPct val="100000"/>
                        </a:lnSpc>
                        <a:spcBef>
                          <a:spcPts val="0"/>
                        </a:spcBef>
                        <a:spcAft>
                          <a:spcPts val="0"/>
                        </a:spcAft>
                        <a:buClr>
                          <a:srgbClr val="000000"/>
                        </a:buClr>
                        <a:buSzPts val="1000"/>
                        <a:buFont typeface="Arial"/>
                        <a:buNone/>
                      </a:pPr>
                      <a:r>
                        <a:rPr lang="en" sz="1000" b="1" u="none" strike="noStrike" cap="none">
                          <a:solidFill>
                            <a:srgbClr val="204684"/>
                          </a:solidFill>
                          <a:latin typeface="Montserrat"/>
                          <a:ea typeface="Montserrat"/>
                          <a:cs typeface="Montserrat"/>
                          <a:sym typeface="Montserrat"/>
                        </a:rPr>
                        <a:t>Formation</a:t>
                      </a:r>
                      <a:endParaRPr sz="1000" b="1" u="none" strike="noStrike" cap="none">
                        <a:solidFill>
                          <a:srgbClr val="204684"/>
                        </a:solidFill>
                        <a:latin typeface="Montserrat"/>
                        <a:ea typeface="Montserrat"/>
                        <a:cs typeface="Montserrat"/>
                        <a:sym typeface="Montserrat"/>
                      </a:endParaRPr>
                    </a:p>
                  </a:txBody>
                  <a:tcPr marL="91425" marR="91425" marT="91425" marB="91425">
                    <a:lnL w="9525" cap="flat" cmpd="sng">
                      <a:solidFill>
                        <a:srgbClr val="EFF1F6"/>
                      </a:solidFill>
                      <a:prstDash val="solid"/>
                      <a:round/>
                      <a:headEnd type="none" w="sm" len="sm"/>
                      <a:tailEnd type="none" w="sm" len="sm"/>
                    </a:lnL>
                    <a:lnR w="9525" cap="flat" cmpd="sng">
                      <a:solidFill>
                        <a:srgbClr val="EFF1F6"/>
                      </a:solidFill>
                      <a:prstDash val="solid"/>
                      <a:round/>
                      <a:headEnd type="none" w="sm" len="sm"/>
                      <a:tailEnd type="none" w="sm" len="sm"/>
                    </a:lnR>
                    <a:lnT w="9525" cap="flat" cmpd="sng">
                      <a:solidFill>
                        <a:srgbClr val="EFF1F6"/>
                      </a:solidFill>
                      <a:prstDash val="solid"/>
                      <a:round/>
                      <a:headEnd type="none" w="sm" len="sm"/>
                      <a:tailEnd type="none" w="sm" len="sm"/>
                    </a:lnT>
                    <a:lnB w="12700" cap="flat" cmpd="sng">
                      <a:solidFill>
                        <a:schemeClr val="lt1"/>
                      </a:solidFill>
                      <a:prstDash val="solid"/>
                      <a:round/>
                      <a:headEnd type="none" w="sm" len="sm"/>
                      <a:tailEnd type="none" w="sm" len="sm"/>
                    </a:lnB>
                    <a:solidFill>
                      <a:srgbClr val="EFF1F6"/>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000" b="1" u="none" strike="noStrike" cap="none">
                          <a:solidFill>
                            <a:srgbClr val="204684"/>
                          </a:solidFill>
                          <a:latin typeface="Montserrat"/>
                          <a:ea typeface="Montserrat"/>
                          <a:cs typeface="Montserrat"/>
                          <a:sym typeface="Montserrat"/>
                        </a:rPr>
                        <a:t>Rock (R) or Mineral (M)?</a:t>
                      </a:r>
                      <a:endParaRPr sz="1000" b="1" u="none" strike="noStrike" cap="none">
                        <a:solidFill>
                          <a:srgbClr val="204684"/>
                        </a:solidFill>
                        <a:latin typeface="Montserrat"/>
                        <a:ea typeface="Montserrat"/>
                        <a:cs typeface="Montserrat"/>
                        <a:sym typeface="Montserrat"/>
                      </a:endParaRPr>
                    </a:p>
                  </a:txBody>
                  <a:tcPr marL="91425" marR="91425" marT="91425" marB="91425">
                    <a:lnL w="9525" cap="flat" cmpd="sng">
                      <a:solidFill>
                        <a:srgbClr val="EFF1F6"/>
                      </a:solidFill>
                      <a:prstDash val="solid"/>
                      <a:round/>
                      <a:headEnd type="none" w="sm" len="sm"/>
                      <a:tailEnd type="none" w="sm" len="sm"/>
                    </a:lnL>
                    <a:lnR w="9525" cap="flat" cmpd="sng">
                      <a:solidFill>
                        <a:srgbClr val="EFF1F6"/>
                      </a:solidFill>
                      <a:prstDash val="solid"/>
                      <a:round/>
                      <a:headEnd type="none" w="sm" len="sm"/>
                      <a:tailEnd type="none" w="sm" len="sm"/>
                    </a:lnR>
                    <a:lnT w="9525" cap="flat" cmpd="sng">
                      <a:solidFill>
                        <a:srgbClr val="EFF1F6"/>
                      </a:solidFill>
                      <a:prstDash val="solid"/>
                      <a:round/>
                      <a:headEnd type="none" w="sm" len="sm"/>
                      <a:tailEnd type="none" w="sm" len="sm"/>
                    </a:lnT>
                    <a:lnB w="12700" cap="flat" cmpd="sng">
                      <a:solidFill>
                        <a:schemeClr val="lt1"/>
                      </a:solidFill>
                      <a:prstDash val="solid"/>
                      <a:round/>
                      <a:headEnd type="none" w="sm" len="sm"/>
                      <a:tailEnd type="none" w="sm" len="sm"/>
                    </a:lnB>
                    <a:solidFill>
                      <a:srgbClr val="EFF1F6"/>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000" b="1" u="none" strike="noStrike" cap="none">
                          <a:solidFill>
                            <a:srgbClr val="204684"/>
                          </a:solidFill>
                          <a:latin typeface="Montserrat"/>
                          <a:ea typeface="Montserrat"/>
                          <a:cs typeface="Montserrat"/>
                          <a:sym typeface="Montserrat"/>
                        </a:rPr>
                        <a:t>Formation</a:t>
                      </a:r>
                      <a:endParaRPr sz="1000" u="none" strike="noStrike" cap="none">
                        <a:solidFill>
                          <a:srgbClr val="204684"/>
                        </a:solidFill>
                      </a:endParaRPr>
                    </a:p>
                  </a:txBody>
                  <a:tcPr marL="91425" marR="91425" marT="91425" marB="91425">
                    <a:lnL w="9525" cap="flat" cmpd="sng">
                      <a:solidFill>
                        <a:srgbClr val="EFF1F6"/>
                      </a:solidFill>
                      <a:prstDash val="solid"/>
                      <a:round/>
                      <a:headEnd type="none" w="sm" len="sm"/>
                      <a:tailEnd type="none" w="sm" len="sm"/>
                    </a:lnL>
                    <a:lnR w="9525" cap="flat" cmpd="sng">
                      <a:solidFill>
                        <a:srgbClr val="EFF1F6"/>
                      </a:solidFill>
                      <a:prstDash val="solid"/>
                      <a:round/>
                      <a:headEnd type="none" w="sm" len="sm"/>
                      <a:tailEnd type="none" w="sm" len="sm"/>
                    </a:lnR>
                    <a:lnT w="9525" cap="flat" cmpd="sng">
                      <a:solidFill>
                        <a:srgbClr val="EFF1F6"/>
                      </a:solidFill>
                      <a:prstDash val="solid"/>
                      <a:round/>
                      <a:headEnd type="none" w="sm" len="sm"/>
                      <a:tailEnd type="none" w="sm" len="sm"/>
                    </a:lnT>
                    <a:lnB w="12700" cap="flat" cmpd="sng">
                      <a:solidFill>
                        <a:schemeClr val="lt1"/>
                      </a:solidFill>
                      <a:prstDash val="solid"/>
                      <a:round/>
                      <a:headEnd type="none" w="sm" len="sm"/>
                      <a:tailEnd type="none" w="sm" len="sm"/>
                    </a:lnB>
                    <a:solidFill>
                      <a:srgbClr val="EFF1F6"/>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000" b="1" u="none" strike="noStrike" cap="none">
                          <a:solidFill>
                            <a:srgbClr val="204684"/>
                          </a:solidFill>
                          <a:latin typeface="Montserrat"/>
                          <a:ea typeface="Montserrat"/>
                          <a:cs typeface="Montserrat"/>
                          <a:sym typeface="Montserrat"/>
                        </a:rPr>
                        <a:t>Rock (R) or Mineral (M)?</a:t>
                      </a:r>
                      <a:endParaRPr sz="1000" b="1" u="none" strike="noStrike" cap="none">
                        <a:solidFill>
                          <a:srgbClr val="204684"/>
                        </a:solidFill>
                        <a:latin typeface="Montserrat"/>
                        <a:ea typeface="Montserrat"/>
                        <a:cs typeface="Montserrat"/>
                        <a:sym typeface="Montserrat"/>
                      </a:endParaRPr>
                    </a:p>
                  </a:txBody>
                  <a:tcPr marL="91425" marR="91425" marT="91425" marB="91425">
                    <a:lnL w="9525" cap="flat" cmpd="sng">
                      <a:solidFill>
                        <a:srgbClr val="EFF1F6"/>
                      </a:solidFill>
                      <a:prstDash val="solid"/>
                      <a:round/>
                      <a:headEnd type="none" w="sm" len="sm"/>
                      <a:tailEnd type="none" w="sm" len="sm"/>
                    </a:lnL>
                    <a:lnR w="9525" cap="flat" cmpd="sng">
                      <a:solidFill>
                        <a:srgbClr val="EFF1F6"/>
                      </a:solidFill>
                      <a:prstDash val="solid"/>
                      <a:round/>
                      <a:headEnd type="none" w="sm" len="sm"/>
                      <a:tailEnd type="none" w="sm" len="sm"/>
                    </a:lnR>
                    <a:lnT w="9525" cap="flat" cmpd="sng">
                      <a:solidFill>
                        <a:srgbClr val="EFF1F6"/>
                      </a:solidFill>
                      <a:prstDash val="solid"/>
                      <a:round/>
                      <a:headEnd type="none" w="sm" len="sm"/>
                      <a:tailEnd type="none" w="sm" len="sm"/>
                    </a:lnT>
                    <a:lnB w="12700" cap="flat" cmpd="sng">
                      <a:solidFill>
                        <a:schemeClr val="lt1"/>
                      </a:solidFill>
                      <a:prstDash val="solid"/>
                      <a:round/>
                      <a:headEnd type="none" w="sm" len="sm"/>
                      <a:tailEnd type="none" w="sm" len="sm"/>
                    </a:lnB>
                    <a:solidFill>
                      <a:srgbClr val="EFF1F6"/>
                    </a:solidFill>
                  </a:tcPr>
                </a:tc>
                <a:extLst>
                  <a:ext uri="{0D108BD9-81ED-4DB2-BD59-A6C34878D82A}">
                    <a16:rowId xmlns:a16="http://schemas.microsoft.com/office/drawing/2014/main" val="10000"/>
                  </a:ext>
                </a:extLst>
              </a:tr>
              <a:tr h="241050">
                <a:tc>
                  <a:txBody>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a:solidFill>
                            <a:srgbClr val="FFFFFF"/>
                          </a:solidFill>
                          <a:latin typeface="Poppins"/>
                          <a:ea typeface="Poppins"/>
                          <a:cs typeface="Poppins"/>
                          <a:sym typeface="Poppins"/>
                        </a:rPr>
                        <a:t>(Native) Gold</a:t>
                      </a:r>
                      <a:endParaRPr sz="1000" u="none" strike="noStrike" cap="none">
                        <a:solidFill>
                          <a:srgbClr val="FFFFFF"/>
                        </a:solidFill>
                        <a:latin typeface="Poppins"/>
                        <a:ea typeface="Poppins"/>
                        <a:cs typeface="Poppins"/>
                        <a:sym typeface="Poppins"/>
                      </a:endParaRPr>
                    </a:p>
                  </a:txBody>
                  <a:tcPr marL="63500" marR="63500" marT="63500" marB="635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a:solidFill>
                            <a:srgbClr val="FFFFFF"/>
                          </a:solidFill>
                          <a:latin typeface="Poppins"/>
                          <a:ea typeface="Poppins"/>
                          <a:cs typeface="Poppins"/>
                          <a:sym typeface="Poppins"/>
                        </a:rPr>
                        <a:t>M</a:t>
                      </a:r>
                      <a:endParaRPr sz="1000" u="none" strike="noStrike" cap="none">
                        <a:solidFill>
                          <a:srgbClr val="FFFFFF"/>
                        </a:solidFill>
                        <a:latin typeface="Poppins"/>
                        <a:ea typeface="Poppins"/>
                        <a:cs typeface="Poppins"/>
                        <a:sym typeface="Poppins"/>
                      </a:endParaRPr>
                    </a:p>
                  </a:txBody>
                  <a:tcPr marL="63500" marR="63500" marT="63500" marB="635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a:solidFill>
                            <a:srgbClr val="FFFFFF"/>
                          </a:solidFill>
                          <a:latin typeface="Poppins"/>
                          <a:ea typeface="Poppins"/>
                          <a:cs typeface="Poppins"/>
                          <a:sym typeface="Poppins"/>
                        </a:rPr>
                        <a:t>Pumice</a:t>
                      </a:r>
                      <a:endParaRPr sz="1000" u="none" strike="noStrike" cap="none">
                        <a:solidFill>
                          <a:srgbClr val="FFFFFF"/>
                        </a:solidFill>
                        <a:latin typeface="Poppins"/>
                        <a:ea typeface="Poppins"/>
                        <a:cs typeface="Poppins"/>
                        <a:sym typeface="Poppins"/>
                      </a:endParaRPr>
                    </a:p>
                  </a:txBody>
                  <a:tcPr marL="63500" marR="63500" marT="63500" marB="635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a:solidFill>
                            <a:srgbClr val="FFFFFF"/>
                          </a:solidFill>
                          <a:latin typeface="Poppins"/>
                          <a:ea typeface="Poppins"/>
                          <a:cs typeface="Poppins"/>
                          <a:sym typeface="Poppins"/>
                        </a:rPr>
                        <a:t>R</a:t>
                      </a:r>
                      <a:endParaRPr sz="1000" u="none" strike="noStrike" cap="none">
                        <a:solidFill>
                          <a:srgbClr val="FFFFFF"/>
                        </a:solidFill>
                        <a:latin typeface="Poppins"/>
                        <a:ea typeface="Poppins"/>
                        <a:cs typeface="Poppins"/>
                        <a:sym typeface="Poppins"/>
                      </a:endParaRPr>
                    </a:p>
                  </a:txBody>
                  <a:tcPr marL="63500" marR="63500" marT="63500" marB="635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241050">
                <a:tc>
                  <a:txBody>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a:solidFill>
                            <a:srgbClr val="FFFFFF"/>
                          </a:solidFill>
                          <a:latin typeface="Poppins"/>
                          <a:ea typeface="Poppins"/>
                          <a:cs typeface="Poppins"/>
                          <a:sym typeface="Poppins"/>
                        </a:rPr>
                        <a:t>Basalt</a:t>
                      </a:r>
                      <a:endParaRPr sz="1000" u="none" strike="noStrike" cap="none">
                        <a:solidFill>
                          <a:srgbClr val="FFFFFF"/>
                        </a:solidFill>
                        <a:latin typeface="Poppins"/>
                        <a:ea typeface="Poppins"/>
                        <a:cs typeface="Poppins"/>
                        <a:sym typeface="Poppins"/>
                      </a:endParaRPr>
                    </a:p>
                  </a:txBody>
                  <a:tcPr marL="63500" marR="63500" marT="63500" marB="635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a:solidFill>
                            <a:srgbClr val="FFFFFF"/>
                          </a:solidFill>
                          <a:latin typeface="Poppins"/>
                          <a:ea typeface="Poppins"/>
                          <a:cs typeface="Poppins"/>
                          <a:sym typeface="Poppins"/>
                        </a:rPr>
                        <a:t>R</a:t>
                      </a:r>
                      <a:endParaRPr sz="1000" u="none" strike="noStrike" cap="none">
                        <a:solidFill>
                          <a:srgbClr val="FFFFFF"/>
                        </a:solidFill>
                        <a:latin typeface="Poppins"/>
                        <a:ea typeface="Poppins"/>
                        <a:cs typeface="Poppins"/>
                        <a:sym typeface="Poppins"/>
                      </a:endParaRPr>
                    </a:p>
                  </a:txBody>
                  <a:tcPr marL="63500" marR="63500" marT="63500" marB="635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a:solidFill>
                            <a:srgbClr val="FFFFFF"/>
                          </a:solidFill>
                          <a:latin typeface="Poppins"/>
                          <a:ea typeface="Poppins"/>
                          <a:cs typeface="Poppins"/>
                          <a:sym typeface="Poppins"/>
                        </a:rPr>
                        <a:t>Obsidian</a:t>
                      </a:r>
                      <a:endParaRPr sz="1000" u="none" strike="noStrike" cap="none">
                        <a:solidFill>
                          <a:srgbClr val="FFFFFF"/>
                        </a:solidFill>
                        <a:latin typeface="Poppins"/>
                        <a:ea typeface="Poppins"/>
                        <a:cs typeface="Poppins"/>
                        <a:sym typeface="Poppins"/>
                      </a:endParaRPr>
                    </a:p>
                  </a:txBody>
                  <a:tcPr marL="63500" marR="63500" marT="63500" marB="635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a:solidFill>
                            <a:srgbClr val="FFFFFF"/>
                          </a:solidFill>
                          <a:latin typeface="Poppins"/>
                          <a:ea typeface="Poppins"/>
                          <a:cs typeface="Poppins"/>
                          <a:sym typeface="Poppins"/>
                        </a:rPr>
                        <a:t>R</a:t>
                      </a:r>
                      <a:endParaRPr sz="1000" u="none" strike="noStrike" cap="none">
                        <a:solidFill>
                          <a:srgbClr val="FFFFFF"/>
                        </a:solidFill>
                        <a:latin typeface="Poppins"/>
                        <a:ea typeface="Poppins"/>
                        <a:cs typeface="Poppins"/>
                        <a:sym typeface="Poppins"/>
                      </a:endParaRPr>
                    </a:p>
                  </a:txBody>
                  <a:tcPr marL="63500" marR="63500" marT="63500" marB="635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241050">
                <a:tc>
                  <a:txBody>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a:solidFill>
                            <a:srgbClr val="FFFFFF"/>
                          </a:solidFill>
                          <a:latin typeface="Poppins"/>
                          <a:ea typeface="Poppins"/>
                          <a:cs typeface="Poppins"/>
                          <a:sym typeface="Poppins"/>
                        </a:rPr>
                        <a:t>Granite</a:t>
                      </a:r>
                      <a:endParaRPr sz="1000" u="none" strike="noStrike" cap="none">
                        <a:solidFill>
                          <a:srgbClr val="FFFFFF"/>
                        </a:solidFill>
                        <a:latin typeface="Poppins"/>
                        <a:ea typeface="Poppins"/>
                        <a:cs typeface="Poppins"/>
                        <a:sym typeface="Poppins"/>
                      </a:endParaRPr>
                    </a:p>
                  </a:txBody>
                  <a:tcPr marL="63500" marR="63500" marT="63500" marB="635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a:solidFill>
                            <a:srgbClr val="FFFFFF"/>
                          </a:solidFill>
                          <a:latin typeface="Poppins"/>
                          <a:ea typeface="Poppins"/>
                          <a:cs typeface="Poppins"/>
                          <a:sym typeface="Poppins"/>
                        </a:rPr>
                        <a:t>R</a:t>
                      </a:r>
                      <a:endParaRPr sz="1000" u="none" strike="noStrike" cap="none">
                        <a:solidFill>
                          <a:srgbClr val="FFFFFF"/>
                        </a:solidFill>
                        <a:latin typeface="Poppins"/>
                        <a:ea typeface="Poppins"/>
                        <a:cs typeface="Poppins"/>
                        <a:sym typeface="Poppins"/>
                      </a:endParaRPr>
                    </a:p>
                  </a:txBody>
                  <a:tcPr marL="63500" marR="63500" marT="63500" marB="635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a:solidFill>
                            <a:srgbClr val="FFFFFF"/>
                          </a:solidFill>
                          <a:latin typeface="Poppins"/>
                          <a:ea typeface="Poppins"/>
                          <a:cs typeface="Poppins"/>
                          <a:sym typeface="Poppins"/>
                        </a:rPr>
                        <a:t>(Native) Silver</a:t>
                      </a:r>
                      <a:endParaRPr sz="1000" u="none" strike="noStrike" cap="none">
                        <a:solidFill>
                          <a:srgbClr val="FFFFFF"/>
                        </a:solidFill>
                        <a:latin typeface="Poppins"/>
                        <a:ea typeface="Poppins"/>
                        <a:cs typeface="Poppins"/>
                        <a:sym typeface="Poppins"/>
                      </a:endParaRPr>
                    </a:p>
                  </a:txBody>
                  <a:tcPr marL="63500" marR="63500" marT="63500" marB="635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a:solidFill>
                            <a:srgbClr val="FFFFFF"/>
                          </a:solidFill>
                          <a:latin typeface="Poppins"/>
                          <a:ea typeface="Poppins"/>
                          <a:cs typeface="Poppins"/>
                          <a:sym typeface="Poppins"/>
                        </a:rPr>
                        <a:t>M</a:t>
                      </a:r>
                      <a:endParaRPr sz="1000" u="none" strike="noStrike" cap="none">
                        <a:solidFill>
                          <a:srgbClr val="FFFFFF"/>
                        </a:solidFill>
                        <a:latin typeface="Poppins"/>
                        <a:ea typeface="Poppins"/>
                        <a:cs typeface="Poppins"/>
                        <a:sym typeface="Poppins"/>
                      </a:endParaRPr>
                    </a:p>
                  </a:txBody>
                  <a:tcPr marL="63500" marR="63500" marT="63500" marB="635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241050">
                <a:tc>
                  <a:txBody>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a:solidFill>
                            <a:srgbClr val="FFFFFF"/>
                          </a:solidFill>
                          <a:latin typeface="Poppins"/>
                          <a:ea typeface="Poppins"/>
                          <a:cs typeface="Poppins"/>
                          <a:sym typeface="Poppins"/>
                        </a:rPr>
                        <a:t>Quartz</a:t>
                      </a:r>
                      <a:endParaRPr sz="1000" u="none" strike="noStrike" cap="none">
                        <a:solidFill>
                          <a:srgbClr val="FFFFFF"/>
                        </a:solidFill>
                        <a:latin typeface="Poppins"/>
                        <a:ea typeface="Poppins"/>
                        <a:cs typeface="Poppins"/>
                        <a:sym typeface="Poppins"/>
                      </a:endParaRPr>
                    </a:p>
                  </a:txBody>
                  <a:tcPr marL="63500" marR="63500" marT="63500" marB="635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a:solidFill>
                            <a:srgbClr val="FFFFFF"/>
                          </a:solidFill>
                          <a:latin typeface="Poppins"/>
                          <a:ea typeface="Poppins"/>
                          <a:cs typeface="Poppins"/>
                          <a:sym typeface="Poppins"/>
                        </a:rPr>
                        <a:t>M</a:t>
                      </a:r>
                      <a:endParaRPr sz="1000" u="none" strike="noStrike" cap="none">
                        <a:solidFill>
                          <a:srgbClr val="FFFFFF"/>
                        </a:solidFill>
                        <a:latin typeface="Poppins"/>
                        <a:ea typeface="Poppins"/>
                        <a:cs typeface="Poppins"/>
                        <a:sym typeface="Poppins"/>
                      </a:endParaRPr>
                    </a:p>
                  </a:txBody>
                  <a:tcPr marL="63500" marR="63500" marT="63500" marB="635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a:solidFill>
                            <a:srgbClr val="FFFFFF"/>
                          </a:solidFill>
                          <a:latin typeface="Poppins"/>
                          <a:ea typeface="Poppins"/>
                          <a:cs typeface="Poppins"/>
                          <a:sym typeface="Poppins"/>
                        </a:rPr>
                        <a:t>Gypsum</a:t>
                      </a:r>
                      <a:endParaRPr sz="1000" u="none" strike="noStrike" cap="none">
                        <a:solidFill>
                          <a:srgbClr val="FFFFFF"/>
                        </a:solidFill>
                        <a:latin typeface="Poppins"/>
                        <a:ea typeface="Poppins"/>
                        <a:cs typeface="Poppins"/>
                        <a:sym typeface="Poppins"/>
                      </a:endParaRPr>
                    </a:p>
                  </a:txBody>
                  <a:tcPr marL="63500" marR="63500" marT="63500" marB="635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a:solidFill>
                            <a:srgbClr val="FFFFFF"/>
                          </a:solidFill>
                          <a:latin typeface="Poppins"/>
                          <a:ea typeface="Poppins"/>
                          <a:cs typeface="Poppins"/>
                          <a:sym typeface="Poppins"/>
                        </a:rPr>
                        <a:t>M</a:t>
                      </a:r>
                      <a:endParaRPr sz="1000" u="none" strike="noStrike" cap="none">
                        <a:solidFill>
                          <a:srgbClr val="FFFFFF"/>
                        </a:solidFill>
                        <a:latin typeface="Poppins"/>
                        <a:ea typeface="Poppins"/>
                        <a:cs typeface="Poppins"/>
                        <a:sym typeface="Poppins"/>
                      </a:endParaRPr>
                    </a:p>
                  </a:txBody>
                  <a:tcPr marL="63500" marR="63500" marT="63500" marB="635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r h="241050">
                <a:tc>
                  <a:txBody>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a:solidFill>
                            <a:srgbClr val="FFFFFF"/>
                          </a:solidFill>
                          <a:latin typeface="Poppins"/>
                          <a:ea typeface="Poppins"/>
                          <a:cs typeface="Poppins"/>
                          <a:sym typeface="Poppins"/>
                        </a:rPr>
                        <a:t>Pyrite</a:t>
                      </a:r>
                      <a:endParaRPr sz="1000" u="none" strike="noStrike" cap="none">
                        <a:solidFill>
                          <a:srgbClr val="FFFFFF"/>
                        </a:solidFill>
                        <a:latin typeface="Poppins"/>
                        <a:ea typeface="Poppins"/>
                        <a:cs typeface="Poppins"/>
                        <a:sym typeface="Poppins"/>
                      </a:endParaRPr>
                    </a:p>
                  </a:txBody>
                  <a:tcPr marL="63500" marR="63500" marT="63500" marB="635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a:solidFill>
                            <a:srgbClr val="FFFFFF"/>
                          </a:solidFill>
                          <a:latin typeface="Poppins"/>
                          <a:ea typeface="Poppins"/>
                          <a:cs typeface="Poppins"/>
                          <a:sym typeface="Poppins"/>
                        </a:rPr>
                        <a:t>M</a:t>
                      </a:r>
                      <a:endParaRPr sz="1000" u="none" strike="noStrike" cap="none">
                        <a:solidFill>
                          <a:srgbClr val="FFFFFF"/>
                        </a:solidFill>
                        <a:latin typeface="Poppins"/>
                        <a:ea typeface="Poppins"/>
                        <a:cs typeface="Poppins"/>
                        <a:sym typeface="Poppins"/>
                      </a:endParaRPr>
                    </a:p>
                  </a:txBody>
                  <a:tcPr marL="63500" marR="63500" marT="63500" marB="635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a:solidFill>
                            <a:srgbClr val="FFFFFF"/>
                          </a:solidFill>
                          <a:latin typeface="Poppins"/>
                          <a:ea typeface="Poppins"/>
                          <a:cs typeface="Poppins"/>
                          <a:sym typeface="Poppins"/>
                        </a:rPr>
                        <a:t>Malachite</a:t>
                      </a:r>
                      <a:endParaRPr sz="1000" u="none" strike="noStrike" cap="none">
                        <a:solidFill>
                          <a:srgbClr val="FFFFFF"/>
                        </a:solidFill>
                        <a:latin typeface="Poppins"/>
                        <a:ea typeface="Poppins"/>
                        <a:cs typeface="Poppins"/>
                        <a:sym typeface="Poppins"/>
                      </a:endParaRPr>
                    </a:p>
                  </a:txBody>
                  <a:tcPr marL="63500" marR="63500" marT="63500" marB="635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a:solidFill>
                            <a:srgbClr val="FFFFFF"/>
                          </a:solidFill>
                          <a:latin typeface="Poppins"/>
                          <a:ea typeface="Poppins"/>
                          <a:cs typeface="Poppins"/>
                          <a:sym typeface="Poppins"/>
                        </a:rPr>
                        <a:t>M</a:t>
                      </a:r>
                      <a:endParaRPr sz="1000" u="none" strike="noStrike" cap="none">
                        <a:solidFill>
                          <a:srgbClr val="FFFFFF"/>
                        </a:solidFill>
                        <a:latin typeface="Poppins"/>
                        <a:ea typeface="Poppins"/>
                        <a:cs typeface="Poppins"/>
                        <a:sym typeface="Poppins"/>
                      </a:endParaRPr>
                    </a:p>
                  </a:txBody>
                  <a:tcPr marL="63500" marR="63500" marT="63500" marB="635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5"/>
                  </a:ext>
                </a:extLst>
              </a:tr>
              <a:tr h="241050">
                <a:tc>
                  <a:txBody>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a:solidFill>
                            <a:srgbClr val="FFFFFF"/>
                          </a:solidFill>
                          <a:latin typeface="Poppins"/>
                          <a:ea typeface="Poppins"/>
                          <a:cs typeface="Poppins"/>
                          <a:sym typeface="Poppins"/>
                        </a:rPr>
                        <a:t>Limestone</a:t>
                      </a:r>
                      <a:endParaRPr sz="1000" u="none" strike="noStrike" cap="none">
                        <a:solidFill>
                          <a:srgbClr val="FFFFFF"/>
                        </a:solidFill>
                        <a:latin typeface="Poppins"/>
                        <a:ea typeface="Poppins"/>
                        <a:cs typeface="Poppins"/>
                        <a:sym typeface="Poppins"/>
                      </a:endParaRPr>
                    </a:p>
                  </a:txBody>
                  <a:tcPr marL="63500" marR="63500" marT="63500" marB="635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a:solidFill>
                            <a:srgbClr val="FFFFFF"/>
                          </a:solidFill>
                          <a:latin typeface="Poppins"/>
                          <a:ea typeface="Poppins"/>
                          <a:cs typeface="Poppins"/>
                          <a:sym typeface="Poppins"/>
                        </a:rPr>
                        <a:t>R</a:t>
                      </a:r>
                      <a:endParaRPr sz="1000" u="none" strike="noStrike" cap="none">
                        <a:solidFill>
                          <a:srgbClr val="FFFFFF"/>
                        </a:solidFill>
                        <a:latin typeface="Poppins"/>
                        <a:ea typeface="Poppins"/>
                        <a:cs typeface="Poppins"/>
                        <a:sym typeface="Poppins"/>
                      </a:endParaRPr>
                    </a:p>
                  </a:txBody>
                  <a:tcPr marL="63500" marR="63500" marT="63500" marB="635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a:solidFill>
                            <a:srgbClr val="FFFFFF"/>
                          </a:solidFill>
                          <a:latin typeface="Poppins"/>
                          <a:ea typeface="Poppins"/>
                          <a:cs typeface="Poppins"/>
                          <a:sym typeface="Poppins"/>
                        </a:rPr>
                        <a:t>Galena</a:t>
                      </a:r>
                      <a:endParaRPr sz="1000" u="none" strike="noStrike" cap="none">
                        <a:solidFill>
                          <a:srgbClr val="FFFFFF"/>
                        </a:solidFill>
                        <a:latin typeface="Poppins"/>
                        <a:ea typeface="Poppins"/>
                        <a:cs typeface="Poppins"/>
                        <a:sym typeface="Poppins"/>
                      </a:endParaRPr>
                    </a:p>
                  </a:txBody>
                  <a:tcPr marL="63500" marR="63500" marT="63500" marB="635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a:solidFill>
                            <a:srgbClr val="FFFFFF"/>
                          </a:solidFill>
                          <a:latin typeface="Poppins"/>
                          <a:ea typeface="Poppins"/>
                          <a:cs typeface="Poppins"/>
                          <a:sym typeface="Poppins"/>
                        </a:rPr>
                        <a:t>M</a:t>
                      </a:r>
                      <a:endParaRPr sz="1000" u="none" strike="noStrike" cap="none">
                        <a:solidFill>
                          <a:srgbClr val="FFFFFF"/>
                        </a:solidFill>
                        <a:latin typeface="Poppins"/>
                        <a:ea typeface="Poppins"/>
                        <a:cs typeface="Poppins"/>
                        <a:sym typeface="Poppins"/>
                      </a:endParaRPr>
                    </a:p>
                  </a:txBody>
                  <a:tcPr marL="63500" marR="63500" marT="63500" marB="635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6"/>
                  </a:ext>
                </a:extLst>
              </a:tr>
              <a:tr h="241050">
                <a:tc>
                  <a:txBody>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a:solidFill>
                            <a:srgbClr val="FFFFFF"/>
                          </a:solidFill>
                          <a:latin typeface="Poppins"/>
                          <a:ea typeface="Poppins"/>
                          <a:cs typeface="Poppins"/>
                          <a:sym typeface="Poppins"/>
                        </a:rPr>
                        <a:t>(Native) Copper</a:t>
                      </a:r>
                      <a:endParaRPr sz="1000" u="none" strike="noStrike" cap="none">
                        <a:solidFill>
                          <a:srgbClr val="FFFFFF"/>
                        </a:solidFill>
                        <a:latin typeface="Poppins"/>
                        <a:ea typeface="Poppins"/>
                        <a:cs typeface="Poppins"/>
                        <a:sym typeface="Poppins"/>
                      </a:endParaRPr>
                    </a:p>
                  </a:txBody>
                  <a:tcPr marL="63500" marR="63500" marT="63500" marB="635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a:solidFill>
                            <a:srgbClr val="FFFFFF"/>
                          </a:solidFill>
                          <a:latin typeface="Poppins"/>
                          <a:ea typeface="Poppins"/>
                          <a:cs typeface="Poppins"/>
                          <a:sym typeface="Poppins"/>
                        </a:rPr>
                        <a:t>M</a:t>
                      </a:r>
                      <a:endParaRPr sz="1000" u="none" strike="noStrike" cap="none">
                        <a:solidFill>
                          <a:srgbClr val="FFFFFF"/>
                        </a:solidFill>
                        <a:latin typeface="Poppins"/>
                        <a:ea typeface="Poppins"/>
                        <a:cs typeface="Poppins"/>
                        <a:sym typeface="Poppins"/>
                      </a:endParaRPr>
                    </a:p>
                  </a:txBody>
                  <a:tcPr marL="63500" marR="63500" marT="63500" marB="635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a:solidFill>
                            <a:srgbClr val="FFFFFF"/>
                          </a:solidFill>
                          <a:latin typeface="Poppins"/>
                          <a:ea typeface="Poppins"/>
                          <a:cs typeface="Poppins"/>
                          <a:sym typeface="Poppins"/>
                        </a:rPr>
                        <a:t>(Native) Sulfur</a:t>
                      </a:r>
                      <a:endParaRPr sz="1000" u="none" strike="noStrike" cap="none">
                        <a:solidFill>
                          <a:srgbClr val="FFFFFF"/>
                        </a:solidFill>
                        <a:latin typeface="Poppins"/>
                        <a:ea typeface="Poppins"/>
                        <a:cs typeface="Poppins"/>
                        <a:sym typeface="Poppins"/>
                      </a:endParaRPr>
                    </a:p>
                  </a:txBody>
                  <a:tcPr marL="63500" marR="63500" marT="63500" marB="635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a:solidFill>
                            <a:srgbClr val="FFFFFF"/>
                          </a:solidFill>
                          <a:latin typeface="Poppins"/>
                          <a:ea typeface="Poppins"/>
                          <a:cs typeface="Poppins"/>
                          <a:sym typeface="Poppins"/>
                        </a:rPr>
                        <a:t>M</a:t>
                      </a:r>
                      <a:endParaRPr sz="1000" u="none" strike="noStrike" cap="none">
                        <a:solidFill>
                          <a:srgbClr val="FFFFFF"/>
                        </a:solidFill>
                        <a:latin typeface="Poppins"/>
                        <a:ea typeface="Poppins"/>
                        <a:cs typeface="Poppins"/>
                        <a:sym typeface="Poppins"/>
                      </a:endParaRPr>
                    </a:p>
                  </a:txBody>
                  <a:tcPr marL="63500" marR="63500" marT="63500" marB="635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7"/>
                  </a:ext>
                </a:extLst>
              </a:tr>
              <a:tr h="241050">
                <a:tc>
                  <a:txBody>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a:solidFill>
                            <a:srgbClr val="FFFFFF"/>
                          </a:solidFill>
                          <a:latin typeface="Poppins"/>
                          <a:ea typeface="Poppins"/>
                          <a:cs typeface="Poppins"/>
                          <a:sym typeface="Poppins"/>
                        </a:rPr>
                        <a:t>Calcite</a:t>
                      </a:r>
                      <a:endParaRPr sz="1000" u="none" strike="noStrike" cap="none">
                        <a:solidFill>
                          <a:srgbClr val="FFFFFF"/>
                        </a:solidFill>
                        <a:latin typeface="Poppins"/>
                        <a:ea typeface="Poppins"/>
                        <a:cs typeface="Poppins"/>
                        <a:sym typeface="Poppins"/>
                      </a:endParaRPr>
                    </a:p>
                  </a:txBody>
                  <a:tcPr marL="63500" marR="63500" marT="63500" marB="635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a:solidFill>
                            <a:srgbClr val="FFFFFF"/>
                          </a:solidFill>
                          <a:latin typeface="Poppins"/>
                          <a:ea typeface="Poppins"/>
                          <a:cs typeface="Poppins"/>
                          <a:sym typeface="Poppins"/>
                        </a:rPr>
                        <a:t>M</a:t>
                      </a:r>
                      <a:endParaRPr sz="1000" u="none" strike="noStrike" cap="none">
                        <a:solidFill>
                          <a:srgbClr val="FFFFFF"/>
                        </a:solidFill>
                        <a:latin typeface="Poppins"/>
                        <a:ea typeface="Poppins"/>
                        <a:cs typeface="Poppins"/>
                        <a:sym typeface="Poppins"/>
                      </a:endParaRPr>
                    </a:p>
                  </a:txBody>
                  <a:tcPr marL="63500" marR="63500" marT="63500" marB="635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a:solidFill>
                            <a:srgbClr val="FFFFFF"/>
                          </a:solidFill>
                          <a:latin typeface="Poppins"/>
                          <a:ea typeface="Poppins"/>
                          <a:cs typeface="Poppins"/>
                          <a:sym typeface="Poppins"/>
                        </a:rPr>
                        <a:t>Slate</a:t>
                      </a:r>
                      <a:endParaRPr sz="1000" u="none" strike="noStrike" cap="none">
                        <a:solidFill>
                          <a:srgbClr val="FFFFFF"/>
                        </a:solidFill>
                        <a:latin typeface="Poppins"/>
                        <a:ea typeface="Poppins"/>
                        <a:cs typeface="Poppins"/>
                        <a:sym typeface="Poppins"/>
                      </a:endParaRPr>
                    </a:p>
                  </a:txBody>
                  <a:tcPr marL="63500" marR="63500" marT="63500" marB="635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a:solidFill>
                            <a:srgbClr val="FFFFFF"/>
                          </a:solidFill>
                          <a:latin typeface="Poppins"/>
                          <a:ea typeface="Poppins"/>
                          <a:cs typeface="Poppins"/>
                          <a:sym typeface="Poppins"/>
                        </a:rPr>
                        <a:t>R</a:t>
                      </a:r>
                      <a:endParaRPr sz="1000" u="none" strike="noStrike" cap="none">
                        <a:solidFill>
                          <a:srgbClr val="FFFFFF"/>
                        </a:solidFill>
                        <a:latin typeface="Poppins"/>
                        <a:ea typeface="Poppins"/>
                        <a:cs typeface="Poppins"/>
                        <a:sym typeface="Poppins"/>
                      </a:endParaRPr>
                    </a:p>
                  </a:txBody>
                  <a:tcPr marL="63500" marR="63500" marT="63500" marB="635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8"/>
                  </a:ext>
                </a:extLst>
              </a:tr>
              <a:tr h="241050">
                <a:tc>
                  <a:txBody>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a:solidFill>
                            <a:srgbClr val="FFFFFF"/>
                          </a:solidFill>
                          <a:latin typeface="Poppins"/>
                          <a:ea typeface="Poppins"/>
                          <a:cs typeface="Poppins"/>
                          <a:sym typeface="Poppins"/>
                        </a:rPr>
                        <a:t>Sandstone</a:t>
                      </a:r>
                      <a:endParaRPr sz="1000" u="none" strike="noStrike" cap="none">
                        <a:solidFill>
                          <a:srgbClr val="FFFFFF"/>
                        </a:solidFill>
                        <a:latin typeface="Poppins"/>
                        <a:ea typeface="Poppins"/>
                        <a:cs typeface="Poppins"/>
                        <a:sym typeface="Poppins"/>
                      </a:endParaRPr>
                    </a:p>
                  </a:txBody>
                  <a:tcPr marL="63500" marR="63500" marT="63500" marB="635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a:solidFill>
                            <a:srgbClr val="FFFFFF"/>
                          </a:solidFill>
                          <a:latin typeface="Poppins"/>
                          <a:ea typeface="Poppins"/>
                          <a:cs typeface="Poppins"/>
                          <a:sym typeface="Poppins"/>
                        </a:rPr>
                        <a:t>R</a:t>
                      </a:r>
                      <a:endParaRPr sz="1000" u="none" strike="noStrike" cap="none">
                        <a:solidFill>
                          <a:srgbClr val="FFFFFF"/>
                        </a:solidFill>
                        <a:latin typeface="Poppins"/>
                        <a:ea typeface="Poppins"/>
                        <a:cs typeface="Poppins"/>
                        <a:sym typeface="Poppins"/>
                      </a:endParaRPr>
                    </a:p>
                  </a:txBody>
                  <a:tcPr marL="63500" marR="63500" marT="63500" marB="635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a:solidFill>
                            <a:srgbClr val="FFFFFF"/>
                          </a:solidFill>
                          <a:latin typeface="Poppins"/>
                          <a:ea typeface="Poppins"/>
                          <a:cs typeface="Poppins"/>
                          <a:sym typeface="Poppins"/>
                        </a:rPr>
                        <a:t>Marble</a:t>
                      </a:r>
                      <a:endParaRPr sz="1000" u="none" strike="noStrike" cap="none">
                        <a:solidFill>
                          <a:srgbClr val="FFFFFF"/>
                        </a:solidFill>
                        <a:latin typeface="Poppins"/>
                        <a:ea typeface="Poppins"/>
                        <a:cs typeface="Poppins"/>
                        <a:sym typeface="Poppins"/>
                      </a:endParaRPr>
                    </a:p>
                  </a:txBody>
                  <a:tcPr marL="63500" marR="63500" marT="63500" marB="635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a:solidFill>
                            <a:srgbClr val="FFFFFF"/>
                          </a:solidFill>
                          <a:latin typeface="Poppins"/>
                          <a:ea typeface="Poppins"/>
                          <a:cs typeface="Poppins"/>
                          <a:sym typeface="Poppins"/>
                        </a:rPr>
                        <a:t>R</a:t>
                      </a:r>
                      <a:endParaRPr sz="1000" u="none" strike="noStrike" cap="none">
                        <a:solidFill>
                          <a:srgbClr val="FFFFFF"/>
                        </a:solidFill>
                        <a:latin typeface="Poppins"/>
                        <a:ea typeface="Poppins"/>
                        <a:cs typeface="Poppins"/>
                        <a:sym typeface="Poppins"/>
                      </a:endParaRPr>
                    </a:p>
                  </a:txBody>
                  <a:tcPr marL="63500" marR="63500" marT="63500" marB="635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9"/>
                  </a:ext>
                </a:extLst>
              </a:tr>
              <a:tr h="241050">
                <a:tc>
                  <a:txBody>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a:solidFill>
                            <a:srgbClr val="FFFFFF"/>
                          </a:solidFill>
                          <a:latin typeface="Poppins"/>
                          <a:ea typeface="Poppins"/>
                          <a:cs typeface="Poppins"/>
                          <a:sym typeface="Poppins"/>
                        </a:rPr>
                        <a:t>Hematite</a:t>
                      </a:r>
                      <a:endParaRPr sz="1000" u="none" strike="noStrike" cap="none">
                        <a:solidFill>
                          <a:srgbClr val="FFFFFF"/>
                        </a:solidFill>
                        <a:latin typeface="Poppins"/>
                        <a:ea typeface="Poppins"/>
                        <a:cs typeface="Poppins"/>
                        <a:sym typeface="Poppins"/>
                      </a:endParaRPr>
                    </a:p>
                  </a:txBody>
                  <a:tcPr marL="63500" marR="63500" marT="63500" marB="635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a:solidFill>
                            <a:srgbClr val="FFFFFF"/>
                          </a:solidFill>
                          <a:latin typeface="Poppins"/>
                          <a:ea typeface="Poppins"/>
                          <a:cs typeface="Poppins"/>
                          <a:sym typeface="Poppins"/>
                        </a:rPr>
                        <a:t>M</a:t>
                      </a:r>
                      <a:endParaRPr sz="1000" u="none" strike="noStrike" cap="none">
                        <a:solidFill>
                          <a:srgbClr val="FFFFFF"/>
                        </a:solidFill>
                        <a:latin typeface="Poppins"/>
                        <a:ea typeface="Poppins"/>
                        <a:cs typeface="Poppins"/>
                        <a:sym typeface="Poppins"/>
                      </a:endParaRPr>
                    </a:p>
                  </a:txBody>
                  <a:tcPr marL="63500" marR="63500" marT="63500" marB="635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a:solidFill>
                            <a:srgbClr val="FFFFFF"/>
                          </a:solidFill>
                          <a:latin typeface="Poppins"/>
                          <a:ea typeface="Poppins"/>
                          <a:cs typeface="Poppins"/>
                          <a:sym typeface="Poppins"/>
                        </a:rPr>
                        <a:t>(Native) Diamond</a:t>
                      </a:r>
                      <a:endParaRPr sz="1000" u="none" strike="noStrike" cap="none">
                        <a:solidFill>
                          <a:srgbClr val="FFFFFF"/>
                        </a:solidFill>
                        <a:latin typeface="Poppins"/>
                        <a:ea typeface="Poppins"/>
                        <a:cs typeface="Poppins"/>
                        <a:sym typeface="Poppins"/>
                      </a:endParaRPr>
                    </a:p>
                  </a:txBody>
                  <a:tcPr marL="63500" marR="63500" marT="63500" marB="635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a:solidFill>
                            <a:srgbClr val="FFFFFF"/>
                          </a:solidFill>
                          <a:latin typeface="Poppins"/>
                          <a:ea typeface="Poppins"/>
                          <a:cs typeface="Poppins"/>
                          <a:sym typeface="Poppins"/>
                        </a:rPr>
                        <a:t>M</a:t>
                      </a:r>
                      <a:endParaRPr sz="1000" u="none" strike="noStrike" cap="none">
                        <a:solidFill>
                          <a:srgbClr val="FFFFFF"/>
                        </a:solidFill>
                        <a:latin typeface="Poppins"/>
                        <a:ea typeface="Poppins"/>
                        <a:cs typeface="Poppins"/>
                        <a:sym typeface="Poppins"/>
                      </a:endParaRPr>
                    </a:p>
                  </a:txBody>
                  <a:tcPr marL="63500" marR="63500" marT="63500" marB="635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10"/>
                  </a:ext>
                </a:extLst>
              </a:tr>
              <a:tr h="241050">
                <a:tc>
                  <a:txBody>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a:solidFill>
                            <a:srgbClr val="FFFFFF"/>
                          </a:solidFill>
                          <a:latin typeface="Poppins"/>
                          <a:ea typeface="Poppins"/>
                          <a:cs typeface="Poppins"/>
                          <a:sym typeface="Poppins"/>
                        </a:rPr>
                        <a:t>Fluorite</a:t>
                      </a:r>
                      <a:endParaRPr sz="1000" u="none" strike="noStrike" cap="none">
                        <a:solidFill>
                          <a:srgbClr val="FFFFFF"/>
                        </a:solidFill>
                        <a:latin typeface="Poppins"/>
                        <a:ea typeface="Poppins"/>
                        <a:cs typeface="Poppins"/>
                        <a:sym typeface="Poppins"/>
                      </a:endParaRPr>
                    </a:p>
                  </a:txBody>
                  <a:tcPr marL="63500" marR="63500" marT="63500" marB="635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a:solidFill>
                            <a:srgbClr val="FFFFFF"/>
                          </a:solidFill>
                          <a:latin typeface="Poppins"/>
                          <a:ea typeface="Poppins"/>
                          <a:cs typeface="Poppins"/>
                          <a:sym typeface="Poppins"/>
                        </a:rPr>
                        <a:t>M</a:t>
                      </a:r>
                      <a:endParaRPr sz="1000" u="none" strike="noStrike" cap="none">
                        <a:solidFill>
                          <a:srgbClr val="FFFFFF"/>
                        </a:solidFill>
                        <a:latin typeface="Poppins"/>
                        <a:ea typeface="Poppins"/>
                        <a:cs typeface="Poppins"/>
                        <a:sym typeface="Poppins"/>
                      </a:endParaRPr>
                    </a:p>
                  </a:txBody>
                  <a:tcPr marL="63500" marR="63500" marT="63500" marB="635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a:solidFill>
                            <a:srgbClr val="FFFFFF"/>
                          </a:solidFill>
                          <a:latin typeface="Poppins"/>
                          <a:ea typeface="Poppins"/>
                          <a:cs typeface="Poppins"/>
                          <a:sym typeface="Poppins"/>
                        </a:rPr>
                        <a:t>Talc</a:t>
                      </a:r>
                      <a:endParaRPr sz="1000" u="none" strike="noStrike" cap="none">
                        <a:solidFill>
                          <a:srgbClr val="FFFFFF"/>
                        </a:solidFill>
                        <a:latin typeface="Poppins"/>
                        <a:ea typeface="Poppins"/>
                        <a:cs typeface="Poppins"/>
                        <a:sym typeface="Poppins"/>
                      </a:endParaRPr>
                    </a:p>
                  </a:txBody>
                  <a:tcPr marL="63500" marR="63500" marT="63500" marB="635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a:solidFill>
                            <a:srgbClr val="FFFFFF"/>
                          </a:solidFill>
                          <a:latin typeface="Poppins"/>
                          <a:ea typeface="Poppins"/>
                          <a:cs typeface="Poppins"/>
                          <a:sym typeface="Poppins"/>
                        </a:rPr>
                        <a:t>M</a:t>
                      </a:r>
                      <a:endParaRPr sz="1000" u="none" strike="noStrike" cap="none">
                        <a:solidFill>
                          <a:srgbClr val="FFFFFF"/>
                        </a:solidFill>
                        <a:latin typeface="Poppins"/>
                        <a:ea typeface="Poppins"/>
                        <a:cs typeface="Poppins"/>
                        <a:sym typeface="Poppins"/>
                      </a:endParaRPr>
                    </a:p>
                  </a:txBody>
                  <a:tcPr marL="63500" marR="63500" marT="63500" marB="635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11"/>
                  </a:ext>
                </a:extLst>
              </a:tr>
            </a:tbl>
          </a:graphicData>
        </a:graphic>
      </p:graphicFrame>
      <p:sp>
        <p:nvSpPr>
          <p:cNvPr id="516" name="Google Shape;516;p33"/>
          <p:cNvSpPr/>
          <p:nvPr/>
        </p:nvSpPr>
        <p:spPr>
          <a:xfrm>
            <a:off x="246925" y="318650"/>
            <a:ext cx="833100" cy="256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517" name="Google Shape;517;p33"/>
          <p:cNvSpPr txBox="1"/>
          <p:nvPr/>
        </p:nvSpPr>
        <p:spPr>
          <a:xfrm>
            <a:off x="226875" y="242450"/>
            <a:ext cx="1004100" cy="33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300"/>
              <a:buFont typeface="Arial"/>
              <a:buNone/>
            </a:pPr>
            <a:r>
              <a:rPr lang="en" sz="1300" b="1" i="0" u="none" strike="noStrike" cap="none">
                <a:solidFill>
                  <a:srgbClr val="5572B2"/>
                </a:solidFill>
                <a:latin typeface="Poppins"/>
                <a:ea typeface="Poppins"/>
                <a:cs typeface="Poppins"/>
                <a:sym typeface="Poppins"/>
              </a:rPr>
              <a:t>Lesson 1</a:t>
            </a:r>
            <a:endParaRPr sz="3400" b="1" i="0" u="none" strike="noStrike" cap="none">
              <a:solidFill>
                <a:srgbClr val="5572B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5572B2"/>
              </a:solidFill>
              <a:latin typeface="Arial"/>
              <a:ea typeface="Arial"/>
              <a:cs typeface="Arial"/>
              <a:sym typeface="Arial"/>
            </a:endParaRPr>
          </a:p>
        </p:txBody>
      </p:sp>
      <p:sp>
        <p:nvSpPr>
          <p:cNvPr id="518" name="Google Shape;518;p33"/>
          <p:cNvSpPr txBox="1"/>
          <p:nvPr/>
        </p:nvSpPr>
        <p:spPr>
          <a:xfrm>
            <a:off x="1053050" y="242450"/>
            <a:ext cx="4843500" cy="33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300" b="0" i="0" u="none" strike="noStrike" cap="none">
                <a:solidFill>
                  <a:schemeClr val="lt1"/>
                </a:solidFill>
                <a:latin typeface="Poppins"/>
                <a:ea typeface="Poppins"/>
                <a:cs typeface="Poppins"/>
                <a:sym typeface="Poppins"/>
              </a:rPr>
              <a:t>Rocks Versus Minerals | Student Slides</a:t>
            </a:r>
            <a:endParaRPr sz="1300" b="0" i="0" u="none" strike="noStrike" cap="none">
              <a:solidFill>
                <a:schemeClr val="lt1"/>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300"/>
              <a:buFont typeface="Arial"/>
              <a:buNone/>
            </a:pPr>
            <a:endParaRPr sz="1300" b="0" i="0" u="none" strike="noStrike" cap="none">
              <a:solidFill>
                <a:srgbClr val="5572B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5572B2"/>
              </a:solidFill>
              <a:latin typeface="Arial"/>
              <a:ea typeface="Arial"/>
              <a:cs typeface="Arial"/>
              <a:sym typeface="Arial"/>
            </a:endParaRPr>
          </a:p>
        </p:txBody>
      </p:sp>
      <p:sp>
        <p:nvSpPr>
          <p:cNvPr id="519" name="Google Shape;519;p33"/>
          <p:cNvSpPr/>
          <p:nvPr/>
        </p:nvSpPr>
        <p:spPr>
          <a:xfrm rot="10800000" flipH="1">
            <a:off x="4500075" y="439050"/>
            <a:ext cx="4644000" cy="12600"/>
          </a:xfrm>
          <a:prstGeom prst="rect">
            <a:avLst/>
          </a:prstGeom>
          <a:solidFill>
            <a:srgbClr val="EFF1F6"/>
          </a:solidFill>
          <a:ln>
            <a:noFill/>
          </a:ln>
        </p:spPr>
        <p:txBody>
          <a:bodyPr spcFirstLastPara="1" wrap="square" lIns="91425" tIns="91425" rIns="91425" bIns="91425" anchor="ctr" anchorCtr="0">
            <a:noAutofit/>
          </a:bodyPr>
          <a:lstStyle/>
          <a:p>
            <a:pPr marL="228600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23"/>
        <p:cNvGrpSpPr/>
        <p:nvPr/>
      </p:nvGrpSpPr>
      <p:grpSpPr>
        <a:xfrm>
          <a:off x="0" y="0"/>
          <a:ext cx="0" cy="0"/>
          <a:chOff x="0" y="0"/>
          <a:chExt cx="0" cy="0"/>
        </a:xfrm>
      </p:grpSpPr>
      <p:sp>
        <p:nvSpPr>
          <p:cNvPr id="524" name="Google Shape;524;p34"/>
          <p:cNvSpPr/>
          <p:nvPr/>
        </p:nvSpPr>
        <p:spPr>
          <a:xfrm>
            <a:off x="-50" y="0"/>
            <a:ext cx="9144000" cy="5154900"/>
          </a:xfrm>
          <a:prstGeom prst="rect">
            <a:avLst/>
          </a:prstGeom>
          <a:gradFill>
            <a:gsLst>
              <a:gs pos="0">
                <a:srgbClr val="5572B2"/>
              </a:gs>
              <a:gs pos="100000">
                <a:srgbClr val="3E5382"/>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 name="Google Shape;525;p34"/>
          <p:cNvSpPr txBox="1">
            <a:spLocks noGrp="1"/>
          </p:cNvSpPr>
          <p:nvPr>
            <p:ph type="title" idx="4294967295"/>
          </p:nvPr>
        </p:nvSpPr>
        <p:spPr>
          <a:xfrm>
            <a:off x="1629275" y="1266625"/>
            <a:ext cx="5866200" cy="747148"/>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4400"/>
              <a:buFont typeface="Arial"/>
              <a:buNone/>
            </a:pPr>
            <a:r>
              <a:rPr lang="en" sz="4400" b="1" i="0" u="none" strike="noStrike" cap="none">
                <a:solidFill>
                  <a:schemeClr val="lt1"/>
                </a:solidFill>
                <a:latin typeface="Montserrat"/>
                <a:ea typeface="Montserrat"/>
                <a:cs typeface="Montserrat"/>
                <a:sym typeface="Montserrat"/>
              </a:rPr>
              <a:t>Up Next</a:t>
            </a:r>
            <a:endParaRPr/>
          </a:p>
        </p:txBody>
      </p:sp>
      <p:sp>
        <p:nvSpPr>
          <p:cNvPr id="526" name="Google Shape;526;p34"/>
          <p:cNvSpPr txBox="1"/>
          <p:nvPr/>
        </p:nvSpPr>
        <p:spPr>
          <a:xfrm>
            <a:off x="1613425" y="2026375"/>
            <a:ext cx="6427800" cy="2044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0" i="0" u="none" strike="noStrike" cap="none">
                <a:solidFill>
                  <a:schemeClr val="lt1"/>
                </a:solidFill>
                <a:latin typeface="Poppins"/>
                <a:ea typeface="Poppins"/>
                <a:cs typeface="Poppins"/>
                <a:sym typeface="Poppins"/>
              </a:rPr>
              <a:t>Continue on to the next lesson: “Where in the World?” </a:t>
            </a:r>
            <a:endParaRPr sz="2300" b="0" i="0" u="none" strike="noStrike" cap="none">
              <a:solidFill>
                <a:schemeClr val="lt1"/>
              </a:solidFill>
              <a:latin typeface="Poppins"/>
              <a:ea typeface="Poppins"/>
              <a:cs typeface="Poppins"/>
              <a:sym typeface="Poppins"/>
            </a:endParaRPr>
          </a:p>
          <a:p>
            <a:pPr marL="457200" marR="0" lvl="0" indent="0" algn="l" rtl="0">
              <a:lnSpc>
                <a:spcPct val="100000"/>
              </a:lnSpc>
              <a:spcBef>
                <a:spcPts val="0"/>
              </a:spcBef>
              <a:spcAft>
                <a:spcPts val="0"/>
              </a:spcAft>
              <a:buClr>
                <a:schemeClr val="dk1"/>
              </a:buClr>
              <a:buSzPts val="1100"/>
              <a:buFont typeface="Arial"/>
              <a:buNone/>
            </a:pPr>
            <a:endParaRPr sz="23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2300" b="0" i="0" u="none" strike="noStrike" cap="none">
                <a:solidFill>
                  <a:schemeClr val="lt1"/>
                </a:solidFill>
                <a:latin typeface="Poppins"/>
                <a:ea typeface="Poppins"/>
                <a:cs typeface="Poppins"/>
                <a:sym typeface="Poppins"/>
              </a:rPr>
              <a:t>You’ll find out where essential minerals and the rocks that contain them can be found.</a:t>
            </a:r>
            <a:endParaRPr sz="2300" b="0" i="0" u="none" strike="noStrike" cap="none">
              <a:solidFill>
                <a:schemeClr val="lt1"/>
              </a:solidFill>
              <a:latin typeface="Poppins"/>
              <a:ea typeface="Poppins"/>
              <a:cs typeface="Poppins"/>
              <a:sym typeface="Poppins"/>
            </a:endParaRPr>
          </a:p>
          <a:p>
            <a:pPr marL="457200" marR="0" lvl="0" indent="0" algn="l" rtl="0">
              <a:lnSpc>
                <a:spcPct val="100000"/>
              </a:lnSpc>
              <a:spcBef>
                <a:spcPts val="0"/>
              </a:spcBef>
              <a:spcAft>
                <a:spcPts val="0"/>
              </a:spcAft>
              <a:buClr>
                <a:schemeClr val="dk1"/>
              </a:buClr>
              <a:buSzPts val="1100"/>
              <a:buFont typeface="Arial"/>
              <a:buNone/>
            </a:pPr>
            <a:endParaRPr sz="2300" b="0" i="0" u="none" strike="noStrike" cap="none">
              <a:solidFill>
                <a:schemeClr val="lt1"/>
              </a:solidFill>
              <a:latin typeface="Poppins"/>
              <a:ea typeface="Poppins"/>
              <a:cs typeface="Poppins"/>
              <a:sym typeface="Poppins"/>
            </a:endParaRPr>
          </a:p>
          <a:p>
            <a:pPr marL="45720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lt1"/>
              </a:solidFill>
              <a:latin typeface="Poppins"/>
              <a:ea typeface="Poppins"/>
              <a:cs typeface="Poppins"/>
              <a:sym typeface="Poppins"/>
            </a:endParaRPr>
          </a:p>
        </p:txBody>
      </p:sp>
      <p:pic>
        <p:nvPicPr>
          <p:cNvPr id="527" name="Google Shape;527;p34"/>
          <p:cNvPicPr preferRelativeResize="0"/>
          <p:nvPr/>
        </p:nvPicPr>
        <p:blipFill rotWithShape="1">
          <a:blip r:embed="rId4">
            <a:alphaModFix/>
          </a:blip>
          <a:srcRect/>
          <a:stretch/>
        </p:blipFill>
        <p:spPr>
          <a:xfrm>
            <a:off x="7448376" y="4327825"/>
            <a:ext cx="1393550" cy="514825"/>
          </a:xfrm>
          <a:prstGeom prst="rect">
            <a:avLst/>
          </a:prstGeom>
          <a:noFill/>
          <a:ln>
            <a:noFill/>
          </a:ln>
        </p:spPr>
      </p:pic>
      <p:sp>
        <p:nvSpPr>
          <p:cNvPr id="528" name="Google Shape;528;p34"/>
          <p:cNvSpPr/>
          <p:nvPr/>
        </p:nvSpPr>
        <p:spPr>
          <a:xfrm>
            <a:off x="246925" y="318650"/>
            <a:ext cx="833100" cy="256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529" name="Google Shape;529;p34"/>
          <p:cNvSpPr txBox="1"/>
          <p:nvPr/>
        </p:nvSpPr>
        <p:spPr>
          <a:xfrm>
            <a:off x="226875" y="242450"/>
            <a:ext cx="1004100" cy="33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300"/>
              <a:buFont typeface="Arial"/>
              <a:buNone/>
            </a:pPr>
            <a:r>
              <a:rPr lang="en" sz="1300" b="1" i="0" u="none" strike="noStrike" cap="none">
                <a:solidFill>
                  <a:srgbClr val="5572B2"/>
                </a:solidFill>
                <a:latin typeface="Poppins"/>
                <a:ea typeface="Poppins"/>
                <a:cs typeface="Poppins"/>
                <a:sym typeface="Poppins"/>
              </a:rPr>
              <a:t>Lesson 1</a:t>
            </a:r>
            <a:endParaRPr sz="3400" b="1" i="0" u="none" strike="noStrike" cap="none">
              <a:solidFill>
                <a:srgbClr val="5572B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5572B2"/>
              </a:solidFill>
              <a:latin typeface="Arial"/>
              <a:ea typeface="Arial"/>
              <a:cs typeface="Arial"/>
              <a:sym typeface="Arial"/>
            </a:endParaRPr>
          </a:p>
        </p:txBody>
      </p:sp>
      <p:sp>
        <p:nvSpPr>
          <p:cNvPr id="530" name="Google Shape;530;p34"/>
          <p:cNvSpPr txBox="1"/>
          <p:nvPr/>
        </p:nvSpPr>
        <p:spPr>
          <a:xfrm>
            <a:off x="1053050" y="242450"/>
            <a:ext cx="4843500" cy="33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300" b="0" i="0" u="none" strike="noStrike" cap="none">
                <a:solidFill>
                  <a:schemeClr val="lt1"/>
                </a:solidFill>
                <a:latin typeface="Poppins"/>
                <a:ea typeface="Poppins"/>
                <a:cs typeface="Poppins"/>
                <a:sym typeface="Poppins"/>
              </a:rPr>
              <a:t>Rocks Versus Minerals | Student Slides</a:t>
            </a:r>
            <a:endParaRPr sz="1300" b="0" i="0" u="none" strike="noStrike" cap="none">
              <a:solidFill>
                <a:schemeClr val="lt1"/>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300"/>
              <a:buFont typeface="Arial"/>
              <a:buNone/>
            </a:pPr>
            <a:endParaRPr sz="1300" b="0" i="0" u="none" strike="noStrike" cap="none">
              <a:solidFill>
                <a:srgbClr val="5572B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5572B2"/>
              </a:solidFill>
              <a:latin typeface="Arial"/>
              <a:ea typeface="Arial"/>
              <a:cs typeface="Arial"/>
              <a:sym typeface="Arial"/>
            </a:endParaRPr>
          </a:p>
        </p:txBody>
      </p:sp>
      <p:sp>
        <p:nvSpPr>
          <p:cNvPr id="531" name="Google Shape;531;p34"/>
          <p:cNvSpPr/>
          <p:nvPr/>
        </p:nvSpPr>
        <p:spPr>
          <a:xfrm rot="10800000" flipH="1">
            <a:off x="4500075" y="439050"/>
            <a:ext cx="4644000" cy="12600"/>
          </a:xfrm>
          <a:prstGeom prst="rect">
            <a:avLst/>
          </a:prstGeom>
          <a:solidFill>
            <a:srgbClr val="EFF1F6"/>
          </a:solidFill>
          <a:ln>
            <a:noFill/>
          </a:ln>
        </p:spPr>
        <p:txBody>
          <a:bodyPr spcFirstLastPara="1" wrap="square" lIns="91425" tIns="91425" rIns="91425" bIns="91425" anchor="ctr" anchorCtr="0">
            <a:noAutofit/>
          </a:bodyPr>
          <a:lstStyle/>
          <a:p>
            <a:pPr marL="228600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90" name="Google Shape;90;p4"/>
          <p:cNvSpPr/>
          <p:nvPr/>
        </p:nvSpPr>
        <p:spPr>
          <a:xfrm>
            <a:off x="-50" y="0"/>
            <a:ext cx="9144000" cy="5154900"/>
          </a:xfrm>
          <a:prstGeom prst="rect">
            <a:avLst/>
          </a:prstGeom>
          <a:gradFill>
            <a:gsLst>
              <a:gs pos="0">
                <a:srgbClr val="5572B2"/>
              </a:gs>
              <a:gs pos="100000">
                <a:srgbClr val="3E5382"/>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4"/>
          <p:cNvSpPr txBox="1">
            <a:spLocks noGrp="1"/>
          </p:cNvSpPr>
          <p:nvPr>
            <p:ph type="title" idx="4294967295"/>
          </p:nvPr>
        </p:nvSpPr>
        <p:spPr>
          <a:xfrm>
            <a:off x="1080025" y="925751"/>
            <a:ext cx="7354126" cy="7413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4400"/>
              <a:buFont typeface="Arial"/>
              <a:buNone/>
            </a:pPr>
            <a:r>
              <a:rPr lang="en" sz="4400" b="1" i="0" u="none" strike="noStrike" cap="none">
                <a:solidFill>
                  <a:schemeClr val="lt1"/>
                </a:solidFill>
                <a:latin typeface="Montserrat"/>
                <a:ea typeface="Montserrat"/>
                <a:cs typeface="Montserrat"/>
                <a:sym typeface="Montserrat"/>
              </a:rPr>
              <a:t>Descriptions Continued</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92" name="Google Shape;92;p4"/>
          <p:cNvSpPr txBox="1"/>
          <p:nvPr/>
        </p:nvSpPr>
        <p:spPr>
          <a:xfrm>
            <a:off x="1080025" y="1790550"/>
            <a:ext cx="7058400" cy="2738400"/>
          </a:xfrm>
          <a:prstGeom prst="rect">
            <a:avLst/>
          </a:prstGeom>
          <a:noFill/>
          <a:ln>
            <a:noFill/>
          </a:ln>
        </p:spPr>
        <p:txBody>
          <a:bodyPr spcFirstLastPara="1" wrap="square" lIns="91425" tIns="91425" rIns="91425" bIns="91425" anchor="t" anchorCtr="0">
            <a:noAutofit/>
          </a:bodyPr>
          <a:lstStyle/>
          <a:p>
            <a:pPr marL="457200" marR="0" lvl="0" indent="-311150" algn="l" rtl="0">
              <a:lnSpc>
                <a:spcPct val="115000"/>
              </a:lnSpc>
              <a:spcBef>
                <a:spcPts val="0"/>
              </a:spcBef>
              <a:spcAft>
                <a:spcPts val="0"/>
              </a:spcAft>
              <a:buClr>
                <a:schemeClr val="lt1"/>
              </a:buClr>
              <a:buSzPts val="1300"/>
              <a:buFont typeface="Poppins"/>
              <a:buChar char="●"/>
            </a:pPr>
            <a:r>
              <a:rPr lang="en" sz="1500" b="1" i="0" u="none" strike="noStrike" cap="none">
                <a:solidFill>
                  <a:schemeClr val="lt1"/>
                </a:solidFill>
                <a:latin typeface="Poppins"/>
                <a:ea typeface="Poppins"/>
                <a:cs typeface="Poppins"/>
                <a:sym typeface="Poppins"/>
              </a:rPr>
              <a:t>Rocks</a:t>
            </a:r>
            <a:r>
              <a:rPr lang="en" sz="1500" b="0" i="0" u="none" strike="noStrike" cap="none">
                <a:solidFill>
                  <a:schemeClr val="lt1"/>
                </a:solidFill>
                <a:latin typeface="Poppins"/>
                <a:ea typeface="Poppins"/>
                <a:cs typeface="Poppins"/>
                <a:sym typeface="Poppins"/>
              </a:rPr>
              <a:t> are generally made up of two or more minerals that are mixed together during a geological process when they are formed. New rocks are made from cooled lava, from compressed sediment, or by transforming other rocks into new forms.</a:t>
            </a:r>
            <a:endParaRPr sz="1300" b="0" i="0" u="none" strike="noStrike" cap="none">
              <a:solidFill>
                <a:schemeClr val="lt1"/>
              </a:solidFill>
              <a:latin typeface="Poppins"/>
              <a:ea typeface="Poppins"/>
              <a:cs typeface="Poppins"/>
              <a:sym typeface="Poppins"/>
            </a:endParaRPr>
          </a:p>
          <a:p>
            <a:pPr marL="457200" marR="0" lvl="0" indent="-323850" algn="l" rtl="0">
              <a:lnSpc>
                <a:spcPct val="115000"/>
              </a:lnSpc>
              <a:spcBef>
                <a:spcPts val="0"/>
              </a:spcBef>
              <a:spcAft>
                <a:spcPts val="0"/>
              </a:spcAft>
              <a:buClr>
                <a:schemeClr val="lt1"/>
              </a:buClr>
              <a:buSzPts val="1500"/>
              <a:buFont typeface="Poppins"/>
              <a:buChar char="●"/>
            </a:pPr>
            <a:r>
              <a:rPr lang="en" sz="1500" b="0" i="0" u="none" strike="noStrike" cap="none">
                <a:solidFill>
                  <a:schemeClr val="lt1"/>
                </a:solidFill>
                <a:latin typeface="Poppins"/>
                <a:ea typeface="Poppins"/>
                <a:cs typeface="Poppins"/>
                <a:sym typeface="Poppins"/>
              </a:rPr>
              <a:t>Sometimes single minerals form rocks, but generally, “A good way to think about it is if a chocolate chip cookie was a rock, then the flour, sugar, butter, chocolate chips are the minerals that make up that rock!”</a:t>
            </a:r>
            <a:endParaRPr sz="1500" b="0" i="0" u="none" strike="noStrike" cap="none">
              <a:solidFill>
                <a:schemeClr val="lt1"/>
              </a:solidFill>
              <a:latin typeface="Poppins"/>
              <a:ea typeface="Poppins"/>
              <a:cs typeface="Poppins"/>
              <a:sym typeface="Poppins"/>
            </a:endParaRPr>
          </a:p>
          <a:p>
            <a:pPr marL="0" marR="0" lvl="0" indent="0" algn="l" rtl="0">
              <a:lnSpc>
                <a:spcPct val="115000"/>
              </a:lnSpc>
              <a:spcBef>
                <a:spcPts val="1200"/>
              </a:spcBef>
              <a:spcAft>
                <a:spcPts val="1200"/>
              </a:spcAft>
              <a:buClr>
                <a:srgbClr val="000000"/>
              </a:buClr>
              <a:buSzPts val="900"/>
              <a:buFont typeface="Arial"/>
              <a:buNone/>
            </a:pPr>
            <a:r>
              <a:rPr lang="en" sz="900" b="0" i="0" u="none" strike="noStrike" cap="none">
                <a:solidFill>
                  <a:schemeClr val="lt1"/>
                </a:solidFill>
                <a:latin typeface="Poppins"/>
                <a:ea typeface="Poppins"/>
                <a:cs typeface="Poppins"/>
                <a:sym typeface="Poppins"/>
              </a:rPr>
              <a:t>U.S. Geological Survey, 2017, EarthWord–Rock vs. Mineral, accessed January 4, 2025 at </a:t>
            </a:r>
            <a:r>
              <a:rPr lang="en" sz="900" b="0" i="0" u="sng" strike="noStrike" cap="none">
                <a:solidFill>
                  <a:schemeClr val="hlink"/>
                </a:solidFill>
                <a:latin typeface="Poppins"/>
                <a:ea typeface="Poppins"/>
                <a:cs typeface="Poppins"/>
                <a:sym typeface="Poppins"/>
                <a:hlinkClick r:id="rId4"/>
              </a:rPr>
              <a:t>https://www.usgs.gov/news/science-snippet/earthword-rock-vs-mineral</a:t>
            </a:r>
            <a:endParaRPr sz="900" b="0" i="0" u="none" strike="noStrike" cap="none">
              <a:solidFill>
                <a:schemeClr val="lt1"/>
              </a:solidFill>
              <a:latin typeface="Poppins"/>
              <a:ea typeface="Poppins"/>
              <a:cs typeface="Poppins"/>
              <a:sym typeface="Poppins"/>
            </a:endParaRPr>
          </a:p>
        </p:txBody>
      </p:sp>
      <p:pic>
        <p:nvPicPr>
          <p:cNvPr id="93" name="Google Shape;93;p4"/>
          <p:cNvPicPr preferRelativeResize="0"/>
          <p:nvPr/>
        </p:nvPicPr>
        <p:blipFill rotWithShape="1">
          <a:blip r:embed="rId5">
            <a:alphaModFix/>
          </a:blip>
          <a:srcRect/>
          <a:stretch/>
        </p:blipFill>
        <p:spPr>
          <a:xfrm>
            <a:off x="476125" y="1099225"/>
            <a:ext cx="603900" cy="603900"/>
          </a:xfrm>
          <a:prstGeom prst="rect">
            <a:avLst/>
          </a:prstGeom>
          <a:noFill/>
          <a:ln>
            <a:noFill/>
          </a:ln>
        </p:spPr>
      </p:pic>
      <p:pic>
        <p:nvPicPr>
          <p:cNvPr id="94" name="Google Shape;94;p4"/>
          <p:cNvPicPr preferRelativeResize="0"/>
          <p:nvPr/>
        </p:nvPicPr>
        <p:blipFill rotWithShape="1">
          <a:blip r:embed="rId6">
            <a:alphaModFix/>
          </a:blip>
          <a:srcRect/>
          <a:stretch/>
        </p:blipFill>
        <p:spPr>
          <a:xfrm>
            <a:off x="7448376" y="4327825"/>
            <a:ext cx="1393550" cy="514825"/>
          </a:xfrm>
          <a:prstGeom prst="rect">
            <a:avLst/>
          </a:prstGeom>
          <a:noFill/>
          <a:ln>
            <a:noFill/>
          </a:ln>
        </p:spPr>
      </p:pic>
      <p:sp>
        <p:nvSpPr>
          <p:cNvPr id="95" name="Google Shape;95;p4"/>
          <p:cNvSpPr/>
          <p:nvPr/>
        </p:nvSpPr>
        <p:spPr>
          <a:xfrm>
            <a:off x="246925" y="318650"/>
            <a:ext cx="833100" cy="256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96" name="Google Shape;96;p4"/>
          <p:cNvSpPr txBox="1"/>
          <p:nvPr/>
        </p:nvSpPr>
        <p:spPr>
          <a:xfrm>
            <a:off x="226875" y="242450"/>
            <a:ext cx="1004100" cy="33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300"/>
              <a:buFont typeface="Arial"/>
              <a:buNone/>
            </a:pPr>
            <a:r>
              <a:rPr lang="en" sz="1300" b="1" i="0" u="none" strike="noStrike" cap="none">
                <a:solidFill>
                  <a:srgbClr val="5572B2"/>
                </a:solidFill>
                <a:latin typeface="Poppins"/>
                <a:ea typeface="Poppins"/>
                <a:cs typeface="Poppins"/>
                <a:sym typeface="Poppins"/>
              </a:rPr>
              <a:t>Lesson 1</a:t>
            </a:r>
            <a:endParaRPr sz="3400" b="1" i="0" u="none" strike="noStrike" cap="none">
              <a:solidFill>
                <a:srgbClr val="5572B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5572B2"/>
              </a:solidFill>
              <a:latin typeface="Arial"/>
              <a:ea typeface="Arial"/>
              <a:cs typeface="Arial"/>
              <a:sym typeface="Arial"/>
            </a:endParaRPr>
          </a:p>
        </p:txBody>
      </p:sp>
      <p:sp>
        <p:nvSpPr>
          <p:cNvPr id="97" name="Google Shape;97;p4"/>
          <p:cNvSpPr txBox="1"/>
          <p:nvPr/>
        </p:nvSpPr>
        <p:spPr>
          <a:xfrm>
            <a:off x="1053050" y="242450"/>
            <a:ext cx="4843500" cy="33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300" b="0" i="0" u="none" strike="noStrike" cap="none">
                <a:solidFill>
                  <a:schemeClr val="lt1"/>
                </a:solidFill>
                <a:latin typeface="Poppins"/>
                <a:ea typeface="Poppins"/>
                <a:cs typeface="Poppins"/>
                <a:sym typeface="Poppins"/>
              </a:rPr>
              <a:t>Rocks Versus Minerals | Student Slides</a:t>
            </a:r>
            <a:endParaRPr sz="1300" b="0" i="0" u="none" strike="noStrike" cap="none">
              <a:solidFill>
                <a:schemeClr val="lt1"/>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300"/>
              <a:buFont typeface="Arial"/>
              <a:buNone/>
            </a:pPr>
            <a:endParaRPr sz="1300" b="0" i="0" u="none" strike="noStrike" cap="none">
              <a:solidFill>
                <a:srgbClr val="5572B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5572B2"/>
              </a:solidFill>
              <a:latin typeface="Arial"/>
              <a:ea typeface="Arial"/>
              <a:cs typeface="Arial"/>
              <a:sym typeface="Arial"/>
            </a:endParaRPr>
          </a:p>
        </p:txBody>
      </p:sp>
      <p:sp>
        <p:nvSpPr>
          <p:cNvPr id="98" name="Google Shape;98;p4"/>
          <p:cNvSpPr/>
          <p:nvPr/>
        </p:nvSpPr>
        <p:spPr>
          <a:xfrm rot="10800000" flipH="1">
            <a:off x="4500075" y="439050"/>
            <a:ext cx="4644000" cy="12600"/>
          </a:xfrm>
          <a:prstGeom prst="rect">
            <a:avLst/>
          </a:prstGeom>
          <a:solidFill>
            <a:srgbClr val="EFF1F6"/>
          </a:solidFill>
          <a:ln>
            <a:noFill/>
          </a:ln>
        </p:spPr>
        <p:txBody>
          <a:bodyPr spcFirstLastPara="1" wrap="square" lIns="91425" tIns="91425" rIns="91425" bIns="91425" anchor="ctr" anchorCtr="0">
            <a:noAutofit/>
          </a:bodyPr>
          <a:lstStyle/>
          <a:p>
            <a:pPr marL="228600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
        <p:cNvGrpSpPr/>
        <p:nvPr/>
      </p:nvGrpSpPr>
      <p:grpSpPr>
        <a:xfrm>
          <a:off x="0" y="0"/>
          <a:ext cx="0" cy="0"/>
          <a:chOff x="0" y="0"/>
          <a:chExt cx="0" cy="0"/>
        </a:xfrm>
      </p:grpSpPr>
      <p:sp>
        <p:nvSpPr>
          <p:cNvPr id="103" name="Google Shape;103;p5"/>
          <p:cNvSpPr/>
          <p:nvPr/>
        </p:nvSpPr>
        <p:spPr>
          <a:xfrm>
            <a:off x="-50" y="0"/>
            <a:ext cx="9144000" cy="5154900"/>
          </a:xfrm>
          <a:prstGeom prst="rect">
            <a:avLst/>
          </a:prstGeom>
          <a:gradFill>
            <a:gsLst>
              <a:gs pos="0">
                <a:srgbClr val="5572B2"/>
              </a:gs>
              <a:gs pos="100000">
                <a:srgbClr val="3E5382"/>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5"/>
          <p:cNvSpPr/>
          <p:nvPr/>
        </p:nvSpPr>
        <p:spPr>
          <a:xfrm>
            <a:off x="635425" y="1413575"/>
            <a:ext cx="3147300" cy="628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5"/>
          <p:cNvSpPr txBox="1">
            <a:spLocks noGrp="1"/>
          </p:cNvSpPr>
          <p:nvPr>
            <p:ph type="title" idx="4294967295"/>
          </p:nvPr>
        </p:nvSpPr>
        <p:spPr>
          <a:xfrm>
            <a:off x="691575" y="1337375"/>
            <a:ext cx="4224900" cy="62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500"/>
              <a:buFont typeface="Arial"/>
              <a:buNone/>
            </a:pPr>
            <a:r>
              <a:rPr lang="en" sz="3500" b="1" i="0" u="none" strike="noStrike" cap="none">
                <a:solidFill>
                  <a:srgbClr val="5572B2"/>
                </a:solidFill>
                <a:latin typeface="Montserrat ExtraBold"/>
                <a:ea typeface="Montserrat ExtraBold"/>
                <a:cs typeface="Montserrat ExtraBold"/>
                <a:sym typeface="Montserrat ExtraBold"/>
              </a:rPr>
              <a:t>Instructions</a:t>
            </a:r>
            <a:endParaRPr/>
          </a:p>
        </p:txBody>
      </p:sp>
      <p:sp>
        <p:nvSpPr>
          <p:cNvPr id="106" name="Google Shape;106;p5"/>
          <p:cNvSpPr txBox="1"/>
          <p:nvPr/>
        </p:nvSpPr>
        <p:spPr>
          <a:xfrm>
            <a:off x="635425" y="2213250"/>
            <a:ext cx="4127100" cy="2044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2100" b="0" i="0" u="none" strike="noStrike" cap="none">
                <a:solidFill>
                  <a:schemeClr val="lt1"/>
                </a:solidFill>
                <a:latin typeface="Poppins SemiBold"/>
                <a:ea typeface="Poppins SemiBold"/>
                <a:cs typeface="Poppins SemiBold"/>
                <a:sym typeface="Poppins SemiBold"/>
              </a:rPr>
              <a:t>Use your Student Worksheet to evaluate as you complete these slides.</a:t>
            </a:r>
            <a:endParaRPr sz="2100" b="0" i="0" u="none" strike="noStrike" cap="none">
              <a:solidFill>
                <a:schemeClr val="lt1"/>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chemeClr val="dk1"/>
              </a:buClr>
              <a:buSzPts val="1100"/>
              <a:buFont typeface="Arial"/>
              <a:buNone/>
            </a:pPr>
            <a:endParaRPr sz="15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1300" b="0" i="0" u="none" strike="noStrike" cap="none">
                <a:solidFill>
                  <a:schemeClr val="lt1"/>
                </a:solidFill>
                <a:latin typeface="Poppins"/>
                <a:ea typeface="Poppins"/>
                <a:cs typeface="Poppins"/>
                <a:sym typeface="Poppins"/>
              </a:rPr>
              <a:t>There are no right or wrong answers—use your judgment to determine if the formations you see are rocks or minerals. Your teacher may have samples of these to help you.</a:t>
            </a:r>
            <a:endParaRPr sz="1300" b="0" i="0" u="none" strike="noStrike" cap="none">
              <a:solidFill>
                <a:schemeClr val="lt1"/>
              </a:solidFill>
              <a:latin typeface="Poppins"/>
              <a:ea typeface="Poppins"/>
              <a:cs typeface="Poppins"/>
              <a:sym typeface="Poppins"/>
            </a:endParaRPr>
          </a:p>
          <a:p>
            <a:pPr marL="45720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Poppins"/>
              <a:ea typeface="Poppins"/>
              <a:cs typeface="Poppins"/>
              <a:sym typeface="Poppins"/>
            </a:endParaRPr>
          </a:p>
        </p:txBody>
      </p:sp>
      <p:sp>
        <p:nvSpPr>
          <p:cNvPr id="107" name="Google Shape;107;p5"/>
          <p:cNvSpPr/>
          <p:nvPr/>
        </p:nvSpPr>
        <p:spPr>
          <a:xfrm>
            <a:off x="5268000" y="0"/>
            <a:ext cx="3876000" cy="5154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5"/>
          <p:cNvSpPr/>
          <p:nvPr/>
        </p:nvSpPr>
        <p:spPr>
          <a:xfrm>
            <a:off x="6074152" y="1342950"/>
            <a:ext cx="2381400" cy="3077400"/>
          </a:xfrm>
          <a:prstGeom prst="rect">
            <a:avLst/>
          </a:prstGeom>
          <a:solidFill>
            <a:srgbClr val="5572B2">
              <a:alpha val="65098"/>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9" name="Google Shape;109;p5"/>
          <p:cNvPicPr preferRelativeResize="0"/>
          <p:nvPr/>
        </p:nvPicPr>
        <p:blipFill rotWithShape="1">
          <a:blip r:embed="rId4">
            <a:alphaModFix/>
          </a:blip>
          <a:srcRect/>
          <a:stretch/>
        </p:blipFill>
        <p:spPr>
          <a:xfrm>
            <a:off x="5964200" y="1239987"/>
            <a:ext cx="2330751" cy="3017762"/>
          </a:xfrm>
          <a:prstGeom prst="rect">
            <a:avLst/>
          </a:prstGeom>
          <a:noFill/>
          <a:ln>
            <a:noFill/>
          </a:ln>
          <a:effectLst>
            <a:outerShdw blurRad="57150" dist="19050" dir="5400000" algn="bl" rotWithShape="0">
              <a:srgbClr val="000000">
                <a:alpha val="29803"/>
              </a:srgbClr>
            </a:outerShdw>
          </a:effectLst>
        </p:spPr>
      </p:pic>
      <p:sp>
        <p:nvSpPr>
          <p:cNvPr id="110" name="Google Shape;110;p5"/>
          <p:cNvSpPr/>
          <p:nvPr/>
        </p:nvSpPr>
        <p:spPr>
          <a:xfrm>
            <a:off x="246925" y="318650"/>
            <a:ext cx="833100" cy="256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111" name="Google Shape;111;p5"/>
          <p:cNvSpPr txBox="1"/>
          <p:nvPr/>
        </p:nvSpPr>
        <p:spPr>
          <a:xfrm>
            <a:off x="226875" y="242450"/>
            <a:ext cx="1004100" cy="33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300"/>
              <a:buFont typeface="Arial"/>
              <a:buNone/>
            </a:pPr>
            <a:r>
              <a:rPr lang="en" sz="1300" b="1" i="0" u="none" strike="noStrike" cap="none">
                <a:solidFill>
                  <a:srgbClr val="5572B2"/>
                </a:solidFill>
                <a:latin typeface="Poppins"/>
                <a:ea typeface="Poppins"/>
                <a:cs typeface="Poppins"/>
                <a:sym typeface="Poppins"/>
              </a:rPr>
              <a:t>Lesson 1</a:t>
            </a:r>
            <a:endParaRPr sz="3400" b="1" i="0" u="none" strike="noStrike" cap="none">
              <a:solidFill>
                <a:srgbClr val="5572B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5572B2"/>
              </a:solidFill>
              <a:latin typeface="Arial"/>
              <a:ea typeface="Arial"/>
              <a:cs typeface="Arial"/>
              <a:sym typeface="Arial"/>
            </a:endParaRPr>
          </a:p>
        </p:txBody>
      </p:sp>
      <p:sp>
        <p:nvSpPr>
          <p:cNvPr id="112" name="Google Shape;112;p5"/>
          <p:cNvSpPr txBox="1"/>
          <p:nvPr/>
        </p:nvSpPr>
        <p:spPr>
          <a:xfrm>
            <a:off x="1053050" y="242450"/>
            <a:ext cx="4843500" cy="33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300" b="0" i="0" u="none" strike="noStrike" cap="none">
                <a:solidFill>
                  <a:schemeClr val="lt1"/>
                </a:solidFill>
                <a:latin typeface="Poppins"/>
                <a:ea typeface="Poppins"/>
                <a:cs typeface="Poppins"/>
                <a:sym typeface="Poppins"/>
              </a:rPr>
              <a:t>Rocks Versus Minerals | Student Slides</a:t>
            </a:r>
            <a:endParaRPr sz="1300" b="0" i="0" u="none" strike="noStrike" cap="none">
              <a:solidFill>
                <a:schemeClr val="lt1"/>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300"/>
              <a:buFont typeface="Arial"/>
              <a:buNone/>
            </a:pPr>
            <a:endParaRPr sz="1300" b="0" i="0" u="none" strike="noStrike" cap="none">
              <a:solidFill>
                <a:srgbClr val="5572B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5572B2"/>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6"/>
        <p:cNvGrpSpPr/>
        <p:nvPr/>
      </p:nvGrpSpPr>
      <p:grpSpPr>
        <a:xfrm>
          <a:off x="0" y="0"/>
          <a:ext cx="0" cy="0"/>
          <a:chOff x="0" y="0"/>
          <a:chExt cx="0" cy="0"/>
        </a:xfrm>
      </p:grpSpPr>
      <p:sp>
        <p:nvSpPr>
          <p:cNvPr id="117" name="Google Shape;117;p6"/>
          <p:cNvSpPr/>
          <p:nvPr/>
        </p:nvSpPr>
        <p:spPr>
          <a:xfrm>
            <a:off x="-50" y="0"/>
            <a:ext cx="9144000" cy="5154900"/>
          </a:xfrm>
          <a:prstGeom prst="rect">
            <a:avLst/>
          </a:prstGeom>
          <a:gradFill>
            <a:gsLst>
              <a:gs pos="0">
                <a:srgbClr val="5572B2"/>
              </a:gs>
              <a:gs pos="100000">
                <a:srgbClr val="3E5382"/>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6"/>
          <p:cNvSpPr/>
          <p:nvPr/>
        </p:nvSpPr>
        <p:spPr>
          <a:xfrm>
            <a:off x="635425" y="1108775"/>
            <a:ext cx="4224900" cy="628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6"/>
          <p:cNvSpPr txBox="1">
            <a:spLocks noGrp="1"/>
          </p:cNvSpPr>
          <p:nvPr>
            <p:ph type="title" idx="4294967295"/>
          </p:nvPr>
        </p:nvSpPr>
        <p:spPr>
          <a:xfrm>
            <a:off x="506965" y="1794146"/>
            <a:ext cx="3321503" cy="4770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 sz="2500" b="0" i="0" u="none" strike="noStrike" cap="none">
                <a:solidFill>
                  <a:schemeClr val="lt1"/>
                </a:solidFill>
                <a:latin typeface="Poppins SemiBold"/>
                <a:ea typeface="Poppins SemiBold"/>
                <a:cs typeface="Poppins SemiBold"/>
                <a:sym typeface="Poppins SemiBold"/>
              </a:rPr>
              <a:t>(Native) Gold</a:t>
            </a:r>
            <a:endParaRPr/>
          </a:p>
        </p:txBody>
      </p:sp>
      <p:sp>
        <p:nvSpPr>
          <p:cNvPr id="120" name="Google Shape;120;p6"/>
          <p:cNvSpPr txBox="1"/>
          <p:nvPr/>
        </p:nvSpPr>
        <p:spPr>
          <a:xfrm>
            <a:off x="691575" y="1032574"/>
            <a:ext cx="4352400" cy="74097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3500" b="1" i="0" u="none" strike="noStrike" cap="none">
                <a:solidFill>
                  <a:srgbClr val="5572B2"/>
                </a:solidFill>
                <a:latin typeface="Montserrat ExtraBold"/>
                <a:ea typeface="Montserrat ExtraBold"/>
                <a:cs typeface="Montserrat ExtraBold"/>
                <a:sym typeface="Montserrat ExtraBold"/>
              </a:rPr>
              <a:t>Rock or Mineral?</a:t>
            </a:r>
            <a:endParaRPr/>
          </a:p>
        </p:txBody>
      </p:sp>
      <p:sp>
        <p:nvSpPr>
          <p:cNvPr id="121" name="Google Shape;121;p6"/>
          <p:cNvSpPr txBox="1"/>
          <p:nvPr/>
        </p:nvSpPr>
        <p:spPr>
          <a:xfrm>
            <a:off x="521625" y="2230971"/>
            <a:ext cx="4224900" cy="270733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lt1"/>
                </a:solidFill>
                <a:latin typeface="Poppins"/>
                <a:ea typeface="Poppins"/>
                <a:cs typeface="Poppins"/>
                <a:sym typeface="Poppins"/>
              </a:rPr>
              <a:t>“Gold has been treasured since ancient times for its beauty and permanence. Most of the gold that is fabricated today goes into the manufacture of jewelry. However, because of its superior electrical conductivity and resistance to corrosion and other desirable combinations of physical and chemical properties, gold also emerged in the late 20th century as an essential industrial metal.” </a:t>
            </a:r>
            <a:endParaRPr/>
          </a:p>
          <a:p>
            <a:pPr marL="0" marR="0" lvl="0" indent="0" algn="l" rtl="0">
              <a:lnSpc>
                <a:spcPct val="100000"/>
              </a:lnSpc>
              <a:spcBef>
                <a:spcPts val="0"/>
              </a:spcBef>
              <a:spcAft>
                <a:spcPts val="0"/>
              </a:spcAft>
              <a:buClr>
                <a:schemeClr val="dk1"/>
              </a:buClr>
              <a:buSzPts val="1100"/>
              <a:buFont typeface="Arial"/>
              <a:buNone/>
            </a:pPr>
            <a:endParaRPr sz="12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900" b="0" i="0" u="none" strike="noStrike" cap="none">
                <a:solidFill>
                  <a:schemeClr val="lt1"/>
                </a:solidFill>
                <a:latin typeface="Poppins"/>
                <a:ea typeface="Poppins"/>
                <a:cs typeface="Poppins"/>
                <a:sym typeface="Poppins"/>
              </a:rPr>
              <a:t>U.S. Geological Survey, 2024, Gold Statistics and Information, accessed January 4, 2025 at </a:t>
            </a:r>
            <a:r>
              <a:rPr lang="en" sz="900" b="0" i="0" u="sng" strike="noStrike" cap="none">
                <a:solidFill>
                  <a:schemeClr val="hlink"/>
                </a:solidFill>
                <a:latin typeface="Poppins"/>
                <a:ea typeface="Poppins"/>
                <a:cs typeface="Poppins"/>
                <a:sym typeface="Poppins"/>
                <a:hlinkClick r:id="rId4"/>
              </a:rPr>
              <a:t>https://www.usgs.gov/centers/national-minerals-information-center/gold-statistics-and-information</a:t>
            </a:r>
            <a:endParaRPr sz="9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lt1"/>
                </a:solidFill>
                <a:latin typeface="Poppins"/>
                <a:ea typeface="Poppins"/>
                <a:cs typeface="Poppins"/>
                <a:sym typeface="Poppins"/>
              </a:rPr>
              <a:t>Native Gold courtesy of the U.S. Geological Survey, </a:t>
            </a:r>
            <a:r>
              <a:rPr lang="en" sz="900" b="0" i="0" u="sng" strike="noStrike" cap="none">
                <a:solidFill>
                  <a:schemeClr val="hlink"/>
                </a:solidFill>
                <a:latin typeface="Poppins"/>
                <a:ea typeface="Poppins"/>
                <a:cs typeface="Poppins"/>
                <a:sym typeface="Poppins"/>
                <a:hlinkClick r:id="rId5"/>
              </a:rPr>
              <a:t>https://www.usgs.gov/media/images/native-gold</a:t>
            </a:r>
            <a:endParaRPr sz="900" b="0" i="0" u="none" strike="noStrike" cap="none">
              <a:solidFill>
                <a:schemeClr val="lt1"/>
              </a:solidFill>
              <a:latin typeface="Poppins"/>
              <a:ea typeface="Poppins"/>
              <a:cs typeface="Poppins"/>
              <a:sym typeface="Poppins"/>
            </a:endParaRPr>
          </a:p>
        </p:txBody>
      </p:sp>
      <p:sp>
        <p:nvSpPr>
          <p:cNvPr id="122" name="Google Shape;122;p6"/>
          <p:cNvSpPr/>
          <p:nvPr/>
        </p:nvSpPr>
        <p:spPr>
          <a:xfrm>
            <a:off x="5268200" y="0"/>
            <a:ext cx="3876000" cy="5154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6"/>
          <p:cNvSpPr/>
          <p:nvPr/>
        </p:nvSpPr>
        <p:spPr>
          <a:xfrm>
            <a:off x="6277553" y="872324"/>
            <a:ext cx="2084700" cy="3531000"/>
          </a:xfrm>
          <a:prstGeom prst="rect">
            <a:avLst/>
          </a:prstGeom>
          <a:solidFill>
            <a:srgbClr val="5572B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4" name="Google Shape;124;p6"/>
          <p:cNvPicPr preferRelativeResize="0"/>
          <p:nvPr/>
        </p:nvPicPr>
        <p:blipFill rotWithShape="1">
          <a:blip r:embed="rId6">
            <a:alphaModFix/>
          </a:blip>
          <a:srcRect/>
          <a:stretch/>
        </p:blipFill>
        <p:spPr>
          <a:xfrm>
            <a:off x="6125150" y="719925"/>
            <a:ext cx="2084704" cy="3530851"/>
          </a:xfrm>
          <a:prstGeom prst="rect">
            <a:avLst/>
          </a:prstGeom>
          <a:noFill/>
          <a:ln>
            <a:noFill/>
          </a:ln>
        </p:spPr>
      </p:pic>
      <p:sp>
        <p:nvSpPr>
          <p:cNvPr id="125" name="Google Shape;125;p6"/>
          <p:cNvSpPr/>
          <p:nvPr/>
        </p:nvSpPr>
        <p:spPr>
          <a:xfrm>
            <a:off x="246925" y="318650"/>
            <a:ext cx="833100" cy="256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126" name="Google Shape;126;p6"/>
          <p:cNvSpPr txBox="1"/>
          <p:nvPr/>
        </p:nvSpPr>
        <p:spPr>
          <a:xfrm>
            <a:off x="226875" y="242450"/>
            <a:ext cx="1004100" cy="33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300"/>
              <a:buFont typeface="Arial"/>
              <a:buNone/>
            </a:pPr>
            <a:r>
              <a:rPr lang="en" sz="1300" b="1" i="0" u="none" strike="noStrike" cap="none">
                <a:solidFill>
                  <a:srgbClr val="5572B2"/>
                </a:solidFill>
                <a:latin typeface="Poppins"/>
                <a:ea typeface="Poppins"/>
                <a:cs typeface="Poppins"/>
                <a:sym typeface="Poppins"/>
              </a:rPr>
              <a:t>Lesson 1</a:t>
            </a:r>
            <a:endParaRPr sz="3400" b="1" i="0" u="none" strike="noStrike" cap="none">
              <a:solidFill>
                <a:srgbClr val="5572B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5572B2"/>
              </a:solidFill>
              <a:latin typeface="Arial"/>
              <a:ea typeface="Arial"/>
              <a:cs typeface="Arial"/>
              <a:sym typeface="Arial"/>
            </a:endParaRPr>
          </a:p>
        </p:txBody>
      </p:sp>
      <p:sp>
        <p:nvSpPr>
          <p:cNvPr id="127" name="Google Shape;127;p6"/>
          <p:cNvSpPr txBox="1"/>
          <p:nvPr/>
        </p:nvSpPr>
        <p:spPr>
          <a:xfrm>
            <a:off x="1053050" y="242450"/>
            <a:ext cx="4843500" cy="33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300" b="0" i="0" u="none" strike="noStrike" cap="none">
                <a:solidFill>
                  <a:schemeClr val="lt1"/>
                </a:solidFill>
                <a:latin typeface="Poppins"/>
                <a:ea typeface="Poppins"/>
                <a:cs typeface="Poppins"/>
                <a:sym typeface="Poppins"/>
              </a:rPr>
              <a:t>Rocks Versus Minerals | Student Slides</a:t>
            </a:r>
            <a:endParaRPr sz="1300" b="0" i="0" u="none" strike="noStrike" cap="none">
              <a:solidFill>
                <a:schemeClr val="lt1"/>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300"/>
              <a:buFont typeface="Arial"/>
              <a:buNone/>
            </a:pPr>
            <a:endParaRPr sz="1300" b="0" i="0" u="none" strike="noStrike" cap="none">
              <a:solidFill>
                <a:srgbClr val="5572B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5572B2"/>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1"/>
        <p:cNvGrpSpPr/>
        <p:nvPr/>
      </p:nvGrpSpPr>
      <p:grpSpPr>
        <a:xfrm>
          <a:off x="0" y="0"/>
          <a:ext cx="0" cy="0"/>
          <a:chOff x="0" y="0"/>
          <a:chExt cx="0" cy="0"/>
        </a:xfrm>
      </p:grpSpPr>
      <p:sp>
        <p:nvSpPr>
          <p:cNvPr id="132" name="Google Shape;132;p7"/>
          <p:cNvSpPr/>
          <p:nvPr/>
        </p:nvSpPr>
        <p:spPr>
          <a:xfrm>
            <a:off x="-50" y="0"/>
            <a:ext cx="9144000" cy="5154900"/>
          </a:xfrm>
          <a:prstGeom prst="rect">
            <a:avLst/>
          </a:prstGeom>
          <a:gradFill>
            <a:gsLst>
              <a:gs pos="0">
                <a:srgbClr val="5572B2"/>
              </a:gs>
              <a:gs pos="100000">
                <a:srgbClr val="3E5382"/>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7"/>
          <p:cNvSpPr/>
          <p:nvPr/>
        </p:nvSpPr>
        <p:spPr>
          <a:xfrm>
            <a:off x="5268200" y="0"/>
            <a:ext cx="3876000" cy="5154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 name="Google Shape;134;p7"/>
          <p:cNvSpPr/>
          <p:nvPr/>
        </p:nvSpPr>
        <p:spPr>
          <a:xfrm>
            <a:off x="6048950" y="885975"/>
            <a:ext cx="2508900" cy="3531000"/>
          </a:xfrm>
          <a:prstGeom prst="rect">
            <a:avLst/>
          </a:prstGeom>
          <a:solidFill>
            <a:srgbClr val="5572B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5" name="Google Shape;135;p7"/>
          <p:cNvPicPr preferRelativeResize="0"/>
          <p:nvPr/>
        </p:nvPicPr>
        <p:blipFill rotWithShape="1">
          <a:blip r:embed="rId4">
            <a:alphaModFix/>
          </a:blip>
          <a:srcRect/>
          <a:stretch/>
        </p:blipFill>
        <p:spPr>
          <a:xfrm>
            <a:off x="5896550" y="719925"/>
            <a:ext cx="2508942" cy="3530850"/>
          </a:xfrm>
          <a:prstGeom prst="rect">
            <a:avLst/>
          </a:prstGeom>
          <a:noFill/>
          <a:ln>
            <a:noFill/>
          </a:ln>
        </p:spPr>
      </p:pic>
      <p:sp>
        <p:nvSpPr>
          <p:cNvPr id="136" name="Google Shape;136;p7"/>
          <p:cNvSpPr/>
          <p:nvPr/>
        </p:nvSpPr>
        <p:spPr>
          <a:xfrm>
            <a:off x="635425" y="1108775"/>
            <a:ext cx="4224900" cy="628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7"/>
          <p:cNvSpPr txBox="1">
            <a:spLocks noGrp="1"/>
          </p:cNvSpPr>
          <p:nvPr>
            <p:ph type="title" idx="4294967295"/>
          </p:nvPr>
        </p:nvSpPr>
        <p:spPr>
          <a:xfrm>
            <a:off x="586150" y="1880273"/>
            <a:ext cx="1919983" cy="4770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 sz="2500" b="0" i="0" u="none" strike="noStrike" cap="none">
                <a:solidFill>
                  <a:srgbClr val="FFFFFF"/>
                </a:solidFill>
                <a:latin typeface="Poppins SemiBold"/>
                <a:ea typeface="Poppins SemiBold"/>
                <a:cs typeface="Poppins SemiBold"/>
                <a:sym typeface="Poppins SemiBold"/>
              </a:rPr>
              <a:t>Basalt</a:t>
            </a:r>
            <a:endParaRPr/>
          </a:p>
        </p:txBody>
      </p:sp>
      <p:sp>
        <p:nvSpPr>
          <p:cNvPr id="138" name="Google Shape;138;p7"/>
          <p:cNvSpPr txBox="1"/>
          <p:nvPr/>
        </p:nvSpPr>
        <p:spPr>
          <a:xfrm>
            <a:off x="691575" y="1032575"/>
            <a:ext cx="4352400" cy="62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500"/>
              <a:buFont typeface="Arial"/>
              <a:buNone/>
            </a:pPr>
            <a:r>
              <a:rPr lang="en" sz="3500" b="1" i="0" u="none" strike="noStrike" cap="none">
                <a:solidFill>
                  <a:srgbClr val="5572B2"/>
                </a:solidFill>
                <a:latin typeface="Montserrat ExtraBold"/>
                <a:ea typeface="Montserrat ExtraBold"/>
                <a:cs typeface="Montserrat ExtraBold"/>
                <a:sym typeface="Montserrat ExtraBold"/>
              </a:rPr>
              <a:t>Rock or Mineral?</a:t>
            </a:r>
            <a:endParaRPr sz="3500" b="1" i="0" u="none" strike="noStrike" cap="none">
              <a:solidFill>
                <a:srgbClr val="5572B2"/>
              </a:solidFill>
              <a:latin typeface="Montserrat ExtraBold"/>
              <a:ea typeface="Montserrat ExtraBold"/>
              <a:cs typeface="Montserrat ExtraBold"/>
              <a:sym typeface="Montserrat ExtraBold"/>
            </a:endParaRPr>
          </a:p>
        </p:txBody>
      </p:sp>
      <p:sp>
        <p:nvSpPr>
          <p:cNvPr id="139" name="Google Shape;139;p7"/>
          <p:cNvSpPr txBox="1"/>
          <p:nvPr/>
        </p:nvSpPr>
        <p:spPr>
          <a:xfrm>
            <a:off x="553156" y="2375513"/>
            <a:ext cx="4224900" cy="2449337"/>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lt1"/>
                </a:solidFill>
                <a:latin typeface="Poppins"/>
                <a:ea typeface="Poppins"/>
                <a:cs typeface="Poppins"/>
                <a:sym typeface="Poppins"/>
              </a:rPr>
              <a:t>Basalt is the dominant feature in Earth’s upper oceanic crust. Volcanoes such as Mt. Kilauea in Hawaii and Mt. Etna in Sicily are composed of basalt. Generally dark-colored, Basalt is rich in iron, magnesium, and calcium and is finely crystalline (crystals less than 1 mm in size) which occurred during the quick cooling of lava.”</a:t>
            </a:r>
            <a:endParaRPr sz="13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lt1"/>
                </a:solidFill>
                <a:latin typeface="Poppins"/>
                <a:ea typeface="Poppins"/>
                <a:cs typeface="Poppins"/>
                <a:sym typeface="Poppins"/>
              </a:rPr>
              <a:t>Amygdaloidal basalt rock on Great Sand Bay beach in Keweenaw Peninsula, Michigan courtesy of the U.S. Geological Survey, </a:t>
            </a:r>
            <a:r>
              <a:rPr lang="en" sz="900" b="0" i="0" u="sng" strike="noStrike" cap="none">
                <a:solidFill>
                  <a:schemeClr val="hlink"/>
                </a:solidFill>
                <a:latin typeface="Poppins"/>
                <a:ea typeface="Poppins"/>
                <a:cs typeface="Poppins"/>
                <a:sym typeface="Poppins"/>
                <a:hlinkClick r:id="rId5"/>
              </a:rPr>
              <a:t>https://www.usgs.gov/media/images/amygdaloidal-basalt-rock-great-sand-bay-beach-keweenaw-peninsula-michigan</a:t>
            </a:r>
            <a:endParaRPr sz="900" b="0" i="0" u="none" strike="noStrike" cap="none">
              <a:solidFill>
                <a:schemeClr val="lt1"/>
              </a:solidFill>
              <a:latin typeface="Poppins"/>
              <a:ea typeface="Poppins"/>
              <a:cs typeface="Poppins"/>
              <a:sym typeface="Poppins"/>
            </a:endParaRPr>
          </a:p>
        </p:txBody>
      </p:sp>
      <p:sp>
        <p:nvSpPr>
          <p:cNvPr id="140" name="Google Shape;140;p7"/>
          <p:cNvSpPr/>
          <p:nvPr/>
        </p:nvSpPr>
        <p:spPr>
          <a:xfrm>
            <a:off x="246925" y="318650"/>
            <a:ext cx="833100" cy="256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141" name="Google Shape;141;p7"/>
          <p:cNvSpPr txBox="1"/>
          <p:nvPr/>
        </p:nvSpPr>
        <p:spPr>
          <a:xfrm>
            <a:off x="226875" y="242450"/>
            <a:ext cx="1004100" cy="33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300"/>
              <a:buFont typeface="Arial"/>
              <a:buNone/>
            </a:pPr>
            <a:r>
              <a:rPr lang="en" sz="1300" b="1" i="0" u="none" strike="noStrike" cap="none">
                <a:solidFill>
                  <a:srgbClr val="5572B2"/>
                </a:solidFill>
                <a:latin typeface="Poppins"/>
                <a:ea typeface="Poppins"/>
                <a:cs typeface="Poppins"/>
                <a:sym typeface="Poppins"/>
              </a:rPr>
              <a:t>Lesson 1</a:t>
            </a:r>
            <a:endParaRPr sz="3400" b="1" i="0" u="none" strike="noStrike" cap="none">
              <a:solidFill>
                <a:srgbClr val="5572B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5572B2"/>
              </a:solidFill>
              <a:latin typeface="Arial"/>
              <a:ea typeface="Arial"/>
              <a:cs typeface="Arial"/>
              <a:sym typeface="Arial"/>
            </a:endParaRPr>
          </a:p>
        </p:txBody>
      </p:sp>
      <p:sp>
        <p:nvSpPr>
          <p:cNvPr id="142" name="Google Shape;142;p7"/>
          <p:cNvSpPr txBox="1"/>
          <p:nvPr/>
        </p:nvSpPr>
        <p:spPr>
          <a:xfrm>
            <a:off x="1053050" y="242450"/>
            <a:ext cx="4843500" cy="33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300" b="0" i="0" u="none" strike="noStrike" cap="none">
                <a:solidFill>
                  <a:schemeClr val="lt1"/>
                </a:solidFill>
                <a:latin typeface="Poppins"/>
                <a:ea typeface="Poppins"/>
                <a:cs typeface="Poppins"/>
                <a:sym typeface="Poppins"/>
              </a:rPr>
              <a:t>Rocks Versus Minerals | Student Slides</a:t>
            </a:r>
            <a:endParaRPr sz="1300" b="0" i="0" u="none" strike="noStrike" cap="none">
              <a:solidFill>
                <a:schemeClr val="lt1"/>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300"/>
              <a:buFont typeface="Arial"/>
              <a:buNone/>
            </a:pPr>
            <a:endParaRPr sz="1300" b="0" i="0" u="none" strike="noStrike" cap="none">
              <a:solidFill>
                <a:srgbClr val="5572B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5572B2"/>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6"/>
        <p:cNvGrpSpPr/>
        <p:nvPr/>
      </p:nvGrpSpPr>
      <p:grpSpPr>
        <a:xfrm>
          <a:off x="0" y="0"/>
          <a:ext cx="0" cy="0"/>
          <a:chOff x="0" y="0"/>
          <a:chExt cx="0" cy="0"/>
        </a:xfrm>
      </p:grpSpPr>
      <p:sp>
        <p:nvSpPr>
          <p:cNvPr id="147" name="Google Shape;147;p8"/>
          <p:cNvSpPr/>
          <p:nvPr/>
        </p:nvSpPr>
        <p:spPr>
          <a:xfrm>
            <a:off x="-50" y="0"/>
            <a:ext cx="9144000" cy="5154900"/>
          </a:xfrm>
          <a:prstGeom prst="rect">
            <a:avLst/>
          </a:prstGeom>
          <a:gradFill>
            <a:gsLst>
              <a:gs pos="0">
                <a:srgbClr val="5572B2"/>
              </a:gs>
              <a:gs pos="100000">
                <a:srgbClr val="3E5382"/>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8"/>
          <p:cNvSpPr/>
          <p:nvPr/>
        </p:nvSpPr>
        <p:spPr>
          <a:xfrm>
            <a:off x="5268200" y="0"/>
            <a:ext cx="3876000" cy="5154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8"/>
          <p:cNvSpPr/>
          <p:nvPr/>
        </p:nvSpPr>
        <p:spPr>
          <a:xfrm>
            <a:off x="6263175" y="872250"/>
            <a:ext cx="2038500" cy="3531000"/>
          </a:xfrm>
          <a:prstGeom prst="rect">
            <a:avLst/>
          </a:prstGeom>
          <a:solidFill>
            <a:srgbClr val="5572B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0" name="Google Shape;150;p8"/>
          <p:cNvPicPr preferRelativeResize="0"/>
          <p:nvPr/>
        </p:nvPicPr>
        <p:blipFill rotWithShape="1">
          <a:blip r:embed="rId4">
            <a:alphaModFix/>
          </a:blip>
          <a:srcRect/>
          <a:stretch/>
        </p:blipFill>
        <p:spPr>
          <a:xfrm>
            <a:off x="6110763" y="719925"/>
            <a:ext cx="2038472" cy="3530851"/>
          </a:xfrm>
          <a:prstGeom prst="rect">
            <a:avLst/>
          </a:prstGeom>
          <a:noFill/>
          <a:ln>
            <a:noFill/>
          </a:ln>
        </p:spPr>
      </p:pic>
      <p:sp>
        <p:nvSpPr>
          <p:cNvPr id="151" name="Google Shape;151;p8"/>
          <p:cNvSpPr/>
          <p:nvPr/>
        </p:nvSpPr>
        <p:spPr>
          <a:xfrm>
            <a:off x="635425" y="1108775"/>
            <a:ext cx="4224900" cy="628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8"/>
          <p:cNvSpPr txBox="1">
            <a:spLocks noGrp="1"/>
          </p:cNvSpPr>
          <p:nvPr>
            <p:ph type="title" idx="4294967295"/>
          </p:nvPr>
        </p:nvSpPr>
        <p:spPr>
          <a:xfrm>
            <a:off x="691575" y="1907822"/>
            <a:ext cx="3184226" cy="4770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 sz="2500" b="0" i="0" u="none" strike="noStrike" cap="none">
                <a:solidFill>
                  <a:srgbClr val="FFFFFF"/>
                </a:solidFill>
                <a:latin typeface="Poppins SemiBold"/>
                <a:ea typeface="Poppins SemiBold"/>
                <a:cs typeface="Poppins SemiBold"/>
                <a:sym typeface="Poppins SemiBold"/>
              </a:rPr>
              <a:t>Granite</a:t>
            </a:r>
            <a:endParaRPr/>
          </a:p>
        </p:txBody>
      </p:sp>
      <p:sp>
        <p:nvSpPr>
          <p:cNvPr id="153" name="Google Shape;153;p8"/>
          <p:cNvSpPr txBox="1"/>
          <p:nvPr/>
        </p:nvSpPr>
        <p:spPr>
          <a:xfrm>
            <a:off x="691575" y="1032575"/>
            <a:ext cx="4365900" cy="62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500"/>
              <a:buFont typeface="Arial"/>
              <a:buNone/>
            </a:pPr>
            <a:r>
              <a:rPr lang="en" sz="3500" b="1" i="0" u="none" strike="noStrike" cap="none">
                <a:solidFill>
                  <a:srgbClr val="5572B2"/>
                </a:solidFill>
                <a:latin typeface="Montserrat ExtraBold"/>
                <a:ea typeface="Montserrat ExtraBold"/>
                <a:cs typeface="Montserrat ExtraBold"/>
                <a:sym typeface="Montserrat ExtraBold"/>
              </a:rPr>
              <a:t>Rock or Mineral?</a:t>
            </a:r>
            <a:endParaRPr sz="3500" b="1" i="0" u="none" strike="noStrike" cap="none">
              <a:solidFill>
                <a:srgbClr val="5572B2"/>
              </a:solidFill>
              <a:latin typeface="Montserrat ExtraBold"/>
              <a:ea typeface="Montserrat ExtraBold"/>
              <a:cs typeface="Montserrat ExtraBold"/>
              <a:sym typeface="Montserrat ExtraBold"/>
            </a:endParaRPr>
          </a:p>
        </p:txBody>
      </p:sp>
      <p:sp>
        <p:nvSpPr>
          <p:cNvPr id="154" name="Google Shape;154;p8"/>
          <p:cNvSpPr txBox="1"/>
          <p:nvPr/>
        </p:nvSpPr>
        <p:spPr>
          <a:xfrm>
            <a:off x="635425" y="2389250"/>
            <a:ext cx="4224900" cy="300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lt1"/>
                </a:solidFill>
                <a:latin typeface="Poppins"/>
                <a:ea typeface="Poppins"/>
                <a:cs typeface="Poppins"/>
                <a:sym typeface="Poppins"/>
              </a:rPr>
              <a:t>Granite is a coarse-grained formation found in continental crust and is composed mostly of quartz, alkali feldspar, and plagioclase. It forms from slowly cooled magma with a high content of silica and alkali metal oxides. It is often used in monuments and countertops.</a:t>
            </a:r>
            <a:endParaRPr sz="13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lt1"/>
                </a:solidFill>
                <a:latin typeface="Poppins"/>
                <a:ea typeface="Poppins"/>
                <a:cs typeface="Poppins"/>
                <a:sym typeface="Poppins"/>
              </a:rPr>
              <a:t>Granite Monument at the LBJ Memorial courtesy of the U.S. Geological Survey, </a:t>
            </a:r>
            <a:r>
              <a:rPr lang="en" sz="900" b="0" i="0" u="sng" strike="noStrike" cap="none">
                <a:solidFill>
                  <a:schemeClr val="hlink"/>
                </a:solidFill>
                <a:latin typeface="Poppins"/>
                <a:ea typeface="Poppins"/>
                <a:cs typeface="Poppins"/>
                <a:sym typeface="Poppins"/>
                <a:hlinkClick r:id="rId5"/>
              </a:rPr>
              <a:t>https://www.usgs.gov/media/images/granite-monument-lbj-memorial-0</a:t>
            </a:r>
            <a:endParaRPr sz="9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Poppins"/>
              <a:ea typeface="Poppins"/>
              <a:cs typeface="Poppins"/>
              <a:sym typeface="Poppins"/>
            </a:endParaRPr>
          </a:p>
          <a:p>
            <a:pPr marL="45720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Poppins"/>
              <a:ea typeface="Poppins"/>
              <a:cs typeface="Poppins"/>
              <a:sym typeface="Poppins"/>
            </a:endParaRPr>
          </a:p>
        </p:txBody>
      </p:sp>
      <p:sp>
        <p:nvSpPr>
          <p:cNvPr id="155" name="Google Shape;155;p8"/>
          <p:cNvSpPr/>
          <p:nvPr/>
        </p:nvSpPr>
        <p:spPr>
          <a:xfrm>
            <a:off x="246925" y="318650"/>
            <a:ext cx="833100" cy="256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156" name="Google Shape;156;p8"/>
          <p:cNvSpPr txBox="1"/>
          <p:nvPr/>
        </p:nvSpPr>
        <p:spPr>
          <a:xfrm>
            <a:off x="226875" y="242450"/>
            <a:ext cx="1004100" cy="33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300"/>
              <a:buFont typeface="Arial"/>
              <a:buNone/>
            </a:pPr>
            <a:r>
              <a:rPr lang="en" sz="1300" b="1" i="0" u="none" strike="noStrike" cap="none">
                <a:solidFill>
                  <a:srgbClr val="5572B2"/>
                </a:solidFill>
                <a:latin typeface="Poppins"/>
                <a:ea typeface="Poppins"/>
                <a:cs typeface="Poppins"/>
                <a:sym typeface="Poppins"/>
              </a:rPr>
              <a:t>Lesson 1</a:t>
            </a:r>
            <a:endParaRPr sz="3400" b="1" i="0" u="none" strike="noStrike" cap="none">
              <a:solidFill>
                <a:srgbClr val="5572B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5572B2"/>
              </a:solidFill>
              <a:latin typeface="Arial"/>
              <a:ea typeface="Arial"/>
              <a:cs typeface="Arial"/>
              <a:sym typeface="Arial"/>
            </a:endParaRPr>
          </a:p>
        </p:txBody>
      </p:sp>
      <p:sp>
        <p:nvSpPr>
          <p:cNvPr id="157" name="Google Shape;157;p8"/>
          <p:cNvSpPr txBox="1"/>
          <p:nvPr/>
        </p:nvSpPr>
        <p:spPr>
          <a:xfrm>
            <a:off x="1053050" y="242450"/>
            <a:ext cx="4843500" cy="33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300" b="0" i="0" u="none" strike="noStrike" cap="none">
                <a:solidFill>
                  <a:schemeClr val="lt1"/>
                </a:solidFill>
                <a:latin typeface="Poppins"/>
                <a:ea typeface="Poppins"/>
                <a:cs typeface="Poppins"/>
                <a:sym typeface="Poppins"/>
              </a:rPr>
              <a:t>Rocks Versus Minerals | Student Slides</a:t>
            </a:r>
            <a:endParaRPr sz="1300" b="0" i="0" u="none" strike="noStrike" cap="none">
              <a:solidFill>
                <a:schemeClr val="lt1"/>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300"/>
              <a:buFont typeface="Arial"/>
              <a:buNone/>
            </a:pPr>
            <a:endParaRPr sz="1300" b="0" i="0" u="none" strike="noStrike" cap="none">
              <a:solidFill>
                <a:srgbClr val="5572B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5572B2"/>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1"/>
        <p:cNvGrpSpPr/>
        <p:nvPr/>
      </p:nvGrpSpPr>
      <p:grpSpPr>
        <a:xfrm>
          <a:off x="0" y="0"/>
          <a:ext cx="0" cy="0"/>
          <a:chOff x="0" y="0"/>
          <a:chExt cx="0" cy="0"/>
        </a:xfrm>
      </p:grpSpPr>
      <p:sp>
        <p:nvSpPr>
          <p:cNvPr id="162" name="Google Shape;162;p9"/>
          <p:cNvSpPr/>
          <p:nvPr/>
        </p:nvSpPr>
        <p:spPr>
          <a:xfrm>
            <a:off x="0" y="0"/>
            <a:ext cx="9144000" cy="5154900"/>
          </a:xfrm>
          <a:prstGeom prst="rect">
            <a:avLst/>
          </a:prstGeom>
          <a:gradFill>
            <a:gsLst>
              <a:gs pos="0">
                <a:srgbClr val="5572B2"/>
              </a:gs>
              <a:gs pos="100000">
                <a:srgbClr val="3E5382"/>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9"/>
          <p:cNvSpPr/>
          <p:nvPr/>
        </p:nvSpPr>
        <p:spPr>
          <a:xfrm>
            <a:off x="5268200" y="0"/>
            <a:ext cx="3876000" cy="5154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9"/>
          <p:cNvSpPr/>
          <p:nvPr/>
        </p:nvSpPr>
        <p:spPr>
          <a:xfrm>
            <a:off x="6263175" y="872250"/>
            <a:ext cx="2038500" cy="3531000"/>
          </a:xfrm>
          <a:prstGeom prst="rect">
            <a:avLst/>
          </a:prstGeom>
          <a:solidFill>
            <a:srgbClr val="5572B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5" name="Google Shape;165;p9"/>
          <p:cNvPicPr preferRelativeResize="0"/>
          <p:nvPr/>
        </p:nvPicPr>
        <p:blipFill rotWithShape="1">
          <a:blip r:embed="rId4">
            <a:alphaModFix/>
          </a:blip>
          <a:srcRect/>
          <a:stretch/>
        </p:blipFill>
        <p:spPr>
          <a:xfrm>
            <a:off x="6114463" y="719925"/>
            <a:ext cx="2031079" cy="3530849"/>
          </a:xfrm>
          <a:prstGeom prst="rect">
            <a:avLst/>
          </a:prstGeom>
          <a:noFill/>
          <a:ln>
            <a:noFill/>
          </a:ln>
        </p:spPr>
      </p:pic>
      <p:sp>
        <p:nvSpPr>
          <p:cNvPr id="166" name="Google Shape;166;p9"/>
          <p:cNvSpPr/>
          <p:nvPr/>
        </p:nvSpPr>
        <p:spPr>
          <a:xfrm>
            <a:off x="635425" y="1108775"/>
            <a:ext cx="4224900" cy="628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9"/>
          <p:cNvSpPr txBox="1">
            <a:spLocks noGrp="1"/>
          </p:cNvSpPr>
          <p:nvPr>
            <p:ph type="title" idx="4294967295"/>
          </p:nvPr>
        </p:nvSpPr>
        <p:spPr>
          <a:xfrm>
            <a:off x="545813" y="1924283"/>
            <a:ext cx="4224900" cy="4770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 sz="2500" b="0" i="0" u="none" strike="noStrike" cap="none">
                <a:solidFill>
                  <a:srgbClr val="FFFFFF"/>
                </a:solidFill>
                <a:latin typeface="Poppins SemiBold"/>
                <a:ea typeface="Poppins SemiBold"/>
                <a:cs typeface="Poppins SemiBold"/>
                <a:sym typeface="Poppins SemiBold"/>
              </a:rPr>
              <a:t>Quartz</a:t>
            </a:r>
            <a:endParaRPr/>
          </a:p>
        </p:txBody>
      </p:sp>
      <p:sp>
        <p:nvSpPr>
          <p:cNvPr id="168" name="Google Shape;168;p9"/>
          <p:cNvSpPr txBox="1"/>
          <p:nvPr/>
        </p:nvSpPr>
        <p:spPr>
          <a:xfrm>
            <a:off x="691575" y="1032575"/>
            <a:ext cx="4392900" cy="62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500"/>
              <a:buFont typeface="Arial"/>
              <a:buNone/>
            </a:pPr>
            <a:r>
              <a:rPr lang="en" sz="3500" b="1" i="0" u="none" strike="noStrike" cap="none">
                <a:solidFill>
                  <a:srgbClr val="5572B2"/>
                </a:solidFill>
                <a:latin typeface="Montserrat ExtraBold"/>
                <a:ea typeface="Montserrat ExtraBold"/>
                <a:cs typeface="Montserrat ExtraBold"/>
                <a:sym typeface="Montserrat ExtraBold"/>
              </a:rPr>
              <a:t>Rock or Mineral?</a:t>
            </a:r>
            <a:endParaRPr sz="3500" b="1" i="0" u="none" strike="noStrike" cap="none">
              <a:solidFill>
                <a:srgbClr val="5572B2"/>
              </a:solidFill>
              <a:latin typeface="Montserrat ExtraBold"/>
              <a:ea typeface="Montserrat ExtraBold"/>
              <a:cs typeface="Montserrat ExtraBold"/>
              <a:sym typeface="Montserrat ExtraBold"/>
            </a:endParaRPr>
          </a:p>
        </p:txBody>
      </p:sp>
      <p:sp>
        <p:nvSpPr>
          <p:cNvPr id="169" name="Google Shape;169;p9"/>
          <p:cNvSpPr txBox="1"/>
          <p:nvPr/>
        </p:nvSpPr>
        <p:spPr>
          <a:xfrm>
            <a:off x="545813" y="2401337"/>
            <a:ext cx="4224900" cy="249971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lt1"/>
                </a:solidFill>
                <a:latin typeface="Poppins"/>
                <a:ea typeface="Poppins"/>
                <a:cs typeface="Poppins"/>
                <a:sym typeface="Poppins"/>
              </a:rPr>
              <a:t>Quartz is common in the Earth's crust and it is made of silicon and oxygen. Quartz is a popular material for jewelry and hardstone carvings, and it is the main component in beach sand. Pure quartz is colorless, but impurities can give it a range of colors, including yellow, pink, purple, white, and black. These are known respectively as citrine, rose quartz, amethyst, milky quartz, and smoky quartz. </a:t>
            </a:r>
            <a:endParaRPr sz="13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lt1"/>
                </a:solidFill>
                <a:latin typeface="Poppins"/>
                <a:ea typeface="Poppins"/>
                <a:cs typeface="Poppins"/>
                <a:sym typeface="Poppins"/>
              </a:rPr>
              <a:t>Pyrite and Quartz courtesy of the U.S. Geological Survey, </a:t>
            </a:r>
            <a:r>
              <a:rPr lang="en" sz="900" b="0" i="0" u="sng" strike="noStrike" cap="none">
                <a:solidFill>
                  <a:schemeClr val="hlink"/>
                </a:solidFill>
                <a:latin typeface="Poppins"/>
                <a:ea typeface="Poppins"/>
                <a:cs typeface="Poppins"/>
                <a:sym typeface="Poppins"/>
                <a:hlinkClick r:id="rId5"/>
              </a:rPr>
              <a:t>https://www.usgs.gov/media/images/pyrite-and-quartz</a:t>
            </a:r>
            <a:endParaRPr sz="1200" b="0" i="0" u="none" strike="noStrike" cap="none">
              <a:solidFill>
                <a:schemeClr val="lt1"/>
              </a:solidFill>
              <a:latin typeface="Poppins"/>
              <a:ea typeface="Poppins"/>
              <a:cs typeface="Poppins"/>
              <a:sym typeface="Poppins"/>
            </a:endParaRPr>
          </a:p>
          <a:p>
            <a:pPr marL="45720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Poppins"/>
              <a:ea typeface="Poppins"/>
              <a:cs typeface="Poppins"/>
              <a:sym typeface="Poppins"/>
            </a:endParaRPr>
          </a:p>
        </p:txBody>
      </p:sp>
      <p:sp>
        <p:nvSpPr>
          <p:cNvPr id="170" name="Google Shape;170;p9"/>
          <p:cNvSpPr/>
          <p:nvPr/>
        </p:nvSpPr>
        <p:spPr>
          <a:xfrm>
            <a:off x="246925" y="318650"/>
            <a:ext cx="833100" cy="256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171" name="Google Shape;171;p9"/>
          <p:cNvSpPr txBox="1"/>
          <p:nvPr/>
        </p:nvSpPr>
        <p:spPr>
          <a:xfrm>
            <a:off x="226875" y="242450"/>
            <a:ext cx="1004100" cy="33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300"/>
              <a:buFont typeface="Arial"/>
              <a:buNone/>
            </a:pPr>
            <a:r>
              <a:rPr lang="en" sz="1300" b="1" i="0" u="none" strike="noStrike" cap="none">
                <a:solidFill>
                  <a:srgbClr val="5572B2"/>
                </a:solidFill>
                <a:latin typeface="Poppins"/>
                <a:ea typeface="Poppins"/>
                <a:cs typeface="Poppins"/>
                <a:sym typeface="Poppins"/>
              </a:rPr>
              <a:t>Lesson 1</a:t>
            </a:r>
            <a:endParaRPr sz="3400" b="1" i="0" u="none" strike="noStrike" cap="none">
              <a:solidFill>
                <a:srgbClr val="5572B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5572B2"/>
              </a:solidFill>
              <a:latin typeface="Arial"/>
              <a:ea typeface="Arial"/>
              <a:cs typeface="Arial"/>
              <a:sym typeface="Arial"/>
            </a:endParaRPr>
          </a:p>
        </p:txBody>
      </p:sp>
      <p:sp>
        <p:nvSpPr>
          <p:cNvPr id="172" name="Google Shape;172;p9"/>
          <p:cNvSpPr txBox="1"/>
          <p:nvPr/>
        </p:nvSpPr>
        <p:spPr>
          <a:xfrm>
            <a:off x="1053050" y="242450"/>
            <a:ext cx="4843500" cy="33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300" b="0" i="0" u="none" strike="noStrike" cap="none">
                <a:solidFill>
                  <a:schemeClr val="lt1"/>
                </a:solidFill>
                <a:latin typeface="Poppins"/>
                <a:ea typeface="Poppins"/>
                <a:cs typeface="Poppins"/>
                <a:sym typeface="Poppins"/>
              </a:rPr>
              <a:t>Rocks Versus Minerals | Student Slides</a:t>
            </a:r>
            <a:endParaRPr sz="1300" b="0" i="0" u="none" strike="noStrike" cap="none">
              <a:solidFill>
                <a:schemeClr val="lt1"/>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300"/>
              <a:buFont typeface="Arial"/>
              <a:buNone/>
            </a:pPr>
            <a:endParaRPr sz="1300" b="0" i="0" u="none" strike="noStrike" cap="none">
              <a:solidFill>
                <a:srgbClr val="5572B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5572B2"/>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12c9c81-7649-4881-bf41-bd9a94caeac3">
      <Terms xmlns="http://schemas.microsoft.com/office/infopath/2007/PartnerControls"/>
    </lcf76f155ced4ddcb4097134ff3c332f>
    <TaxCatchAll xmlns="31062a0d-ede8-4112-b4bb-00a9c1bc8e1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02A4A6227E88B4FA5A6D2F916048233" ma:contentTypeVersion="15" ma:contentTypeDescription="Create a new document." ma:contentTypeScope="" ma:versionID="54232bdb836192367394bcccc81a5ea6">
  <xsd:schema xmlns:xsd="http://www.w3.org/2001/XMLSchema" xmlns:xs="http://www.w3.org/2001/XMLSchema" xmlns:p="http://schemas.microsoft.com/office/2006/metadata/properties" xmlns:ns2="812c9c81-7649-4881-bf41-bd9a94caeac3" xmlns:ns3="d36856fe-d4a9-4f0b-87a7-8fa063632c32" xmlns:ns4="31062a0d-ede8-4112-b4bb-00a9c1bc8e16" targetNamespace="http://schemas.microsoft.com/office/2006/metadata/properties" ma:root="true" ma:fieldsID="1594e6e9e50d6a4f15c8f79c8645cd00" ns2:_="" ns3:_="" ns4:_="">
    <xsd:import namespace="812c9c81-7649-4881-bf41-bd9a94caeac3"/>
    <xsd:import namespace="d36856fe-d4a9-4f0b-87a7-8fa063632c32"/>
    <xsd:import namespace="31062a0d-ede8-4112-b4bb-00a9c1bc8e1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element ref="ns2:lcf76f155ced4ddcb4097134ff3c332f" minOccurs="0"/>
                <xsd:element ref="ns4: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2c9c81-7649-4881-bf41-bd9a94caea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c5df3ad-b4e5-45d1-88c9-23db5f1fe618"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36856fe-d4a9-4f0b-87a7-8fa063632c3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062a0d-ede8-4112-b4bb-00a9c1bc8e16"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f43f107c-c443-461f-896e-d7905d0fb4fc}" ma:internalName="TaxCatchAll" ma:showField="CatchAllData" ma:web="d36856fe-d4a9-4f0b-87a7-8fa063632c3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F4F325A-5F06-4664-855F-99DE7A1B193E}">
  <ds:schemaRefs>
    <ds:schemaRef ds:uri="http://schemas.microsoft.com/sharepoint/v3/contenttype/forms"/>
  </ds:schemaRefs>
</ds:datastoreItem>
</file>

<file path=customXml/itemProps2.xml><?xml version="1.0" encoding="utf-8"?>
<ds:datastoreItem xmlns:ds="http://schemas.openxmlformats.org/officeDocument/2006/customXml" ds:itemID="{165F5B64-D803-47AF-81B0-188997194DF3}">
  <ds:schemaRefs>
    <ds:schemaRef ds:uri="http://schemas.microsoft.com/office/2006/metadata/properties"/>
    <ds:schemaRef ds:uri="http://schemas.microsoft.com/office/infopath/2007/PartnerControls"/>
    <ds:schemaRef ds:uri="812c9c81-7649-4881-bf41-bd9a94caeac3"/>
    <ds:schemaRef ds:uri="31062a0d-ede8-4112-b4bb-00a9c1bc8e16"/>
  </ds:schemaRefs>
</ds:datastoreItem>
</file>

<file path=customXml/itemProps3.xml><?xml version="1.0" encoding="utf-8"?>
<ds:datastoreItem xmlns:ds="http://schemas.openxmlformats.org/officeDocument/2006/customXml" ds:itemID="{536E2DA6-53ED-4654-98C7-D24456E690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2c9c81-7649-4881-bf41-bd9a94caeac3"/>
    <ds:schemaRef ds:uri="d36856fe-d4a9-4f0b-87a7-8fa063632c32"/>
    <ds:schemaRef ds:uri="31062a0d-ede8-4112-b4bb-00a9c1bc8e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3300</Words>
  <Application>Microsoft Office PowerPoint</Application>
  <PresentationFormat>On-screen Show (16:9)</PresentationFormat>
  <Paragraphs>394</Paragraphs>
  <Slides>34</Slides>
  <Notes>34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Poppins</vt:lpstr>
      <vt:lpstr>Poppins SemiBold</vt:lpstr>
      <vt:lpstr>Lato</vt:lpstr>
      <vt:lpstr>Poppins Light</vt:lpstr>
      <vt:lpstr>Montserrat</vt:lpstr>
      <vt:lpstr>Montserrat ExtraBold</vt:lpstr>
      <vt:lpstr>Poppins ExtraBold</vt:lpstr>
      <vt:lpstr>Arial</vt:lpstr>
      <vt:lpstr>Simple Light</vt:lpstr>
      <vt:lpstr>USGS Ores to Minerals </vt:lpstr>
      <vt:lpstr>Guiding Questions </vt:lpstr>
      <vt:lpstr>Descriptions </vt:lpstr>
      <vt:lpstr>Descriptions Continued </vt:lpstr>
      <vt:lpstr>Instructions</vt:lpstr>
      <vt:lpstr>(Native) Gold</vt:lpstr>
      <vt:lpstr>Basalt</vt:lpstr>
      <vt:lpstr>Granite</vt:lpstr>
      <vt:lpstr>Quartz</vt:lpstr>
      <vt:lpstr>Pyrite</vt:lpstr>
      <vt:lpstr>Limestone</vt:lpstr>
      <vt:lpstr>(Native) Copper</vt:lpstr>
      <vt:lpstr>PowerPoint Presentation</vt:lpstr>
      <vt:lpstr>PowerPoint Presentation</vt:lpstr>
      <vt:lpstr>Hematite</vt:lpstr>
      <vt:lpstr>Fluorite</vt:lpstr>
      <vt:lpstr>Pumice</vt:lpstr>
      <vt:lpstr>Obsidian</vt:lpstr>
      <vt:lpstr>(Native) Silver</vt:lpstr>
      <vt:lpstr>Gypsum</vt:lpstr>
      <vt:lpstr>Malachite</vt:lpstr>
      <vt:lpstr>Galena</vt:lpstr>
      <vt:lpstr>(Native) Sulfur</vt:lpstr>
      <vt:lpstr>Slate</vt:lpstr>
      <vt:lpstr>Marble</vt:lpstr>
      <vt:lpstr>(Native) Diamond</vt:lpstr>
      <vt:lpstr>Talc</vt:lpstr>
      <vt:lpstr>Physical Differences - Minerals</vt:lpstr>
      <vt:lpstr>Physical Differences - Rocks</vt:lpstr>
      <vt:lpstr>Native Elements</vt:lpstr>
      <vt:lpstr>Review of Guiding Questions  </vt:lpstr>
      <vt:lpstr>Student Worksheet  </vt:lpstr>
      <vt:lpstr>✔ Correct Answers </vt:lpstr>
      <vt:lpstr>Up Next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Corey, Laura K</cp:lastModifiedBy>
  <cp:revision>8</cp:revision>
  <dcterms:modified xsi:type="dcterms:W3CDTF">2026-01-28T15:19:55Z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0x010100002A4A6227E88B4FA5A6D2F916048233</vt:lpwstr>
  </property>
  <property fmtid="{D5CDD505-2E9C-101B-9397-08002B2CF9AE}" pid="3" name="MediaServiceImageTags">
    <vt:lpwstr/>
  </property>
</Properties>
</file>