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5143500" type="screen16x9"/>
  <p:notesSz cx="6858000" cy="9144000"/>
  <p:embeddedFontLst>
    <p:embeddedFont>
      <p:font typeface="Montserrat" panose="00000500000000000000" pitchFamily="2" charset="0"/>
      <p:regular r:id="rId32"/>
      <p:bold r:id="rId33"/>
      <p:italic r:id="rId34"/>
      <p:boldItalic r:id="rId35"/>
    </p:embeddedFont>
    <p:embeddedFont>
      <p:font typeface="Montserrat ExtraBold" panose="00000900000000000000" pitchFamily="2" charset="0"/>
      <p:bold r:id="rId36"/>
      <p:boldItalic r:id="rId37"/>
    </p:embeddedFont>
    <p:embeddedFont>
      <p:font typeface="Poppins" panose="00000500000000000000" pitchFamily="2" charset="0"/>
      <p:regular r:id="rId38"/>
      <p:bold r:id="rId39"/>
      <p:italic r:id="rId40"/>
      <p:boldItalic r:id="rId41"/>
    </p:embeddedFont>
    <p:embeddedFont>
      <p:font typeface="Poppins Light" panose="00000400000000000000" pitchFamily="2" charset="0"/>
      <p:regular r:id="rId42"/>
      <p:bold r:id="rId43"/>
      <p:italic r:id="rId44"/>
      <p:boldItalic r:id="rId45"/>
    </p:embeddedFont>
    <p:embeddedFont>
      <p:font typeface="Poppins SemiBold" panose="000007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01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usgs.gov/media/images/mineral-supply-risk-analysis-2022-list-critical-minerals-infographi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www.usgs.gov/media/images/united-nations-general-assembl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oi.org/10.3133/dr116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mrdata.usgs.gov/general/map-global.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mrdata.usgs.gov/general/map-global.html"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mrdata.usgs.gov/general/map-global.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mrdata.usgs.gov/general/map-global.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mrdata.usgs.gov/general/map-global.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oi.org/10.3133/ofr2020112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50" y="0"/>
            <a:ext cx="9144000" cy="51546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txBox="1">
            <a:spLocks noGrp="1"/>
          </p:cNvSpPr>
          <p:nvPr>
            <p:ph type="title" idx="4294967295"/>
          </p:nvPr>
        </p:nvSpPr>
        <p:spPr>
          <a:xfrm>
            <a:off x="898425" y="1723825"/>
            <a:ext cx="7187400" cy="741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USGS Ores to Minerals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6" name="Google Shape;56;p13"/>
          <p:cNvSpPr/>
          <p:nvPr/>
        </p:nvSpPr>
        <p:spPr>
          <a:xfrm>
            <a:off x="1055650" y="2577325"/>
            <a:ext cx="1460100" cy="415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3"/>
          <p:cNvSpPr txBox="1"/>
          <p:nvPr/>
        </p:nvSpPr>
        <p:spPr>
          <a:xfrm>
            <a:off x="1035600" y="2501125"/>
            <a:ext cx="1460100" cy="628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300"/>
              <a:buFont typeface="Arial"/>
              <a:buNone/>
            </a:pPr>
            <a:r>
              <a:rPr lang="en" sz="2300" b="1" i="0" u="none" strike="noStrike" cap="none">
                <a:solidFill>
                  <a:srgbClr val="5572B2"/>
                </a:solidFill>
                <a:latin typeface="Poppins"/>
                <a:ea typeface="Poppins"/>
                <a:cs typeface="Poppins"/>
                <a:sym typeface="Poppins"/>
              </a:rPr>
              <a:t>Lesson 2</a:t>
            </a:r>
            <a:endParaRPr sz="4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572B2"/>
              </a:solidFill>
              <a:latin typeface="Arial"/>
              <a:ea typeface="Arial"/>
              <a:cs typeface="Arial"/>
              <a:sym typeface="Arial"/>
            </a:endParaRPr>
          </a:p>
        </p:txBody>
      </p:sp>
      <p:sp>
        <p:nvSpPr>
          <p:cNvPr id="58" name="Google Shape;58;p13"/>
          <p:cNvSpPr txBox="1"/>
          <p:nvPr/>
        </p:nvSpPr>
        <p:spPr>
          <a:xfrm>
            <a:off x="2557275" y="2476350"/>
            <a:ext cx="5952000" cy="628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300"/>
              <a:buFont typeface="Arial"/>
              <a:buNone/>
            </a:pPr>
            <a:r>
              <a:rPr lang="en" sz="2300" b="0" i="0" u="none" strike="noStrike" cap="none">
                <a:solidFill>
                  <a:schemeClr val="lt1"/>
                </a:solidFill>
                <a:latin typeface="Poppins"/>
                <a:ea typeface="Poppins"/>
                <a:cs typeface="Poppins"/>
                <a:sym typeface="Poppins"/>
              </a:rPr>
              <a:t>Where in the World? | Student Slides</a:t>
            </a:r>
            <a:endParaRPr sz="4400" b="0"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9" name="Google Shape;59;p13"/>
          <p:cNvPicPr preferRelativeResize="0"/>
          <p:nvPr/>
        </p:nvPicPr>
        <p:blipFill rotWithShape="1">
          <a:blip r:embed="rId4">
            <a:alphaModFix/>
          </a:blip>
          <a:srcRect/>
          <a:stretch/>
        </p:blipFill>
        <p:spPr>
          <a:xfrm>
            <a:off x="7448376" y="4327825"/>
            <a:ext cx="1393550" cy="514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2"/>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2"/>
          <p:cNvSpPr txBox="1">
            <a:spLocks noGrp="1"/>
          </p:cNvSpPr>
          <p:nvPr>
            <p:ph type="title" idx="4294967295"/>
          </p:nvPr>
        </p:nvSpPr>
        <p:spPr>
          <a:xfrm>
            <a:off x="1807600" y="853400"/>
            <a:ext cx="6925500" cy="166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Are Critical Minerals Always the Same? (3)</a:t>
            </a:r>
            <a:endParaRPr/>
          </a:p>
        </p:txBody>
      </p:sp>
      <p:sp>
        <p:nvSpPr>
          <p:cNvPr id="170" name="Google Shape;170;p22"/>
          <p:cNvSpPr txBox="1"/>
          <p:nvPr/>
        </p:nvSpPr>
        <p:spPr>
          <a:xfrm>
            <a:off x="519525" y="2516300"/>
            <a:ext cx="7733100" cy="21624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oppins"/>
                <a:ea typeface="Poppins"/>
                <a:cs typeface="Poppins"/>
                <a:sym typeface="Poppins"/>
              </a:rPr>
              <a:t>information on critical minerals is released publicly to help ensure that the supply is protected.</a:t>
            </a:r>
            <a:endParaRPr sz="2300" b="0" i="0" u="none" strike="noStrike" cap="none">
              <a:solidFill>
                <a:schemeClr val="lt1"/>
              </a:solidFill>
              <a:latin typeface="Poppins"/>
              <a:ea typeface="Poppins"/>
              <a:cs typeface="Poppins"/>
              <a:sym typeface="Poppins"/>
            </a:endParaRPr>
          </a:p>
        </p:txBody>
      </p:sp>
      <p:sp>
        <p:nvSpPr>
          <p:cNvPr id="171" name="Google Shape;171;p22"/>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72" name="Google Shape;172;p22"/>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173" name="Google Shape;173;p22"/>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174" name="Google Shape;174;p22"/>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p22"/>
          <p:cNvPicPr preferRelativeResize="0"/>
          <p:nvPr/>
        </p:nvPicPr>
        <p:blipFill rotWithShape="1">
          <a:blip r:embed="rId4">
            <a:alphaModFix/>
          </a:blip>
          <a:srcRect/>
          <a:stretch/>
        </p:blipFill>
        <p:spPr>
          <a:xfrm>
            <a:off x="1115622" y="962397"/>
            <a:ext cx="603900" cy="603900"/>
          </a:xfrm>
          <a:prstGeom prst="rect">
            <a:avLst/>
          </a:prstGeom>
          <a:noFill/>
          <a:ln>
            <a:noFill/>
          </a:ln>
        </p:spPr>
      </p:pic>
      <p:pic>
        <p:nvPicPr>
          <p:cNvPr id="176" name="Google Shape;176;p22"/>
          <p:cNvPicPr preferRelativeResize="0"/>
          <p:nvPr/>
        </p:nvPicPr>
        <p:blipFill rotWithShape="1">
          <a:blip r:embed="rId5">
            <a:alphaModFix/>
          </a:blip>
          <a:srcRect/>
          <a:stretch/>
        </p:blipFill>
        <p:spPr>
          <a:xfrm>
            <a:off x="7448376" y="4327825"/>
            <a:ext cx="1393550" cy="514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23"/>
          <p:cNvSpPr/>
          <p:nvPr/>
        </p:nvSpPr>
        <p:spPr>
          <a:xfrm>
            <a:off x="-18967"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3"/>
          <p:cNvSpPr txBox="1">
            <a:spLocks noGrp="1"/>
          </p:cNvSpPr>
          <p:nvPr>
            <p:ph type="title" idx="4294967295"/>
          </p:nvPr>
        </p:nvSpPr>
        <p:spPr>
          <a:xfrm>
            <a:off x="1807600" y="853400"/>
            <a:ext cx="6925500" cy="166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How Are Critical Minerals Chosen?</a:t>
            </a:r>
            <a:endParaRPr/>
          </a:p>
        </p:txBody>
      </p:sp>
      <p:sp>
        <p:nvSpPr>
          <p:cNvPr id="183" name="Google Shape;183;p23"/>
          <p:cNvSpPr txBox="1"/>
          <p:nvPr/>
        </p:nvSpPr>
        <p:spPr>
          <a:xfrm>
            <a:off x="643100" y="2471800"/>
            <a:ext cx="7733100" cy="23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oppins"/>
                <a:ea typeface="Poppins"/>
                <a:cs typeface="Poppins"/>
                <a:sym typeface="Poppins"/>
              </a:rPr>
              <a:t>Factors that must be considered are:</a:t>
            </a:r>
            <a:endParaRPr sz="32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rgbClr val="FFFF00"/>
              </a:buClr>
              <a:buSzPts val="2100"/>
              <a:buFont typeface="Poppins"/>
              <a:buChar char="●"/>
            </a:pPr>
            <a:r>
              <a:rPr lang="en" sz="2100" b="0" i="0" u="none" strike="noStrike" cap="none">
                <a:solidFill>
                  <a:srgbClr val="FFFF00"/>
                </a:solidFill>
                <a:latin typeface="Poppins"/>
                <a:ea typeface="Poppins"/>
                <a:cs typeface="Poppins"/>
                <a:sym typeface="Poppins"/>
              </a:rPr>
              <a:t>Economics</a:t>
            </a:r>
            <a:endParaRPr sz="2100" b="0" i="0" u="none" strike="noStrike" cap="none">
              <a:solidFill>
                <a:srgbClr val="FFFF00"/>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Supply chain limitations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Demand for technology</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Geopolitical considerations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Geological feasibility</a:t>
            </a:r>
            <a:endParaRPr sz="1200" b="0" i="0" u="none" strike="noStrike" cap="none">
              <a:solidFill>
                <a:schemeClr val="lt1"/>
              </a:solidFill>
              <a:latin typeface="Poppins"/>
              <a:ea typeface="Poppins"/>
              <a:cs typeface="Poppins"/>
              <a:sym typeface="Poppins"/>
            </a:endParaRPr>
          </a:p>
        </p:txBody>
      </p:sp>
      <p:sp>
        <p:nvSpPr>
          <p:cNvPr id="184" name="Google Shape;184;p23"/>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85" name="Google Shape;185;p23"/>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186" name="Google Shape;186;p23"/>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187" name="Google Shape;187;p23"/>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 name="Google Shape;188;p23"/>
          <p:cNvPicPr preferRelativeResize="0"/>
          <p:nvPr/>
        </p:nvPicPr>
        <p:blipFill rotWithShape="1">
          <a:blip r:embed="rId4">
            <a:alphaModFix/>
          </a:blip>
          <a:srcRect/>
          <a:stretch/>
        </p:blipFill>
        <p:spPr>
          <a:xfrm>
            <a:off x="1115622" y="962397"/>
            <a:ext cx="603900" cy="603900"/>
          </a:xfrm>
          <a:prstGeom prst="rect">
            <a:avLst/>
          </a:prstGeom>
          <a:noFill/>
          <a:ln>
            <a:noFill/>
          </a:ln>
        </p:spPr>
      </p:pic>
      <p:pic>
        <p:nvPicPr>
          <p:cNvPr id="189" name="Google Shape;189;p23"/>
          <p:cNvPicPr preferRelativeResize="0"/>
          <p:nvPr/>
        </p:nvPicPr>
        <p:blipFill rotWithShape="1">
          <a:blip r:embed="rId5">
            <a:alphaModFix/>
          </a:blip>
          <a:srcRect/>
          <a:stretch/>
        </p:blipFill>
        <p:spPr>
          <a:xfrm>
            <a:off x="7448376" y="4327825"/>
            <a:ext cx="1393550" cy="514825"/>
          </a:xfrm>
          <a:prstGeom prst="rect">
            <a:avLst/>
          </a:prstGeom>
          <a:noFill/>
          <a:ln>
            <a:noFill/>
          </a:ln>
        </p:spPr>
      </p:pic>
      <p:sp>
        <p:nvSpPr>
          <p:cNvPr id="190" name="Google Shape;190;p23"/>
          <p:cNvSpPr/>
          <p:nvPr/>
        </p:nvSpPr>
        <p:spPr>
          <a:xfrm>
            <a:off x="311708" y="-2052600"/>
            <a:ext cx="8520600" cy="2052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5200" b="0" i="0" u="none" strike="noStrike" cap="none">
                <a:solidFill>
                  <a:schemeClr val="dk1"/>
                </a:solidFill>
                <a:latin typeface="Arial"/>
                <a:ea typeface="Arial"/>
                <a:cs typeface="Arial"/>
                <a:sym typeface="Arial"/>
              </a:rPr>
              <a:t>Factor 1 - Economics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24"/>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4"/>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97" name="Google Shape;197;p24"/>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198" name="Google Shape;198;p24"/>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199" name="Google Shape;199;p24"/>
          <p:cNvSpPr/>
          <p:nvPr/>
        </p:nvSpPr>
        <p:spPr>
          <a:xfrm>
            <a:off x="635425" y="959725"/>
            <a:ext cx="4281000" cy="628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4"/>
          <p:cNvSpPr txBox="1">
            <a:spLocks noGrp="1"/>
          </p:cNvSpPr>
          <p:nvPr>
            <p:ph type="title" idx="4294967295"/>
          </p:nvPr>
        </p:nvSpPr>
        <p:spPr>
          <a:xfrm>
            <a:off x="663475" y="874650"/>
            <a:ext cx="4224900" cy="62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5572B2"/>
                </a:solidFill>
                <a:latin typeface="Montserrat ExtraBold"/>
                <a:ea typeface="Montserrat ExtraBold"/>
                <a:cs typeface="Montserrat ExtraBold"/>
                <a:sym typeface="Montserrat ExtraBold"/>
              </a:rPr>
              <a:t>Economics</a:t>
            </a:r>
            <a:endParaRPr/>
          </a:p>
        </p:txBody>
      </p:sp>
      <p:sp>
        <p:nvSpPr>
          <p:cNvPr id="201" name="Google Shape;201;p24"/>
          <p:cNvSpPr txBox="1"/>
          <p:nvPr/>
        </p:nvSpPr>
        <p:spPr>
          <a:xfrm>
            <a:off x="635425" y="2213250"/>
            <a:ext cx="4127100" cy="204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Poppins"/>
              <a:ea typeface="Poppins"/>
              <a:cs typeface="Poppins"/>
              <a:sym typeface="Poppins"/>
            </a:endParaRPr>
          </a:p>
        </p:txBody>
      </p:sp>
      <p:sp>
        <p:nvSpPr>
          <p:cNvPr id="202" name="Google Shape;202;p24"/>
          <p:cNvSpPr/>
          <p:nvPr/>
        </p:nvSpPr>
        <p:spPr>
          <a:xfrm>
            <a:off x="5268200" y="0"/>
            <a:ext cx="3876000" cy="5154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4"/>
          <p:cNvSpPr/>
          <p:nvPr/>
        </p:nvSpPr>
        <p:spPr>
          <a:xfrm>
            <a:off x="5765910" y="1332855"/>
            <a:ext cx="2973000" cy="3077400"/>
          </a:xfrm>
          <a:prstGeom prst="rect">
            <a:avLst/>
          </a:prstGeom>
          <a:solidFill>
            <a:srgbClr val="5572B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4"/>
          <p:cNvSpPr txBox="1"/>
          <p:nvPr/>
        </p:nvSpPr>
        <p:spPr>
          <a:xfrm>
            <a:off x="770025" y="1875625"/>
            <a:ext cx="4359000" cy="2303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Industrial development</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Commercial development</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Transportation development</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Infrastructure support</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Consumer choice</a:t>
            </a:r>
            <a:endParaRPr sz="1800" b="0" i="0" u="none" strike="noStrike" cap="none">
              <a:solidFill>
                <a:schemeClr val="lt1"/>
              </a:solidFill>
              <a:latin typeface="Poppins SemiBold"/>
              <a:ea typeface="Poppins SemiBold"/>
              <a:cs typeface="Poppins SemiBold"/>
              <a:sym typeface="Poppins SemiBold"/>
            </a:endParaRPr>
          </a:p>
        </p:txBody>
      </p:sp>
      <p:pic>
        <p:nvPicPr>
          <p:cNvPr id="205" name="Google Shape;205;p24"/>
          <p:cNvPicPr preferRelativeResize="0"/>
          <p:nvPr/>
        </p:nvPicPr>
        <p:blipFill rotWithShape="1">
          <a:blip r:embed="rId4">
            <a:alphaModFix/>
          </a:blip>
          <a:srcRect/>
          <a:stretch/>
        </p:blipFill>
        <p:spPr>
          <a:xfrm>
            <a:off x="5601750" y="1186129"/>
            <a:ext cx="2973000" cy="3071618"/>
          </a:xfrm>
          <a:prstGeom prst="rect">
            <a:avLst/>
          </a:prstGeom>
          <a:noFill/>
          <a:ln>
            <a:noFill/>
          </a:ln>
          <a:effectLst>
            <a:outerShdw blurRad="57150" dist="19050" dir="9060000" algn="bl" rotWithShape="0">
              <a:srgbClr val="000000">
                <a:alpha val="2470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25"/>
          <p:cNvSpPr/>
          <p:nvPr/>
        </p:nvSpPr>
        <p:spPr>
          <a:xfrm>
            <a:off x="-62350" y="-5025"/>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5"/>
          <p:cNvSpPr txBox="1">
            <a:spLocks noGrp="1"/>
          </p:cNvSpPr>
          <p:nvPr>
            <p:ph type="ctrTitle"/>
          </p:nvPr>
        </p:nvSpPr>
        <p:spPr>
          <a:xfrm>
            <a:off x="311708" y="-2052600"/>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Factor 2 Supply Chain Limitations </a:t>
            </a:r>
            <a:endParaRPr/>
          </a:p>
        </p:txBody>
      </p:sp>
      <p:sp>
        <p:nvSpPr>
          <p:cNvPr id="212" name="Google Shape;212;p25"/>
          <p:cNvSpPr txBox="1"/>
          <p:nvPr/>
        </p:nvSpPr>
        <p:spPr>
          <a:xfrm>
            <a:off x="1807600" y="853400"/>
            <a:ext cx="6925500" cy="166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How Are Critical Minerals Chosen?</a:t>
            </a:r>
            <a:endParaRPr sz="44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13" name="Google Shape;213;p25"/>
          <p:cNvSpPr txBox="1"/>
          <p:nvPr/>
        </p:nvSpPr>
        <p:spPr>
          <a:xfrm>
            <a:off x="643100" y="2471800"/>
            <a:ext cx="7733100" cy="23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oppins"/>
                <a:ea typeface="Poppins"/>
                <a:cs typeface="Poppins"/>
                <a:sym typeface="Poppins"/>
              </a:rPr>
              <a:t>Factors that must be considered are:</a:t>
            </a:r>
            <a:endParaRPr sz="32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Economics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rgbClr val="FFFF00"/>
              </a:buClr>
              <a:buSzPts val="2100"/>
              <a:buFont typeface="Poppins"/>
              <a:buChar char="●"/>
            </a:pPr>
            <a:r>
              <a:rPr lang="en" sz="2100" b="0" i="0" u="none" strike="noStrike" cap="none">
                <a:solidFill>
                  <a:srgbClr val="FFFF00"/>
                </a:solidFill>
                <a:latin typeface="Poppins"/>
                <a:ea typeface="Poppins"/>
                <a:cs typeface="Poppins"/>
                <a:sym typeface="Poppins"/>
              </a:rPr>
              <a:t>Supply chain limitations</a:t>
            </a:r>
            <a:endParaRPr sz="2100" b="0" i="0" u="none" strike="noStrike" cap="none">
              <a:solidFill>
                <a:srgbClr val="FFFF00"/>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Demand for technology</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Geopolitical considerations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Geological feasibility</a:t>
            </a:r>
            <a:endParaRPr sz="1200" b="0" i="0" u="none" strike="noStrike" cap="none">
              <a:solidFill>
                <a:schemeClr val="lt1"/>
              </a:solidFill>
              <a:latin typeface="Poppins"/>
              <a:ea typeface="Poppins"/>
              <a:cs typeface="Poppins"/>
              <a:sym typeface="Poppins"/>
            </a:endParaRPr>
          </a:p>
        </p:txBody>
      </p:sp>
      <p:sp>
        <p:nvSpPr>
          <p:cNvPr id="214" name="Google Shape;214;p25"/>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15" name="Google Shape;215;p25"/>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216" name="Google Shape;216;p25"/>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217" name="Google Shape;217;p25"/>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8" name="Google Shape;218;p25"/>
          <p:cNvPicPr preferRelativeResize="0"/>
          <p:nvPr/>
        </p:nvPicPr>
        <p:blipFill rotWithShape="1">
          <a:blip r:embed="rId4">
            <a:alphaModFix/>
          </a:blip>
          <a:srcRect/>
          <a:stretch/>
        </p:blipFill>
        <p:spPr>
          <a:xfrm>
            <a:off x="1115622" y="962397"/>
            <a:ext cx="603900" cy="603900"/>
          </a:xfrm>
          <a:prstGeom prst="rect">
            <a:avLst/>
          </a:prstGeom>
          <a:noFill/>
          <a:ln>
            <a:noFill/>
          </a:ln>
        </p:spPr>
      </p:pic>
      <p:pic>
        <p:nvPicPr>
          <p:cNvPr id="219" name="Google Shape;219;p25"/>
          <p:cNvPicPr preferRelativeResize="0"/>
          <p:nvPr/>
        </p:nvPicPr>
        <p:blipFill rotWithShape="1">
          <a:blip r:embed="rId5">
            <a:alphaModFix/>
          </a:blip>
          <a:srcRect/>
          <a:stretch/>
        </p:blipFill>
        <p:spPr>
          <a:xfrm>
            <a:off x="7448376" y="4327825"/>
            <a:ext cx="1393550" cy="514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26"/>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6"/>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26" name="Google Shape;226;p26"/>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227" name="Google Shape;227;p26"/>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228" name="Google Shape;228;p26"/>
          <p:cNvSpPr/>
          <p:nvPr/>
        </p:nvSpPr>
        <p:spPr>
          <a:xfrm>
            <a:off x="590950" y="959750"/>
            <a:ext cx="3936600" cy="1158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6"/>
          <p:cNvSpPr txBox="1">
            <a:spLocks noGrp="1"/>
          </p:cNvSpPr>
          <p:nvPr>
            <p:ph type="title" idx="4294967295"/>
          </p:nvPr>
        </p:nvSpPr>
        <p:spPr>
          <a:xfrm>
            <a:off x="700475" y="891250"/>
            <a:ext cx="4224900" cy="115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5572B2"/>
                </a:solidFill>
                <a:latin typeface="Montserrat ExtraBold"/>
                <a:ea typeface="Montserrat ExtraBold"/>
                <a:cs typeface="Montserrat ExtraBold"/>
                <a:sym typeface="Montserrat ExtraBold"/>
              </a:rPr>
              <a:t>Supply Chain Limitations</a:t>
            </a:r>
            <a:endParaRPr/>
          </a:p>
        </p:txBody>
      </p:sp>
      <p:sp>
        <p:nvSpPr>
          <p:cNvPr id="230" name="Google Shape;230;p26"/>
          <p:cNvSpPr txBox="1"/>
          <p:nvPr/>
        </p:nvSpPr>
        <p:spPr>
          <a:xfrm>
            <a:off x="635425" y="2213250"/>
            <a:ext cx="4127100" cy="204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Poppins"/>
              <a:ea typeface="Poppins"/>
              <a:cs typeface="Poppins"/>
              <a:sym typeface="Poppins"/>
            </a:endParaRPr>
          </a:p>
        </p:txBody>
      </p:sp>
      <p:sp>
        <p:nvSpPr>
          <p:cNvPr id="231" name="Google Shape;231;p26"/>
          <p:cNvSpPr/>
          <p:nvPr/>
        </p:nvSpPr>
        <p:spPr>
          <a:xfrm>
            <a:off x="5272038" y="62400"/>
            <a:ext cx="3876000" cy="5154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6"/>
          <p:cNvSpPr/>
          <p:nvPr/>
        </p:nvSpPr>
        <p:spPr>
          <a:xfrm>
            <a:off x="5994500" y="956150"/>
            <a:ext cx="2736000" cy="3520200"/>
          </a:xfrm>
          <a:prstGeom prst="rect">
            <a:avLst/>
          </a:prstGeom>
          <a:solidFill>
            <a:srgbClr val="5572B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6"/>
          <p:cNvSpPr txBox="1"/>
          <p:nvPr/>
        </p:nvSpPr>
        <p:spPr>
          <a:xfrm>
            <a:off x="752225" y="2365025"/>
            <a:ext cx="4278900" cy="2244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Supply risks and vulnerability</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Location of refineries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Viability of substitutes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Production capacity</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Amount needed to import</a:t>
            </a:r>
            <a:endParaRPr sz="1800" b="0" i="0" u="none" strike="noStrike" cap="none">
              <a:solidFill>
                <a:schemeClr val="lt1"/>
              </a:solidFill>
              <a:latin typeface="Poppins SemiBold"/>
              <a:ea typeface="Poppins SemiBold"/>
              <a:cs typeface="Poppins SemiBold"/>
              <a:sym typeface="Poppins SemiBold"/>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Poppins Light"/>
                <a:ea typeface="Poppins Light"/>
                <a:cs typeface="Poppins Light"/>
                <a:sym typeface="Poppins Light"/>
              </a:rPr>
              <a:t>Mineral Supply Risk Analysis for the 2022 List of Critical Minerals Infographic courtesy of the U.S. Geological Survey, </a:t>
            </a:r>
            <a:r>
              <a:rPr lang="en" sz="900" b="0" i="0" u="sng" strike="noStrike" cap="none">
                <a:solidFill>
                  <a:schemeClr val="hlink"/>
                </a:solidFill>
                <a:latin typeface="Poppins Light"/>
                <a:ea typeface="Poppins Light"/>
                <a:cs typeface="Poppins Light"/>
                <a:sym typeface="Poppins Light"/>
                <a:hlinkClick r:id="rId4"/>
              </a:rPr>
              <a:t>https://www.usgs.gov/media/images/mineral-supply-risk-analysis-2022-list-critical-minerals-infographic</a:t>
            </a:r>
            <a:endParaRPr sz="900" b="0" i="0" u="none" strike="noStrike" cap="none">
              <a:solidFill>
                <a:schemeClr val="lt1"/>
              </a:solidFill>
              <a:latin typeface="Poppins Light"/>
              <a:ea typeface="Poppins Light"/>
              <a:cs typeface="Poppins Light"/>
              <a:sym typeface="Poppins Light"/>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Poppins Light"/>
              <a:ea typeface="Poppins Light"/>
              <a:cs typeface="Poppins Light"/>
              <a:sym typeface="Poppins Light"/>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Poppins SemiBold"/>
              <a:ea typeface="Poppins SemiBold"/>
              <a:cs typeface="Poppins SemiBold"/>
              <a:sym typeface="Poppins SemiBold"/>
            </a:endParaRPr>
          </a:p>
        </p:txBody>
      </p:sp>
      <p:pic>
        <p:nvPicPr>
          <p:cNvPr id="234" name="Google Shape;234;p26"/>
          <p:cNvPicPr preferRelativeResize="0"/>
          <p:nvPr/>
        </p:nvPicPr>
        <p:blipFill rotWithShape="1">
          <a:blip r:embed="rId5">
            <a:alphaModFix/>
          </a:blip>
          <a:srcRect/>
          <a:stretch/>
        </p:blipFill>
        <p:spPr>
          <a:xfrm>
            <a:off x="5842099" y="803750"/>
            <a:ext cx="2735876" cy="3520239"/>
          </a:xfrm>
          <a:prstGeom prst="rect">
            <a:avLst/>
          </a:prstGeom>
          <a:noFill/>
          <a:ln>
            <a:noFill/>
          </a:ln>
          <a:effectLst>
            <a:outerShdw blurRad="57150" dist="19050" dir="5400000" algn="bl" rotWithShape="0">
              <a:srgbClr val="000000">
                <a:alpha val="2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27"/>
          <p:cNvSpPr/>
          <p:nvPr/>
        </p:nvSpPr>
        <p:spPr>
          <a:xfrm>
            <a:off x="-62350" y="-5025"/>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7"/>
          <p:cNvSpPr txBox="1">
            <a:spLocks noGrp="1"/>
          </p:cNvSpPr>
          <p:nvPr>
            <p:ph type="ctrTitle"/>
          </p:nvPr>
        </p:nvSpPr>
        <p:spPr>
          <a:xfrm>
            <a:off x="311708" y="-2052600"/>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Factor 3 Demand for Technology </a:t>
            </a:r>
            <a:endParaRPr/>
          </a:p>
        </p:txBody>
      </p:sp>
      <p:sp>
        <p:nvSpPr>
          <p:cNvPr id="241" name="Google Shape;241;p27"/>
          <p:cNvSpPr txBox="1"/>
          <p:nvPr/>
        </p:nvSpPr>
        <p:spPr>
          <a:xfrm>
            <a:off x="1807600" y="853400"/>
            <a:ext cx="6925500" cy="166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How Are Critical Minerals Chosen?</a:t>
            </a:r>
            <a:endParaRPr sz="44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42" name="Google Shape;242;p27"/>
          <p:cNvSpPr txBox="1"/>
          <p:nvPr/>
        </p:nvSpPr>
        <p:spPr>
          <a:xfrm>
            <a:off x="643100" y="2471800"/>
            <a:ext cx="7733100" cy="23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oppins"/>
                <a:ea typeface="Poppins"/>
                <a:cs typeface="Poppins"/>
                <a:sym typeface="Poppins"/>
              </a:rPr>
              <a:t>Factors that must be considered are:</a:t>
            </a:r>
            <a:endParaRPr sz="32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Economics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Supply chain limitations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rgbClr val="FFFF00"/>
              </a:buClr>
              <a:buSzPts val="2100"/>
              <a:buFont typeface="Poppins"/>
              <a:buChar char="●"/>
            </a:pPr>
            <a:r>
              <a:rPr lang="en" sz="2100" b="0" i="0" u="none" strike="noStrike" cap="none">
                <a:solidFill>
                  <a:srgbClr val="FFFF00"/>
                </a:solidFill>
                <a:latin typeface="Poppins"/>
                <a:ea typeface="Poppins"/>
                <a:cs typeface="Poppins"/>
                <a:sym typeface="Poppins"/>
              </a:rPr>
              <a:t>Demand for technology</a:t>
            </a:r>
            <a:endParaRPr sz="2100" b="0" i="0" u="none" strike="noStrike" cap="none">
              <a:solidFill>
                <a:srgbClr val="FFFF00"/>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Geopolitical considerations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Geological feasibility</a:t>
            </a:r>
            <a:endParaRPr sz="1200" b="0" i="0" u="none" strike="noStrike" cap="none">
              <a:solidFill>
                <a:schemeClr val="lt1"/>
              </a:solidFill>
              <a:latin typeface="Poppins"/>
              <a:ea typeface="Poppins"/>
              <a:cs typeface="Poppins"/>
              <a:sym typeface="Poppins"/>
            </a:endParaRPr>
          </a:p>
        </p:txBody>
      </p:sp>
      <p:sp>
        <p:nvSpPr>
          <p:cNvPr id="243" name="Google Shape;243;p27"/>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4" name="Google Shape;244;p27"/>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245" name="Google Shape;245;p27"/>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246" name="Google Shape;246;p27"/>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7" name="Google Shape;247;p27"/>
          <p:cNvPicPr preferRelativeResize="0"/>
          <p:nvPr/>
        </p:nvPicPr>
        <p:blipFill rotWithShape="1">
          <a:blip r:embed="rId4">
            <a:alphaModFix/>
          </a:blip>
          <a:srcRect/>
          <a:stretch/>
        </p:blipFill>
        <p:spPr>
          <a:xfrm>
            <a:off x="1115622" y="962397"/>
            <a:ext cx="603900" cy="603900"/>
          </a:xfrm>
          <a:prstGeom prst="rect">
            <a:avLst/>
          </a:prstGeom>
          <a:noFill/>
          <a:ln>
            <a:noFill/>
          </a:ln>
        </p:spPr>
      </p:pic>
      <p:pic>
        <p:nvPicPr>
          <p:cNvPr id="248" name="Google Shape;248;p27"/>
          <p:cNvPicPr preferRelativeResize="0"/>
          <p:nvPr/>
        </p:nvPicPr>
        <p:blipFill rotWithShape="1">
          <a:blip r:embed="rId5">
            <a:alphaModFix/>
          </a:blip>
          <a:srcRect/>
          <a:stretch/>
        </p:blipFill>
        <p:spPr>
          <a:xfrm>
            <a:off x="7448376" y="4327825"/>
            <a:ext cx="1393550" cy="514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28"/>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8"/>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55" name="Google Shape;255;p28"/>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256" name="Google Shape;256;p28"/>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257" name="Google Shape;257;p28"/>
          <p:cNvSpPr/>
          <p:nvPr/>
        </p:nvSpPr>
        <p:spPr>
          <a:xfrm>
            <a:off x="635425" y="923550"/>
            <a:ext cx="3417000" cy="1289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8"/>
          <p:cNvSpPr txBox="1">
            <a:spLocks noGrp="1"/>
          </p:cNvSpPr>
          <p:nvPr>
            <p:ph type="title" idx="4294967295"/>
          </p:nvPr>
        </p:nvSpPr>
        <p:spPr>
          <a:xfrm>
            <a:off x="636925" y="923550"/>
            <a:ext cx="4224900" cy="128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5572B2"/>
                </a:solidFill>
                <a:latin typeface="Montserrat ExtraBold"/>
                <a:ea typeface="Montserrat ExtraBold"/>
                <a:cs typeface="Montserrat ExtraBold"/>
                <a:sym typeface="Montserrat ExtraBold"/>
              </a:rPr>
              <a:t>Demand for Technology</a:t>
            </a:r>
            <a:endParaRPr/>
          </a:p>
        </p:txBody>
      </p:sp>
      <p:sp>
        <p:nvSpPr>
          <p:cNvPr id="259" name="Google Shape;259;p28"/>
          <p:cNvSpPr txBox="1"/>
          <p:nvPr/>
        </p:nvSpPr>
        <p:spPr>
          <a:xfrm>
            <a:off x="635425" y="2133175"/>
            <a:ext cx="4127100" cy="204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Poppins"/>
              <a:ea typeface="Poppins"/>
              <a:cs typeface="Poppins"/>
              <a:sym typeface="Poppins"/>
            </a:endParaRPr>
          </a:p>
        </p:txBody>
      </p:sp>
      <p:sp>
        <p:nvSpPr>
          <p:cNvPr id="260" name="Google Shape;260;p28"/>
          <p:cNvSpPr/>
          <p:nvPr/>
        </p:nvSpPr>
        <p:spPr>
          <a:xfrm>
            <a:off x="5314400" y="0"/>
            <a:ext cx="3876000" cy="5154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8"/>
          <p:cNvSpPr/>
          <p:nvPr/>
        </p:nvSpPr>
        <p:spPr>
          <a:xfrm>
            <a:off x="5765900" y="1485251"/>
            <a:ext cx="2973000" cy="2088000"/>
          </a:xfrm>
          <a:prstGeom prst="rect">
            <a:avLst/>
          </a:prstGeom>
          <a:solidFill>
            <a:srgbClr val="5572B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8"/>
          <p:cNvSpPr txBox="1"/>
          <p:nvPr/>
        </p:nvSpPr>
        <p:spPr>
          <a:xfrm>
            <a:off x="787825" y="2365025"/>
            <a:ext cx="3576000" cy="2500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Need for clean energy</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Innovations in:</a:t>
            </a:r>
            <a:endParaRPr sz="1800" b="0" i="0" u="none" strike="noStrike" cap="none">
              <a:solidFill>
                <a:schemeClr val="lt1"/>
              </a:solidFill>
              <a:latin typeface="Poppins SemiBold"/>
              <a:ea typeface="Poppins SemiBold"/>
              <a:cs typeface="Poppins SemiBold"/>
              <a:sym typeface="Poppins SemiBold"/>
            </a:endParaRPr>
          </a:p>
          <a:p>
            <a:pPr marL="914400" marR="0" lvl="1"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Personal devices</a:t>
            </a:r>
            <a:endParaRPr sz="1800" b="0" i="0" u="none" strike="noStrike" cap="none">
              <a:solidFill>
                <a:schemeClr val="lt1"/>
              </a:solidFill>
              <a:latin typeface="Poppins SemiBold"/>
              <a:ea typeface="Poppins SemiBold"/>
              <a:cs typeface="Poppins SemiBold"/>
              <a:sym typeface="Poppins SemiBold"/>
            </a:endParaRPr>
          </a:p>
          <a:p>
            <a:pPr marL="914400" marR="0" lvl="1"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Artificial intelligence</a:t>
            </a:r>
            <a:endParaRPr sz="1800" b="0" i="0" u="none" strike="noStrike" cap="none">
              <a:solidFill>
                <a:schemeClr val="lt1"/>
              </a:solidFill>
              <a:latin typeface="Poppins SemiBold"/>
              <a:ea typeface="Poppins SemiBold"/>
              <a:cs typeface="Poppins SemiBold"/>
              <a:sym typeface="Poppins SemiBold"/>
            </a:endParaRPr>
          </a:p>
          <a:p>
            <a:pPr marL="914400" marR="0" lvl="1"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Robotics</a:t>
            </a:r>
            <a:endParaRPr sz="1800" b="0" i="0" u="none" strike="noStrike" cap="none">
              <a:solidFill>
                <a:schemeClr val="lt1"/>
              </a:solidFill>
              <a:latin typeface="Poppins SemiBold"/>
              <a:ea typeface="Poppins SemiBold"/>
              <a:cs typeface="Poppins SemiBold"/>
              <a:sym typeface="Poppins SemiBold"/>
            </a:endParaRPr>
          </a:p>
          <a:p>
            <a:pPr marL="914400" marR="0" lvl="1"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Smart products</a:t>
            </a:r>
            <a:endParaRPr sz="1800" b="0" i="0" u="none" strike="noStrike" cap="none">
              <a:solidFill>
                <a:schemeClr val="lt1"/>
              </a:solidFill>
              <a:latin typeface="Poppins SemiBold"/>
              <a:ea typeface="Poppins SemiBold"/>
              <a:cs typeface="Poppins SemiBold"/>
              <a:sym typeface="Poppins SemiBold"/>
            </a:endParaRPr>
          </a:p>
          <a:p>
            <a:pPr marL="914400" marR="0" lvl="1"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And others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Population growth</a:t>
            </a: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Poppins"/>
              <a:ea typeface="Poppins"/>
              <a:cs typeface="Poppins"/>
              <a:sym typeface="Poppins"/>
            </a:endParaRPr>
          </a:p>
        </p:txBody>
      </p:sp>
      <p:pic>
        <p:nvPicPr>
          <p:cNvPr id="263" name="Google Shape;263;p28" descr="Graph of accelerating growth in technology shows years 2000 to 2025. Growth increases little between 2000 and 2010. More increase between 2010 and 2015. Even greater increase between 2015 and 2020. And a great amount of increase between 2020 and 2025."/>
          <p:cNvPicPr preferRelativeResize="0"/>
          <p:nvPr/>
        </p:nvPicPr>
        <p:blipFill rotWithShape="1">
          <a:blip r:embed="rId4">
            <a:alphaModFix/>
          </a:blip>
          <a:srcRect/>
          <a:stretch/>
        </p:blipFill>
        <p:spPr>
          <a:xfrm>
            <a:off x="5613500" y="1332852"/>
            <a:ext cx="2972999" cy="2088075"/>
          </a:xfrm>
          <a:prstGeom prst="rect">
            <a:avLst/>
          </a:prstGeom>
          <a:noFill/>
          <a:ln>
            <a:noFill/>
          </a:ln>
          <a:effectLst>
            <a:outerShdw blurRad="57150" dist="19050" dir="5400000" algn="bl" rotWithShape="0">
              <a:srgbClr val="000000">
                <a:alpha val="20000"/>
              </a:srgbClr>
            </a:outerShdw>
          </a:effectLst>
        </p:spPr>
      </p:pic>
      <p:sp>
        <p:nvSpPr>
          <p:cNvPr id="264" name="Google Shape;264;p28"/>
          <p:cNvSpPr txBox="1"/>
          <p:nvPr/>
        </p:nvSpPr>
        <p:spPr>
          <a:xfrm>
            <a:off x="5916250" y="1832250"/>
            <a:ext cx="16962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5572B2"/>
                </a:solidFill>
                <a:latin typeface="Montserrat ExtraBold"/>
                <a:ea typeface="Montserrat ExtraBold"/>
                <a:cs typeface="Montserrat ExtraBold"/>
                <a:sym typeface="Montserrat ExtraBold"/>
              </a:rPr>
              <a:t>Accelerating Growth in Technology </a:t>
            </a:r>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29"/>
          <p:cNvSpPr/>
          <p:nvPr/>
        </p:nvSpPr>
        <p:spPr>
          <a:xfrm>
            <a:off x="-62350" y="-5025"/>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9"/>
          <p:cNvSpPr txBox="1">
            <a:spLocks noGrp="1"/>
          </p:cNvSpPr>
          <p:nvPr>
            <p:ph type="ctrTitle"/>
          </p:nvPr>
        </p:nvSpPr>
        <p:spPr>
          <a:xfrm>
            <a:off x="311708" y="-2052600"/>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Factor 4 Geopolitical Considerations</a:t>
            </a:r>
            <a:endParaRPr/>
          </a:p>
        </p:txBody>
      </p:sp>
      <p:sp>
        <p:nvSpPr>
          <p:cNvPr id="271" name="Google Shape;271;p29"/>
          <p:cNvSpPr txBox="1"/>
          <p:nvPr/>
        </p:nvSpPr>
        <p:spPr>
          <a:xfrm>
            <a:off x="1807600" y="853400"/>
            <a:ext cx="6925500" cy="166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How Are Critical Minerals Chosen?</a:t>
            </a:r>
            <a:endParaRPr sz="44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2" name="Google Shape;272;p29"/>
          <p:cNvSpPr txBox="1"/>
          <p:nvPr/>
        </p:nvSpPr>
        <p:spPr>
          <a:xfrm>
            <a:off x="643100" y="2471800"/>
            <a:ext cx="7733100" cy="23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oppins"/>
                <a:ea typeface="Poppins"/>
                <a:cs typeface="Poppins"/>
                <a:sym typeface="Poppins"/>
              </a:rPr>
              <a:t>Factors that must be considered are:</a:t>
            </a:r>
            <a:endParaRPr sz="32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Economics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Supply chain limitations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Demand for technology</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rgbClr val="FFFF00"/>
              </a:buClr>
              <a:buSzPts val="2100"/>
              <a:buFont typeface="Poppins"/>
              <a:buChar char="●"/>
            </a:pPr>
            <a:r>
              <a:rPr lang="en" sz="2100" b="0" i="0" u="none" strike="noStrike" cap="none">
                <a:solidFill>
                  <a:srgbClr val="FFFF00"/>
                </a:solidFill>
                <a:latin typeface="Poppins"/>
                <a:ea typeface="Poppins"/>
                <a:cs typeface="Poppins"/>
                <a:sym typeface="Poppins"/>
              </a:rPr>
              <a:t>Geopolitical considerations</a:t>
            </a:r>
            <a:endParaRPr sz="2100" b="0" i="0" u="none" strike="noStrike" cap="none">
              <a:solidFill>
                <a:srgbClr val="FFFF00"/>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Geological feasibility</a:t>
            </a:r>
            <a:endParaRPr sz="1200" b="0" i="0" u="none" strike="noStrike" cap="none">
              <a:solidFill>
                <a:schemeClr val="lt1"/>
              </a:solidFill>
              <a:latin typeface="Poppins"/>
              <a:ea typeface="Poppins"/>
              <a:cs typeface="Poppins"/>
              <a:sym typeface="Poppins"/>
            </a:endParaRPr>
          </a:p>
        </p:txBody>
      </p:sp>
      <p:sp>
        <p:nvSpPr>
          <p:cNvPr id="273" name="Google Shape;273;p29"/>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74" name="Google Shape;274;p29"/>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275" name="Google Shape;275;p29"/>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276" name="Google Shape;276;p29"/>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7" name="Google Shape;277;p29"/>
          <p:cNvPicPr preferRelativeResize="0"/>
          <p:nvPr/>
        </p:nvPicPr>
        <p:blipFill rotWithShape="1">
          <a:blip r:embed="rId4">
            <a:alphaModFix/>
          </a:blip>
          <a:srcRect/>
          <a:stretch/>
        </p:blipFill>
        <p:spPr>
          <a:xfrm>
            <a:off x="1115622" y="962397"/>
            <a:ext cx="603900" cy="603900"/>
          </a:xfrm>
          <a:prstGeom prst="rect">
            <a:avLst/>
          </a:prstGeom>
          <a:noFill/>
          <a:ln>
            <a:noFill/>
          </a:ln>
        </p:spPr>
      </p:pic>
      <p:pic>
        <p:nvPicPr>
          <p:cNvPr id="278" name="Google Shape;278;p29"/>
          <p:cNvPicPr preferRelativeResize="0"/>
          <p:nvPr/>
        </p:nvPicPr>
        <p:blipFill rotWithShape="1">
          <a:blip r:embed="rId5">
            <a:alphaModFix/>
          </a:blip>
          <a:srcRect/>
          <a:stretch/>
        </p:blipFill>
        <p:spPr>
          <a:xfrm>
            <a:off x="7448376" y="4327825"/>
            <a:ext cx="1393550" cy="514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30"/>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0"/>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85" name="Google Shape;285;p30"/>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286" name="Google Shape;286;p30"/>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287" name="Google Shape;287;p30"/>
          <p:cNvSpPr/>
          <p:nvPr/>
        </p:nvSpPr>
        <p:spPr>
          <a:xfrm>
            <a:off x="642675" y="947750"/>
            <a:ext cx="3876000" cy="1289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0"/>
          <p:cNvSpPr txBox="1">
            <a:spLocks noGrp="1"/>
          </p:cNvSpPr>
          <p:nvPr>
            <p:ph type="title" idx="4294967295"/>
          </p:nvPr>
        </p:nvSpPr>
        <p:spPr>
          <a:xfrm>
            <a:off x="642675" y="909650"/>
            <a:ext cx="4224900" cy="136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5572B2"/>
                </a:solidFill>
                <a:latin typeface="Montserrat ExtraBold"/>
                <a:ea typeface="Montserrat ExtraBold"/>
                <a:cs typeface="Montserrat ExtraBold"/>
                <a:sym typeface="Montserrat ExtraBold"/>
              </a:rPr>
              <a:t>Geopolitical Considerations</a:t>
            </a:r>
            <a:endParaRPr/>
          </a:p>
        </p:txBody>
      </p:sp>
      <p:sp>
        <p:nvSpPr>
          <p:cNvPr id="289" name="Google Shape;289;p30"/>
          <p:cNvSpPr txBox="1"/>
          <p:nvPr/>
        </p:nvSpPr>
        <p:spPr>
          <a:xfrm>
            <a:off x="691575" y="1892900"/>
            <a:ext cx="4127100" cy="204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Poppins"/>
              <a:ea typeface="Poppins"/>
              <a:cs typeface="Poppins"/>
              <a:sym typeface="Poppins"/>
            </a:endParaRPr>
          </a:p>
        </p:txBody>
      </p:sp>
      <p:sp>
        <p:nvSpPr>
          <p:cNvPr id="290" name="Google Shape;290;p30"/>
          <p:cNvSpPr/>
          <p:nvPr/>
        </p:nvSpPr>
        <p:spPr>
          <a:xfrm>
            <a:off x="5268200" y="0"/>
            <a:ext cx="3876000" cy="5154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0"/>
          <p:cNvSpPr/>
          <p:nvPr/>
        </p:nvSpPr>
        <p:spPr>
          <a:xfrm>
            <a:off x="5732250" y="1204125"/>
            <a:ext cx="2898900" cy="3077400"/>
          </a:xfrm>
          <a:prstGeom prst="rect">
            <a:avLst/>
          </a:prstGeom>
          <a:solidFill>
            <a:srgbClr val="5572B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0"/>
          <p:cNvSpPr txBox="1"/>
          <p:nvPr/>
        </p:nvSpPr>
        <p:spPr>
          <a:xfrm>
            <a:off x="787825" y="2507425"/>
            <a:ext cx="4319400" cy="20022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National security needs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Risks of stockpiling</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Political alignments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Changes to borders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Nationalization of resources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Trades deals and tariffs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Taxes</a:t>
            </a: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Poppins Light"/>
              <a:ea typeface="Poppins Light"/>
              <a:cs typeface="Poppins Light"/>
              <a:sym typeface="Poppins Light"/>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Poppins Light"/>
                <a:ea typeface="Poppins Light"/>
                <a:cs typeface="Poppins Light"/>
                <a:sym typeface="Poppins Light"/>
              </a:rPr>
              <a:t>United Nations General Assembly courtesy of the U.S. Geological Survey, </a:t>
            </a:r>
            <a:r>
              <a:rPr lang="en" sz="900" b="0" i="0" u="sng" strike="noStrike" cap="none">
                <a:solidFill>
                  <a:schemeClr val="hlink"/>
                </a:solidFill>
                <a:latin typeface="Poppins Light"/>
                <a:ea typeface="Poppins Light"/>
                <a:cs typeface="Poppins Light"/>
                <a:sym typeface="Poppins Light"/>
                <a:hlinkClick r:id="rId4"/>
              </a:rPr>
              <a:t>https://www.usgs.gov/media/images/united-nations-general-assembly</a:t>
            </a:r>
            <a:endParaRPr sz="900" b="0" i="0" u="none" strike="noStrike" cap="none">
              <a:solidFill>
                <a:schemeClr val="lt1"/>
              </a:solidFill>
              <a:latin typeface="Poppins Light"/>
              <a:ea typeface="Poppins Light"/>
              <a:cs typeface="Poppins Light"/>
              <a:sym typeface="Poppins Ligh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Poppins"/>
              <a:ea typeface="Poppins"/>
              <a:cs typeface="Poppins"/>
              <a:sym typeface="Poppins"/>
            </a:endParaRPr>
          </a:p>
        </p:txBody>
      </p:sp>
      <p:pic>
        <p:nvPicPr>
          <p:cNvPr id="293" name="Google Shape;293;p30"/>
          <p:cNvPicPr preferRelativeResize="0"/>
          <p:nvPr/>
        </p:nvPicPr>
        <p:blipFill rotWithShape="1">
          <a:blip r:embed="rId5">
            <a:alphaModFix/>
          </a:blip>
          <a:srcRect/>
          <a:stretch/>
        </p:blipFill>
        <p:spPr>
          <a:xfrm>
            <a:off x="5579853" y="1051725"/>
            <a:ext cx="2898824" cy="307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Google Shape;298;p31"/>
          <p:cNvSpPr/>
          <p:nvPr/>
        </p:nvSpPr>
        <p:spPr>
          <a:xfrm>
            <a:off x="79022" y="90312"/>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1"/>
          <p:cNvSpPr txBox="1">
            <a:spLocks noGrp="1"/>
          </p:cNvSpPr>
          <p:nvPr>
            <p:ph type="ctrTitle"/>
          </p:nvPr>
        </p:nvSpPr>
        <p:spPr>
          <a:xfrm>
            <a:off x="311708" y="-2052600"/>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Factor 5 Geological Feasibility </a:t>
            </a:r>
            <a:endParaRPr/>
          </a:p>
        </p:txBody>
      </p:sp>
      <p:sp>
        <p:nvSpPr>
          <p:cNvPr id="300" name="Google Shape;300;p31"/>
          <p:cNvSpPr txBox="1"/>
          <p:nvPr/>
        </p:nvSpPr>
        <p:spPr>
          <a:xfrm>
            <a:off x="2088444" y="962397"/>
            <a:ext cx="6118578" cy="159447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How Are Critical Minerals Chosen?</a:t>
            </a:r>
            <a:endParaRPr/>
          </a:p>
        </p:txBody>
      </p:sp>
      <p:sp>
        <p:nvSpPr>
          <p:cNvPr id="301" name="Google Shape;301;p31"/>
          <p:cNvSpPr txBox="1"/>
          <p:nvPr/>
        </p:nvSpPr>
        <p:spPr>
          <a:xfrm>
            <a:off x="595966" y="2470659"/>
            <a:ext cx="7733100" cy="23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oppins"/>
                <a:ea typeface="Poppins"/>
                <a:cs typeface="Poppins"/>
                <a:sym typeface="Poppins"/>
              </a:rPr>
              <a:t>Factors that must be considered are:</a:t>
            </a:r>
            <a:endParaRPr sz="32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Economics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Supply chain limitations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Demand for technology</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chemeClr val="lt1"/>
              </a:buClr>
              <a:buSzPts val="2100"/>
              <a:buFont typeface="Poppins"/>
              <a:buChar char="●"/>
            </a:pPr>
            <a:r>
              <a:rPr lang="en" sz="2100" b="0" i="0" u="none" strike="noStrike" cap="none">
                <a:solidFill>
                  <a:schemeClr val="lt1"/>
                </a:solidFill>
                <a:latin typeface="Poppins"/>
                <a:ea typeface="Poppins"/>
                <a:cs typeface="Poppins"/>
                <a:sym typeface="Poppins"/>
              </a:rPr>
              <a:t>Geopolitical considerations</a:t>
            </a:r>
            <a:endParaRPr sz="2100" b="0" i="0" u="none" strike="noStrike" cap="none">
              <a:solidFill>
                <a:schemeClr val="lt1"/>
              </a:solidFill>
              <a:latin typeface="Poppins"/>
              <a:ea typeface="Poppins"/>
              <a:cs typeface="Poppins"/>
              <a:sym typeface="Poppins"/>
            </a:endParaRPr>
          </a:p>
          <a:p>
            <a:pPr marL="457200" marR="0" lvl="0" indent="-361950" algn="l" rtl="0">
              <a:lnSpc>
                <a:spcPct val="100000"/>
              </a:lnSpc>
              <a:spcBef>
                <a:spcPts val="0"/>
              </a:spcBef>
              <a:spcAft>
                <a:spcPts val="0"/>
              </a:spcAft>
              <a:buClr>
                <a:srgbClr val="FFFF00"/>
              </a:buClr>
              <a:buSzPts val="2100"/>
              <a:buFont typeface="Poppins"/>
              <a:buChar char="●"/>
            </a:pPr>
            <a:r>
              <a:rPr lang="en" sz="2100" b="0" i="0" u="none" strike="noStrike" cap="none">
                <a:solidFill>
                  <a:srgbClr val="FFFF00"/>
                </a:solidFill>
                <a:latin typeface="Poppins"/>
                <a:ea typeface="Poppins"/>
                <a:cs typeface="Poppins"/>
                <a:sym typeface="Poppins"/>
              </a:rPr>
              <a:t>Geological feasibility</a:t>
            </a:r>
            <a:endParaRPr sz="1200" b="0" i="0" u="none" strike="noStrike" cap="none">
              <a:solidFill>
                <a:srgbClr val="FFFF00"/>
              </a:solidFill>
              <a:latin typeface="Poppins"/>
              <a:ea typeface="Poppins"/>
              <a:cs typeface="Poppins"/>
              <a:sym typeface="Poppins"/>
            </a:endParaRPr>
          </a:p>
        </p:txBody>
      </p:sp>
      <p:sp>
        <p:nvSpPr>
          <p:cNvPr id="302" name="Google Shape;302;p31"/>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03" name="Google Shape;303;p31"/>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304" name="Google Shape;304;p31"/>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305" name="Google Shape;305;p31"/>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6" name="Google Shape;306;p31"/>
          <p:cNvPicPr preferRelativeResize="0"/>
          <p:nvPr/>
        </p:nvPicPr>
        <p:blipFill rotWithShape="1">
          <a:blip r:embed="rId4">
            <a:alphaModFix/>
          </a:blip>
          <a:srcRect/>
          <a:stretch/>
        </p:blipFill>
        <p:spPr>
          <a:xfrm>
            <a:off x="1115622" y="962397"/>
            <a:ext cx="603900" cy="603900"/>
          </a:xfrm>
          <a:prstGeom prst="rect">
            <a:avLst/>
          </a:prstGeom>
          <a:noFill/>
          <a:ln>
            <a:noFill/>
          </a:ln>
        </p:spPr>
      </p:pic>
      <p:pic>
        <p:nvPicPr>
          <p:cNvPr id="307" name="Google Shape;307;p31"/>
          <p:cNvPicPr preferRelativeResize="0"/>
          <p:nvPr/>
        </p:nvPicPr>
        <p:blipFill rotWithShape="1">
          <a:blip r:embed="rId5">
            <a:alphaModFix/>
          </a:blip>
          <a:srcRect/>
          <a:stretch/>
        </p:blipFill>
        <p:spPr>
          <a:xfrm>
            <a:off x="7448376" y="4327825"/>
            <a:ext cx="1393550" cy="514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4"/>
          <p:cNvSpPr txBox="1">
            <a:spLocks noGrp="1"/>
          </p:cNvSpPr>
          <p:nvPr>
            <p:ph type="title" idx="4294967295"/>
          </p:nvPr>
        </p:nvSpPr>
        <p:spPr>
          <a:xfrm>
            <a:off x="1789825" y="961825"/>
            <a:ext cx="5866200" cy="741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Think About It</a:t>
            </a:r>
            <a:endParaRPr/>
          </a:p>
        </p:txBody>
      </p:sp>
      <p:sp>
        <p:nvSpPr>
          <p:cNvPr id="66" name="Google Shape;66;p14"/>
          <p:cNvSpPr txBox="1"/>
          <p:nvPr/>
        </p:nvSpPr>
        <p:spPr>
          <a:xfrm>
            <a:off x="1080025" y="1932925"/>
            <a:ext cx="6368400" cy="26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 sz="2300" b="0" i="0" u="none" strike="noStrike" cap="none">
                <a:solidFill>
                  <a:schemeClr val="lt1"/>
                </a:solidFill>
                <a:latin typeface="Poppins"/>
                <a:ea typeface="Poppins"/>
                <a:cs typeface="Poppins"/>
                <a:sym typeface="Poppins"/>
              </a:rPr>
              <a:t>“During the last 12 decades (1900–2020), the amounts of raw materials used in the United States have increased significantly due to economic development, technological innovations, and population growth.” </a:t>
            </a:r>
            <a:endParaRPr sz="2300" b="0"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Poppins"/>
                <a:ea typeface="Poppins"/>
                <a:cs typeface="Poppins"/>
                <a:sym typeface="Poppins"/>
              </a:rPr>
              <a:t>Matos, G.R., 2022, Materials flow in the United States—A global context, 1900–2020: U.S. Geological Survey Data Report 1164, 23 p., </a:t>
            </a:r>
            <a:r>
              <a:rPr lang="en" sz="900" b="0" i="0" u="sng" strike="noStrike" cap="none">
                <a:solidFill>
                  <a:schemeClr val="hlink"/>
                </a:solidFill>
                <a:latin typeface="Poppins"/>
                <a:ea typeface="Poppins"/>
                <a:cs typeface="Poppins"/>
                <a:sym typeface="Poppins"/>
                <a:hlinkClick r:id="rId4"/>
              </a:rPr>
              <a:t>https://doi.org/10.3133/dr1164</a:t>
            </a:r>
            <a:r>
              <a:rPr lang="en" sz="900" b="0" i="0" u="none" strike="noStrike" cap="none">
                <a:solidFill>
                  <a:schemeClr val="lt1"/>
                </a:solidFill>
                <a:latin typeface="Poppins"/>
                <a:ea typeface="Poppins"/>
                <a:cs typeface="Poppins"/>
                <a:sym typeface="Poppins"/>
              </a:rPr>
              <a:t>. [Supersedes USGS Fact Sheet 2017–3062.]</a:t>
            </a:r>
            <a:endParaRPr sz="2300" b="0" i="0" u="none" strike="noStrike" cap="none">
              <a:solidFill>
                <a:schemeClr val="lt1"/>
              </a:solidFill>
              <a:latin typeface="Poppins"/>
              <a:ea typeface="Poppins"/>
              <a:cs typeface="Poppins"/>
              <a:sym typeface="Poppins"/>
            </a:endParaRPr>
          </a:p>
        </p:txBody>
      </p:sp>
      <p:sp>
        <p:nvSpPr>
          <p:cNvPr id="67" name="Google Shape;67;p14"/>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8" name="Google Shape;68;p14"/>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69" name="Google Shape;69;p14"/>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70" name="Google Shape;70;p14"/>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 name="Google Shape;71;p14"/>
          <p:cNvPicPr preferRelativeResize="0"/>
          <p:nvPr/>
        </p:nvPicPr>
        <p:blipFill rotWithShape="1">
          <a:blip r:embed="rId5">
            <a:alphaModFix/>
          </a:blip>
          <a:srcRect/>
          <a:stretch/>
        </p:blipFill>
        <p:spPr>
          <a:xfrm>
            <a:off x="7448376" y="4327825"/>
            <a:ext cx="1393550" cy="514825"/>
          </a:xfrm>
          <a:prstGeom prst="rect">
            <a:avLst/>
          </a:prstGeom>
          <a:noFill/>
          <a:ln>
            <a:noFill/>
          </a:ln>
        </p:spPr>
      </p:pic>
      <p:pic>
        <p:nvPicPr>
          <p:cNvPr id="72" name="Google Shape;72;p14"/>
          <p:cNvPicPr preferRelativeResize="0"/>
          <p:nvPr/>
        </p:nvPicPr>
        <p:blipFill rotWithShape="1">
          <a:blip r:embed="rId6">
            <a:alphaModFix/>
          </a:blip>
          <a:srcRect/>
          <a:stretch/>
        </p:blipFill>
        <p:spPr>
          <a:xfrm>
            <a:off x="1185923" y="1030523"/>
            <a:ext cx="603900" cy="603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1"/>
        <p:cNvGrpSpPr/>
        <p:nvPr/>
      </p:nvGrpSpPr>
      <p:grpSpPr>
        <a:xfrm>
          <a:off x="0" y="0"/>
          <a:ext cx="0" cy="0"/>
          <a:chOff x="0" y="0"/>
          <a:chExt cx="0" cy="0"/>
        </a:xfrm>
      </p:grpSpPr>
      <p:sp>
        <p:nvSpPr>
          <p:cNvPr id="312" name="Google Shape;312;p32"/>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2"/>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14" name="Google Shape;314;p32"/>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315" name="Google Shape;315;p32"/>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316" name="Google Shape;316;p32"/>
          <p:cNvSpPr/>
          <p:nvPr/>
        </p:nvSpPr>
        <p:spPr>
          <a:xfrm>
            <a:off x="635425" y="1047700"/>
            <a:ext cx="3876000" cy="1289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2"/>
          <p:cNvSpPr txBox="1">
            <a:spLocks noGrp="1"/>
          </p:cNvSpPr>
          <p:nvPr>
            <p:ph type="title" idx="4294967295"/>
          </p:nvPr>
        </p:nvSpPr>
        <p:spPr>
          <a:xfrm>
            <a:off x="635425" y="963625"/>
            <a:ext cx="4224900" cy="136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5572B2"/>
                </a:solidFill>
                <a:latin typeface="Montserrat ExtraBold"/>
                <a:ea typeface="Montserrat ExtraBold"/>
                <a:cs typeface="Montserrat ExtraBold"/>
                <a:sym typeface="Montserrat ExtraBold"/>
              </a:rPr>
              <a:t>Geological Feasibility</a:t>
            </a:r>
            <a:endParaRPr/>
          </a:p>
        </p:txBody>
      </p:sp>
      <p:sp>
        <p:nvSpPr>
          <p:cNvPr id="318" name="Google Shape;318;p32"/>
          <p:cNvSpPr txBox="1"/>
          <p:nvPr/>
        </p:nvSpPr>
        <p:spPr>
          <a:xfrm>
            <a:off x="635425" y="2223350"/>
            <a:ext cx="4127100" cy="204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Poppins"/>
              <a:ea typeface="Poppins"/>
              <a:cs typeface="Poppins"/>
              <a:sym typeface="Poppins"/>
            </a:endParaRPr>
          </a:p>
        </p:txBody>
      </p:sp>
      <p:sp>
        <p:nvSpPr>
          <p:cNvPr id="319" name="Google Shape;319;p32"/>
          <p:cNvSpPr/>
          <p:nvPr/>
        </p:nvSpPr>
        <p:spPr>
          <a:xfrm>
            <a:off x="5268200" y="0"/>
            <a:ext cx="3876000" cy="5154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2"/>
          <p:cNvSpPr/>
          <p:nvPr/>
        </p:nvSpPr>
        <p:spPr>
          <a:xfrm>
            <a:off x="5803100" y="1422900"/>
            <a:ext cx="2809200" cy="2849700"/>
          </a:xfrm>
          <a:prstGeom prst="rect">
            <a:avLst/>
          </a:prstGeom>
          <a:solidFill>
            <a:srgbClr val="5572B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32"/>
          <p:cNvSpPr txBox="1"/>
          <p:nvPr/>
        </p:nvSpPr>
        <p:spPr>
          <a:xfrm>
            <a:off x="805625" y="2516325"/>
            <a:ext cx="4127100" cy="2206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Uneven distribution of minerals in Earth’s crust</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Availability of U.S. reserves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Location of mines/quarries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Quality of mines/quarries</a:t>
            </a:r>
            <a:endParaRPr sz="1800" b="0" i="0" u="none" strike="noStrike" cap="none">
              <a:solidFill>
                <a:schemeClr val="lt1"/>
              </a:solidFill>
              <a:latin typeface="Poppins SemiBold"/>
              <a:ea typeface="Poppins SemiBold"/>
              <a:cs typeface="Poppins SemiBold"/>
              <a:sym typeface="Poppins SemiBold"/>
            </a:endParaRPr>
          </a:p>
          <a:p>
            <a:pPr marL="457200" marR="0" lvl="0" indent="-342900" algn="l" rtl="0">
              <a:lnSpc>
                <a:spcPct val="100000"/>
              </a:lnSpc>
              <a:spcBef>
                <a:spcPts val="0"/>
              </a:spcBef>
              <a:spcAft>
                <a:spcPts val="0"/>
              </a:spcAft>
              <a:buClr>
                <a:schemeClr val="lt1"/>
              </a:buClr>
              <a:buSzPts val="1800"/>
              <a:buFont typeface="Poppins SemiBold"/>
              <a:buChar char="●"/>
            </a:pPr>
            <a:r>
              <a:rPr lang="en" sz="1800" b="0" i="0" u="none" strike="noStrike" cap="none">
                <a:solidFill>
                  <a:schemeClr val="lt1"/>
                </a:solidFill>
                <a:latin typeface="Poppins SemiBold"/>
                <a:ea typeface="Poppins SemiBold"/>
                <a:cs typeface="Poppins SemiBold"/>
                <a:sym typeface="Poppins SemiBold"/>
              </a:rPr>
              <a:t>Depletion rates</a:t>
            </a: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Poppins Light"/>
                <a:ea typeface="Poppins Light"/>
                <a:cs typeface="Poppins Light"/>
                <a:sym typeface="Poppins Light"/>
              </a:rPr>
              <a:t>Mineral Resources Online Spatial Data courtesy of the U.S. Geological Survey, </a:t>
            </a:r>
            <a:r>
              <a:rPr lang="en" sz="900" b="0" i="0" u="sng" strike="noStrike" cap="none">
                <a:solidFill>
                  <a:schemeClr val="hlink"/>
                </a:solidFill>
                <a:latin typeface="Poppins Light"/>
                <a:ea typeface="Poppins Light"/>
                <a:cs typeface="Poppins Light"/>
                <a:sym typeface="Poppins Light"/>
                <a:hlinkClick r:id="rId4"/>
              </a:rPr>
              <a:t>https://mrdata.usgs.gov/general/map-global.html</a:t>
            </a:r>
            <a:endParaRPr sz="900" b="0" i="0" u="none" strike="noStrike" cap="none">
              <a:solidFill>
                <a:schemeClr val="lt1"/>
              </a:solidFill>
              <a:latin typeface="Poppins Light"/>
              <a:ea typeface="Poppins Light"/>
              <a:cs typeface="Poppins Light"/>
              <a:sym typeface="Poppins Ligh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Poppins"/>
              <a:ea typeface="Poppins"/>
              <a:cs typeface="Poppins"/>
              <a:sym typeface="Poppins"/>
            </a:endParaRPr>
          </a:p>
        </p:txBody>
      </p:sp>
      <p:pic>
        <p:nvPicPr>
          <p:cNvPr id="322" name="Google Shape;322;p32"/>
          <p:cNvPicPr preferRelativeResize="0"/>
          <p:nvPr/>
        </p:nvPicPr>
        <p:blipFill rotWithShape="1">
          <a:blip r:embed="rId5">
            <a:alphaModFix/>
          </a:blip>
          <a:srcRect/>
          <a:stretch/>
        </p:blipFill>
        <p:spPr>
          <a:xfrm>
            <a:off x="5650700" y="1270500"/>
            <a:ext cx="2809201" cy="2849624"/>
          </a:xfrm>
          <a:prstGeom prst="rect">
            <a:avLst/>
          </a:prstGeom>
          <a:noFill/>
          <a:ln>
            <a:noFill/>
          </a:ln>
          <a:effectLst>
            <a:outerShdw blurRad="57150" dist="19050" dir="5400000" algn="bl" rotWithShape="0">
              <a:srgbClr val="000000">
                <a:alpha val="2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Google Shape;327;p33"/>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3"/>
          <p:cNvSpPr txBox="1">
            <a:spLocks noGrp="1"/>
          </p:cNvSpPr>
          <p:nvPr>
            <p:ph type="title" idx="4294967295"/>
          </p:nvPr>
        </p:nvSpPr>
        <p:spPr>
          <a:xfrm>
            <a:off x="1789824" y="1342825"/>
            <a:ext cx="7207419" cy="741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Learning Objectives (3)</a:t>
            </a:r>
            <a:endParaRPr/>
          </a:p>
        </p:txBody>
      </p:sp>
      <p:sp>
        <p:nvSpPr>
          <p:cNvPr id="329" name="Google Shape;329;p33"/>
          <p:cNvSpPr txBox="1"/>
          <p:nvPr/>
        </p:nvSpPr>
        <p:spPr>
          <a:xfrm>
            <a:off x="1080025" y="2313925"/>
            <a:ext cx="7092600" cy="21066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00000"/>
              </a:lnSpc>
              <a:spcBef>
                <a:spcPts val="0"/>
              </a:spcBef>
              <a:spcAft>
                <a:spcPts val="0"/>
              </a:spcAft>
              <a:buClr>
                <a:schemeClr val="lt1"/>
              </a:buClr>
              <a:buSzPts val="2300"/>
              <a:buFont typeface="Poppins"/>
              <a:buAutoNum type="arabicPeriod"/>
            </a:pPr>
            <a:r>
              <a:rPr lang="en" sz="2300" b="0" i="0" u="none" strike="noStrike" cap="none">
                <a:solidFill>
                  <a:schemeClr val="lt1"/>
                </a:solidFill>
                <a:latin typeface="Poppins"/>
                <a:ea typeface="Poppins"/>
                <a:cs typeface="Poppins"/>
                <a:sym typeface="Poppins"/>
              </a:rPr>
              <a:t>Define “critical minerals.”</a:t>
            </a:r>
            <a:endParaRPr sz="2300" b="0" i="0" u="none" strike="noStrike" cap="none">
              <a:solidFill>
                <a:schemeClr val="lt1"/>
              </a:solidFill>
              <a:latin typeface="Poppins"/>
              <a:ea typeface="Poppins"/>
              <a:cs typeface="Poppins"/>
              <a:sym typeface="Poppins"/>
            </a:endParaRPr>
          </a:p>
          <a:p>
            <a:pPr marL="457200" marR="0" lvl="0" indent="-374650" algn="l" rtl="0">
              <a:lnSpc>
                <a:spcPct val="100000"/>
              </a:lnSpc>
              <a:spcBef>
                <a:spcPts val="0"/>
              </a:spcBef>
              <a:spcAft>
                <a:spcPts val="0"/>
              </a:spcAft>
              <a:buClr>
                <a:schemeClr val="lt1"/>
              </a:buClr>
              <a:buSzPts val="2300"/>
              <a:buFont typeface="Poppins"/>
              <a:buAutoNum type="arabicPeriod"/>
            </a:pPr>
            <a:r>
              <a:rPr lang="en" sz="2300" b="0" i="0" u="none" strike="noStrike" cap="none">
                <a:solidFill>
                  <a:schemeClr val="lt1"/>
                </a:solidFill>
                <a:latin typeface="Poppins"/>
                <a:ea typeface="Poppins"/>
                <a:cs typeface="Poppins"/>
                <a:sym typeface="Poppins"/>
              </a:rPr>
              <a:t>Relate the strategies for identifying </a:t>
            </a:r>
            <a:br>
              <a:rPr lang="en" sz="2300" b="0" i="0" u="none" strike="noStrike" cap="none">
                <a:solidFill>
                  <a:schemeClr val="lt1"/>
                </a:solidFill>
                <a:latin typeface="Poppins"/>
                <a:ea typeface="Poppins"/>
                <a:cs typeface="Poppins"/>
                <a:sym typeface="Poppins"/>
              </a:rPr>
            </a:br>
            <a:r>
              <a:rPr lang="en" sz="2300" b="0" i="0" u="none" strike="noStrike" cap="none">
                <a:solidFill>
                  <a:schemeClr val="lt1"/>
                </a:solidFill>
                <a:latin typeface="Poppins"/>
                <a:ea typeface="Poppins"/>
                <a:cs typeface="Poppins"/>
                <a:sym typeface="Poppins"/>
              </a:rPr>
              <a:t>critical minerals.</a:t>
            </a:r>
            <a:endParaRPr sz="2300" b="0" i="0" u="none" strike="noStrike" cap="none">
              <a:solidFill>
                <a:schemeClr val="lt1"/>
              </a:solidFill>
              <a:latin typeface="Poppins"/>
              <a:ea typeface="Poppins"/>
              <a:cs typeface="Poppins"/>
              <a:sym typeface="Poppins"/>
            </a:endParaRPr>
          </a:p>
          <a:p>
            <a:pPr marL="457200" marR="0" lvl="0" indent="-374650" algn="l" rtl="0">
              <a:lnSpc>
                <a:spcPct val="100000"/>
              </a:lnSpc>
              <a:spcBef>
                <a:spcPts val="0"/>
              </a:spcBef>
              <a:spcAft>
                <a:spcPts val="0"/>
              </a:spcAft>
              <a:buClr>
                <a:srgbClr val="FFFF00"/>
              </a:buClr>
              <a:buSzPts val="2300"/>
              <a:buFont typeface="Poppins"/>
              <a:buAutoNum type="arabicPeriod"/>
            </a:pPr>
            <a:r>
              <a:rPr lang="en" sz="2300" b="0" i="0" u="none" strike="noStrike" cap="none">
                <a:solidFill>
                  <a:srgbClr val="FFFF00"/>
                </a:solidFill>
                <a:latin typeface="Poppins"/>
                <a:ea typeface="Poppins"/>
                <a:cs typeface="Poppins"/>
                <a:sym typeface="Poppins"/>
              </a:rPr>
              <a:t>Analyze the supply of a mineral resource in terms of geographic region.</a:t>
            </a:r>
            <a:endParaRPr sz="2300" b="0" i="0" u="none" strike="noStrike" cap="none">
              <a:solidFill>
                <a:srgbClr val="FFFF00"/>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Poppins"/>
              <a:ea typeface="Poppins"/>
              <a:cs typeface="Poppins"/>
              <a:sym typeface="Poppins"/>
            </a:endParaRPr>
          </a:p>
        </p:txBody>
      </p:sp>
      <p:sp>
        <p:nvSpPr>
          <p:cNvPr id="330" name="Google Shape;330;p33"/>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31" name="Google Shape;331;p33"/>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332" name="Google Shape;332;p33"/>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333" name="Google Shape;333;p33"/>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p33"/>
          <p:cNvPicPr preferRelativeResize="0"/>
          <p:nvPr/>
        </p:nvPicPr>
        <p:blipFill rotWithShape="1">
          <a:blip r:embed="rId4">
            <a:alphaModFix/>
          </a:blip>
          <a:srcRect/>
          <a:stretch/>
        </p:blipFill>
        <p:spPr>
          <a:xfrm>
            <a:off x="7448376" y="4327825"/>
            <a:ext cx="1393550" cy="514825"/>
          </a:xfrm>
          <a:prstGeom prst="rect">
            <a:avLst/>
          </a:prstGeom>
          <a:noFill/>
          <a:ln>
            <a:noFill/>
          </a:ln>
        </p:spPr>
      </p:pic>
      <p:pic>
        <p:nvPicPr>
          <p:cNvPr id="335" name="Google Shape;335;p33"/>
          <p:cNvPicPr preferRelativeResize="0"/>
          <p:nvPr/>
        </p:nvPicPr>
        <p:blipFill rotWithShape="1">
          <a:blip r:embed="rId5">
            <a:alphaModFix/>
          </a:blip>
          <a:srcRect/>
          <a:stretch/>
        </p:blipFill>
        <p:spPr>
          <a:xfrm>
            <a:off x="1185923" y="1411523"/>
            <a:ext cx="603900" cy="603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9"/>
        <p:cNvGrpSpPr/>
        <p:nvPr/>
      </p:nvGrpSpPr>
      <p:grpSpPr>
        <a:xfrm>
          <a:off x="0" y="0"/>
          <a:ext cx="0" cy="0"/>
          <a:chOff x="0" y="0"/>
          <a:chExt cx="0" cy="0"/>
        </a:xfrm>
      </p:grpSpPr>
      <p:sp>
        <p:nvSpPr>
          <p:cNvPr id="340" name="Google Shape;340;p34"/>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4"/>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42" name="Google Shape;342;p34"/>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343" name="Google Shape;343;p34"/>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344" name="Google Shape;344;p34"/>
          <p:cNvSpPr/>
          <p:nvPr/>
        </p:nvSpPr>
        <p:spPr>
          <a:xfrm>
            <a:off x="582025" y="933025"/>
            <a:ext cx="3876000" cy="1158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4"/>
          <p:cNvSpPr txBox="1">
            <a:spLocks noGrp="1"/>
          </p:cNvSpPr>
          <p:nvPr>
            <p:ph type="title" idx="4294967295"/>
          </p:nvPr>
        </p:nvSpPr>
        <p:spPr>
          <a:xfrm>
            <a:off x="582025" y="856825"/>
            <a:ext cx="4046100" cy="115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5572B2"/>
                </a:solidFill>
                <a:latin typeface="Montserrat ExtraBold"/>
                <a:ea typeface="Montserrat ExtraBold"/>
                <a:cs typeface="Montserrat ExtraBold"/>
                <a:sym typeface="Montserrat ExtraBold"/>
              </a:rPr>
              <a:t>Choose a Critical Mineral</a:t>
            </a:r>
            <a:endParaRPr/>
          </a:p>
        </p:txBody>
      </p:sp>
      <p:sp>
        <p:nvSpPr>
          <p:cNvPr id="346" name="Google Shape;346;p34"/>
          <p:cNvSpPr/>
          <p:nvPr/>
        </p:nvSpPr>
        <p:spPr>
          <a:xfrm>
            <a:off x="5268200" y="0"/>
            <a:ext cx="3876000" cy="5154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4"/>
          <p:cNvSpPr/>
          <p:nvPr/>
        </p:nvSpPr>
        <p:spPr>
          <a:xfrm>
            <a:off x="6154175" y="1021325"/>
            <a:ext cx="2200200" cy="3399300"/>
          </a:xfrm>
          <a:prstGeom prst="rect">
            <a:avLst/>
          </a:prstGeom>
          <a:solidFill>
            <a:srgbClr val="5572B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34"/>
          <p:cNvPicPr preferRelativeResize="0"/>
          <p:nvPr/>
        </p:nvPicPr>
        <p:blipFill rotWithShape="1">
          <a:blip r:embed="rId4">
            <a:alphaModFix/>
          </a:blip>
          <a:srcRect/>
          <a:stretch/>
        </p:blipFill>
        <p:spPr>
          <a:xfrm>
            <a:off x="5981100" y="730825"/>
            <a:ext cx="2200275" cy="3581400"/>
          </a:xfrm>
          <a:prstGeom prst="rect">
            <a:avLst/>
          </a:prstGeom>
          <a:noFill/>
          <a:ln>
            <a:noFill/>
          </a:ln>
          <a:effectLst>
            <a:outerShdw blurRad="57150" dist="19050" dir="5400000" algn="bl" rotWithShape="0">
              <a:srgbClr val="000000">
                <a:alpha val="20000"/>
              </a:srgbClr>
            </a:outerShdw>
          </a:effectLst>
        </p:spPr>
      </p:pic>
      <p:sp>
        <p:nvSpPr>
          <p:cNvPr id="349" name="Google Shape;349;p34"/>
          <p:cNvSpPr txBox="1"/>
          <p:nvPr/>
        </p:nvSpPr>
        <p:spPr>
          <a:xfrm>
            <a:off x="635425" y="2213250"/>
            <a:ext cx="4127100" cy="204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lt1"/>
                </a:solidFill>
                <a:latin typeface="Poppins SemiBold"/>
                <a:ea typeface="Poppins SemiBold"/>
                <a:cs typeface="Poppins SemiBold"/>
                <a:sym typeface="Poppins SemiBold"/>
              </a:rPr>
              <a:t>Your teacher may assign teams and a mineral to you.</a:t>
            </a: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chemeClr val="dk1"/>
              </a:buClr>
              <a:buSzPts val="1100"/>
              <a:buFont typeface="Arial"/>
              <a:buNone/>
            </a:pPr>
            <a:r>
              <a:rPr lang="en" sz="900" b="0" i="0" u="none" strike="noStrike" cap="none">
                <a:solidFill>
                  <a:schemeClr val="lt1"/>
                </a:solidFill>
                <a:latin typeface="Poppins Light"/>
                <a:ea typeface="Poppins Light"/>
                <a:cs typeface="Poppins Light"/>
                <a:sym typeface="Poppins Light"/>
              </a:rPr>
              <a:t>Image Courtesy of the U.S. Geological Survey </a:t>
            </a:r>
            <a:r>
              <a:rPr lang="en" sz="900" b="0" i="0" u="sng" strike="noStrike" cap="none">
                <a:solidFill>
                  <a:schemeClr val="hlink"/>
                </a:solidFill>
                <a:latin typeface="Poppins Light"/>
                <a:ea typeface="Poppins Light"/>
                <a:cs typeface="Poppins Light"/>
                <a:sym typeface="Poppins Light"/>
                <a:hlinkClick r:id="rId5"/>
              </a:rPr>
              <a:t>https://mrdata.usgs.gov/general/map-global.html</a:t>
            </a:r>
            <a:endParaRPr sz="900" b="0" i="0" u="none" strike="noStrike" cap="none">
              <a:solidFill>
                <a:schemeClr val="lt1"/>
              </a:solidFill>
              <a:latin typeface="Poppins Light"/>
              <a:ea typeface="Poppins Light"/>
              <a:cs typeface="Poppins Light"/>
              <a:sym typeface="Poppins Light"/>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lt1"/>
              </a:solidFill>
              <a:latin typeface="Poppins Light"/>
              <a:ea typeface="Poppins Light"/>
              <a:cs typeface="Poppins Light"/>
              <a:sym typeface="Poppins Ligh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3"/>
        <p:cNvGrpSpPr/>
        <p:nvPr/>
      </p:nvGrpSpPr>
      <p:grpSpPr>
        <a:xfrm>
          <a:off x="0" y="0"/>
          <a:ext cx="0" cy="0"/>
          <a:chOff x="0" y="0"/>
          <a:chExt cx="0" cy="0"/>
        </a:xfrm>
      </p:grpSpPr>
      <p:sp>
        <p:nvSpPr>
          <p:cNvPr id="354" name="Google Shape;354;p35"/>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5"/>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56" name="Google Shape;356;p35"/>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357" name="Google Shape;357;p35"/>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358" name="Google Shape;358;p35"/>
          <p:cNvSpPr/>
          <p:nvPr/>
        </p:nvSpPr>
        <p:spPr>
          <a:xfrm>
            <a:off x="635425" y="1413575"/>
            <a:ext cx="3657300" cy="628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5"/>
          <p:cNvSpPr txBox="1">
            <a:spLocks noGrp="1"/>
          </p:cNvSpPr>
          <p:nvPr>
            <p:ph type="title" idx="4294967295"/>
          </p:nvPr>
        </p:nvSpPr>
        <p:spPr>
          <a:xfrm>
            <a:off x="691575" y="1337375"/>
            <a:ext cx="4224900" cy="62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5572B2"/>
                </a:solidFill>
                <a:latin typeface="Montserrat ExtraBold"/>
                <a:ea typeface="Montserrat ExtraBold"/>
                <a:cs typeface="Montserrat ExtraBold"/>
                <a:sym typeface="Montserrat ExtraBold"/>
              </a:rPr>
              <a:t>Visit the Map</a:t>
            </a:r>
            <a:endParaRPr/>
          </a:p>
        </p:txBody>
      </p:sp>
      <p:sp>
        <p:nvSpPr>
          <p:cNvPr id="360" name="Google Shape;360;p35"/>
          <p:cNvSpPr txBox="1"/>
          <p:nvPr/>
        </p:nvSpPr>
        <p:spPr>
          <a:xfrm>
            <a:off x="635425" y="2213250"/>
            <a:ext cx="4127100" cy="223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lt1"/>
                </a:solidFill>
                <a:latin typeface="Poppins"/>
                <a:ea typeface="Poppins"/>
                <a:cs typeface="Poppins"/>
                <a:sym typeface="Poppins"/>
              </a:rPr>
              <a:t>Use your device to go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800" b="0" i="0" u="sng" strike="noStrike" cap="none">
                <a:solidFill>
                  <a:schemeClr val="hlink"/>
                </a:solidFill>
                <a:latin typeface="Poppins SemiBold"/>
                <a:ea typeface="Poppins SemiBold"/>
                <a:cs typeface="Poppins SemiBold"/>
                <a:sym typeface="Poppins SemiBold"/>
                <a:hlinkClick r:id="rId4"/>
              </a:rPr>
              <a:t>https://mrdata.usgs.gov/general/map-global.html</a:t>
            </a:r>
            <a:endParaRPr sz="1800" b="1"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lt1"/>
                </a:solidFill>
                <a:latin typeface="Poppins"/>
                <a:ea typeface="Poppins"/>
                <a:cs typeface="Poppins"/>
                <a:sym typeface="Poppins"/>
              </a:rPr>
              <a:t>Click the box next to “Critical minerals” and then click the box next to “Location names.”</a:t>
            </a:r>
            <a:endParaRPr sz="1800" b="1"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r>
              <a:rPr lang="en" sz="900" b="0" i="0" u="none" strike="noStrike" cap="none">
                <a:solidFill>
                  <a:schemeClr val="lt1"/>
                </a:solidFill>
                <a:latin typeface="Poppins Light"/>
                <a:ea typeface="Poppins Light"/>
                <a:cs typeface="Poppins Light"/>
                <a:sym typeface="Poppins Light"/>
              </a:rPr>
              <a:t>Courtesy of the U.S. Geological Survey </a:t>
            </a:r>
            <a:r>
              <a:rPr lang="en" sz="900" b="0" i="0" u="sng" strike="noStrike" cap="none">
                <a:solidFill>
                  <a:schemeClr val="accent5"/>
                </a:solidFill>
                <a:latin typeface="Poppins Light"/>
                <a:ea typeface="Poppins Light"/>
                <a:cs typeface="Poppins Light"/>
                <a:sym typeface="Poppins Light"/>
                <a:hlinkClick r:id="rId4">
                  <a:extLst>
                    <a:ext uri="{A12FA001-AC4F-418D-AE19-62706E023703}">
                      <ahyp:hlinkClr xmlns:ahyp="http://schemas.microsoft.com/office/drawing/2018/hyperlinkcolor" val="tx"/>
                    </a:ext>
                  </a:extLst>
                </a:hlinkClick>
              </a:rPr>
              <a:t>https://mrdata.usgs.gov/general/map-global.html</a:t>
            </a:r>
            <a:endParaRPr sz="1800" b="1" i="0" u="none" strike="noStrike" cap="none">
              <a:solidFill>
                <a:schemeClr val="lt1"/>
              </a:solidFill>
              <a:latin typeface="Poppins"/>
              <a:ea typeface="Poppins"/>
              <a:cs typeface="Poppins"/>
              <a:sym typeface="Poppins"/>
            </a:endParaRPr>
          </a:p>
        </p:txBody>
      </p:sp>
      <p:sp>
        <p:nvSpPr>
          <p:cNvPr id="361" name="Google Shape;361;p35"/>
          <p:cNvSpPr/>
          <p:nvPr/>
        </p:nvSpPr>
        <p:spPr>
          <a:xfrm>
            <a:off x="5268200" y="0"/>
            <a:ext cx="3876000" cy="5154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5"/>
          <p:cNvSpPr/>
          <p:nvPr/>
        </p:nvSpPr>
        <p:spPr>
          <a:xfrm>
            <a:off x="5610750" y="1876300"/>
            <a:ext cx="3329400" cy="1459800"/>
          </a:xfrm>
          <a:prstGeom prst="rect">
            <a:avLst/>
          </a:prstGeom>
          <a:solidFill>
            <a:srgbClr val="5572B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3" name="Google Shape;363;p35"/>
          <p:cNvPicPr preferRelativeResize="0"/>
          <p:nvPr/>
        </p:nvPicPr>
        <p:blipFill rotWithShape="1">
          <a:blip r:embed="rId5">
            <a:alphaModFix/>
          </a:blip>
          <a:srcRect/>
          <a:stretch/>
        </p:blipFill>
        <p:spPr>
          <a:xfrm>
            <a:off x="5458349" y="1723877"/>
            <a:ext cx="3329352" cy="1459849"/>
          </a:xfrm>
          <a:prstGeom prst="rect">
            <a:avLst/>
          </a:prstGeom>
          <a:noFill/>
          <a:ln>
            <a:noFill/>
          </a:ln>
          <a:effectLst>
            <a:outerShdw blurRad="57150" dist="19050" dir="5400000" algn="bl" rotWithShape="0">
              <a:srgbClr val="000000">
                <a:alpha val="2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7"/>
        <p:cNvGrpSpPr/>
        <p:nvPr/>
      </p:nvGrpSpPr>
      <p:grpSpPr>
        <a:xfrm>
          <a:off x="0" y="0"/>
          <a:ext cx="0" cy="0"/>
          <a:chOff x="0" y="0"/>
          <a:chExt cx="0" cy="0"/>
        </a:xfrm>
      </p:grpSpPr>
      <p:sp>
        <p:nvSpPr>
          <p:cNvPr id="368" name="Google Shape;368;p36"/>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6"/>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70" name="Google Shape;370;p36"/>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371" name="Google Shape;371;p36"/>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372" name="Google Shape;372;p36"/>
          <p:cNvSpPr/>
          <p:nvPr/>
        </p:nvSpPr>
        <p:spPr>
          <a:xfrm>
            <a:off x="635425" y="1413575"/>
            <a:ext cx="4281000" cy="628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6"/>
          <p:cNvSpPr txBox="1">
            <a:spLocks noGrp="1"/>
          </p:cNvSpPr>
          <p:nvPr>
            <p:ph type="title" idx="4294967295"/>
          </p:nvPr>
        </p:nvSpPr>
        <p:spPr>
          <a:xfrm>
            <a:off x="691575" y="1337375"/>
            <a:ext cx="4224900" cy="62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5572B2"/>
                </a:solidFill>
                <a:latin typeface="Montserrat ExtraBold"/>
                <a:ea typeface="Montserrat ExtraBold"/>
                <a:cs typeface="Montserrat ExtraBold"/>
                <a:sym typeface="Montserrat ExtraBold"/>
              </a:rPr>
              <a:t>Find the Regions</a:t>
            </a:r>
            <a:endParaRPr/>
          </a:p>
        </p:txBody>
      </p:sp>
      <p:sp>
        <p:nvSpPr>
          <p:cNvPr id="374" name="Google Shape;374;p36"/>
          <p:cNvSpPr txBox="1"/>
          <p:nvPr/>
        </p:nvSpPr>
        <p:spPr>
          <a:xfrm>
            <a:off x="635425" y="2213250"/>
            <a:ext cx="4127100" cy="204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lt1"/>
                </a:solidFill>
                <a:latin typeface="Poppins"/>
                <a:ea typeface="Poppins"/>
                <a:cs typeface="Poppins"/>
                <a:sym typeface="Poppins"/>
              </a:rPr>
              <a:t>Use the zoom tool and legend to find the regions where your assigned critical mineral can be found.</a:t>
            </a:r>
            <a:endParaRPr sz="1800" b="1"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r>
              <a:rPr lang="en" sz="900" b="0" i="0" u="none" strike="noStrike" cap="none">
                <a:solidFill>
                  <a:schemeClr val="lt1"/>
                </a:solidFill>
                <a:latin typeface="Poppins Light"/>
                <a:ea typeface="Poppins Light"/>
                <a:cs typeface="Poppins Light"/>
                <a:sym typeface="Poppins Light"/>
              </a:rPr>
              <a:t>Courtesy of the U.S. Geological Survey </a:t>
            </a:r>
            <a:r>
              <a:rPr lang="en" sz="900" b="0" i="0" u="sng" strike="noStrike" cap="none">
                <a:solidFill>
                  <a:schemeClr val="accent5"/>
                </a:solidFill>
                <a:latin typeface="Poppins Light"/>
                <a:ea typeface="Poppins Light"/>
                <a:cs typeface="Poppins Light"/>
                <a:sym typeface="Poppins Light"/>
                <a:hlinkClick r:id="rId4">
                  <a:extLst>
                    <a:ext uri="{A12FA001-AC4F-418D-AE19-62706E023703}">
                      <ahyp:hlinkClr xmlns:ahyp="http://schemas.microsoft.com/office/drawing/2018/hyperlinkcolor" val="tx"/>
                    </a:ext>
                  </a:extLst>
                </a:hlinkClick>
              </a:rPr>
              <a:t>https://mrdata.usgs.gov/general/map-global.html</a:t>
            </a:r>
            <a:endParaRPr sz="1800" b="1" i="0" u="none" strike="noStrike" cap="none">
              <a:solidFill>
                <a:schemeClr val="lt1"/>
              </a:solidFill>
              <a:latin typeface="Poppins"/>
              <a:ea typeface="Poppins"/>
              <a:cs typeface="Poppins"/>
              <a:sym typeface="Poppins"/>
            </a:endParaRPr>
          </a:p>
        </p:txBody>
      </p:sp>
      <p:sp>
        <p:nvSpPr>
          <p:cNvPr id="375" name="Google Shape;375;p36"/>
          <p:cNvSpPr/>
          <p:nvPr/>
        </p:nvSpPr>
        <p:spPr>
          <a:xfrm>
            <a:off x="5268200" y="0"/>
            <a:ext cx="3876000" cy="5154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6"/>
          <p:cNvSpPr/>
          <p:nvPr/>
        </p:nvSpPr>
        <p:spPr>
          <a:xfrm>
            <a:off x="5610750" y="1876300"/>
            <a:ext cx="3329400" cy="1459800"/>
          </a:xfrm>
          <a:prstGeom prst="rect">
            <a:avLst/>
          </a:prstGeom>
          <a:solidFill>
            <a:srgbClr val="5572B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7" name="Google Shape;377;p36"/>
          <p:cNvPicPr preferRelativeResize="0"/>
          <p:nvPr/>
        </p:nvPicPr>
        <p:blipFill rotWithShape="1">
          <a:blip r:embed="rId5">
            <a:alphaModFix/>
          </a:blip>
          <a:srcRect/>
          <a:stretch/>
        </p:blipFill>
        <p:spPr>
          <a:xfrm>
            <a:off x="5458349" y="1723877"/>
            <a:ext cx="3329352" cy="1459849"/>
          </a:xfrm>
          <a:prstGeom prst="rect">
            <a:avLst/>
          </a:prstGeom>
          <a:noFill/>
          <a:ln>
            <a:noFill/>
          </a:ln>
          <a:effectLst>
            <a:outerShdw blurRad="57150" dist="19050" dir="5400000" algn="bl" rotWithShape="0">
              <a:srgbClr val="000000">
                <a:alpha val="2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1"/>
        <p:cNvGrpSpPr/>
        <p:nvPr/>
      </p:nvGrpSpPr>
      <p:grpSpPr>
        <a:xfrm>
          <a:off x="0" y="0"/>
          <a:ext cx="0" cy="0"/>
          <a:chOff x="0" y="0"/>
          <a:chExt cx="0" cy="0"/>
        </a:xfrm>
      </p:grpSpPr>
      <p:sp>
        <p:nvSpPr>
          <p:cNvPr id="382" name="Google Shape;382;p37"/>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7"/>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84" name="Google Shape;384;p37"/>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385" name="Google Shape;385;p37"/>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386" name="Google Shape;386;p37"/>
          <p:cNvSpPr/>
          <p:nvPr/>
        </p:nvSpPr>
        <p:spPr>
          <a:xfrm>
            <a:off x="635425" y="1413575"/>
            <a:ext cx="3147300" cy="628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7"/>
          <p:cNvSpPr txBox="1">
            <a:spLocks noGrp="1"/>
          </p:cNvSpPr>
          <p:nvPr>
            <p:ph type="title" idx="4294967295"/>
          </p:nvPr>
        </p:nvSpPr>
        <p:spPr>
          <a:xfrm>
            <a:off x="691575" y="1337375"/>
            <a:ext cx="4224900" cy="62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 sz="3500" b="0" i="0" u="none" strike="noStrike" cap="none">
                <a:solidFill>
                  <a:srgbClr val="5572B2"/>
                </a:solidFill>
                <a:latin typeface="Montserrat ExtraBold"/>
                <a:ea typeface="Montserrat ExtraBold"/>
                <a:cs typeface="Montserrat ExtraBold"/>
                <a:sym typeface="Montserrat ExtraBold"/>
              </a:rPr>
              <a:t>Instructions</a:t>
            </a:r>
            <a:endParaRPr/>
          </a:p>
        </p:txBody>
      </p:sp>
      <p:sp>
        <p:nvSpPr>
          <p:cNvPr id="388" name="Google Shape;388;p37"/>
          <p:cNvSpPr txBox="1"/>
          <p:nvPr/>
        </p:nvSpPr>
        <p:spPr>
          <a:xfrm>
            <a:off x="635425" y="2213250"/>
            <a:ext cx="4127100" cy="204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200" b="0" i="0" u="none" strike="noStrike" cap="none">
                <a:solidFill>
                  <a:schemeClr val="lt1"/>
                </a:solidFill>
                <a:latin typeface="Poppins"/>
                <a:ea typeface="Poppins"/>
                <a:cs typeface="Poppins"/>
                <a:sym typeface="Poppins"/>
              </a:rPr>
              <a:t>Complete the Student Worksheet using your device and the interactive map for </a:t>
            </a:r>
            <a:r>
              <a:rPr lang="en" sz="2200" b="0" i="0" u="sng" strike="noStrike" cap="none">
                <a:solidFill>
                  <a:schemeClr val="accent5"/>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Mineral Resources Online Spatial Data</a:t>
            </a:r>
            <a:r>
              <a:rPr lang="en" sz="2200" b="0" i="0" u="none" strike="noStrike" cap="none">
                <a:solidFill>
                  <a:schemeClr val="lt1"/>
                </a:solidFill>
                <a:latin typeface="Poppins"/>
                <a:ea typeface="Poppins"/>
                <a:cs typeface="Poppins"/>
                <a:sym typeface="Poppins"/>
              </a:rPr>
              <a:t>.</a:t>
            </a:r>
            <a:endParaRPr sz="900" b="0" i="0" u="none" strike="noStrike" cap="none">
              <a:solidFill>
                <a:schemeClr val="lt1"/>
              </a:solidFill>
              <a:latin typeface="Poppins SemiBold"/>
              <a:ea typeface="Poppins SemiBold"/>
              <a:cs typeface="Poppins SemiBold"/>
              <a:sym typeface="Poppins SemiBold"/>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Poppins"/>
              <a:ea typeface="Poppins"/>
              <a:cs typeface="Poppins"/>
              <a:sym typeface="Poppins"/>
            </a:endParaRPr>
          </a:p>
        </p:txBody>
      </p:sp>
      <p:sp>
        <p:nvSpPr>
          <p:cNvPr id="389" name="Google Shape;389;p37"/>
          <p:cNvSpPr/>
          <p:nvPr/>
        </p:nvSpPr>
        <p:spPr>
          <a:xfrm>
            <a:off x="5268200" y="0"/>
            <a:ext cx="3876000" cy="5154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7"/>
          <p:cNvSpPr/>
          <p:nvPr/>
        </p:nvSpPr>
        <p:spPr>
          <a:xfrm>
            <a:off x="6171727" y="1337375"/>
            <a:ext cx="2381400" cy="3077400"/>
          </a:xfrm>
          <a:prstGeom prst="rect">
            <a:avLst/>
          </a:prstGeom>
          <a:solidFill>
            <a:srgbClr val="5572B2">
              <a:alpha val="65098"/>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1" name="Google Shape;391;p37"/>
          <p:cNvPicPr preferRelativeResize="0"/>
          <p:nvPr/>
        </p:nvPicPr>
        <p:blipFill rotWithShape="1">
          <a:blip r:embed="rId5">
            <a:alphaModFix/>
          </a:blip>
          <a:srcRect/>
          <a:stretch/>
        </p:blipFill>
        <p:spPr>
          <a:xfrm>
            <a:off x="6039100" y="1195674"/>
            <a:ext cx="2357748" cy="3067125"/>
          </a:xfrm>
          <a:prstGeom prst="rect">
            <a:avLst/>
          </a:prstGeom>
          <a:solidFill>
            <a:schemeClr val="lt1"/>
          </a:solidFill>
          <a:ln>
            <a:noFill/>
          </a:ln>
          <a:effectLst>
            <a:outerShdw blurRad="57150" dist="19050" dir="5400000" algn="bl" rotWithShape="0">
              <a:srgbClr val="000000">
                <a:alpha val="2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5"/>
        <p:cNvGrpSpPr/>
        <p:nvPr/>
      </p:nvGrpSpPr>
      <p:grpSpPr>
        <a:xfrm>
          <a:off x="0" y="0"/>
          <a:ext cx="0" cy="0"/>
          <a:chOff x="0" y="0"/>
          <a:chExt cx="0" cy="0"/>
        </a:xfrm>
      </p:grpSpPr>
      <p:sp>
        <p:nvSpPr>
          <p:cNvPr id="396" name="Google Shape;396;p38"/>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8"/>
          <p:cNvSpPr txBox="1">
            <a:spLocks noGrp="1"/>
          </p:cNvSpPr>
          <p:nvPr>
            <p:ph type="title" idx="4294967295"/>
          </p:nvPr>
        </p:nvSpPr>
        <p:spPr>
          <a:xfrm>
            <a:off x="1629275" y="1266625"/>
            <a:ext cx="5866200" cy="716546"/>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Up Next</a:t>
            </a:r>
            <a:endParaRPr/>
          </a:p>
        </p:txBody>
      </p:sp>
      <p:sp>
        <p:nvSpPr>
          <p:cNvPr id="398" name="Google Shape;398;p38"/>
          <p:cNvSpPr txBox="1"/>
          <p:nvPr/>
        </p:nvSpPr>
        <p:spPr>
          <a:xfrm>
            <a:off x="1613425" y="2026375"/>
            <a:ext cx="6427800" cy="170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300" b="0" i="0" u="none" strike="noStrike" cap="none">
                <a:solidFill>
                  <a:schemeClr val="lt1"/>
                </a:solidFill>
                <a:latin typeface="Poppins"/>
                <a:ea typeface="Poppins"/>
                <a:cs typeface="Poppins"/>
                <a:sym typeface="Poppins"/>
              </a:rPr>
              <a:t>In the next lesson, you will investigate Ore and Mineral Vocabulary and co-construct some definitions and examples with your teacher.</a:t>
            </a:r>
            <a:endParaRPr sz="2300" b="0" i="0" u="none" strike="noStrike" cap="none">
              <a:solidFill>
                <a:schemeClr val="lt1"/>
              </a:solidFill>
              <a:latin typeface="Poppins"/>
              <a:ea typeface="Poppins"/>
              <a:cs typeface="Poppins"/>
              <a:sym typeface="Poppins"/>
            </a:endParaRPr>
          </a:p>
          <a:p>
            <a:pPr marL="457200" marR="0" lvl="0" indent="0" algn="l" rtl="0">
              <a:lnSpc>
                <a:spcPct val="100000"/>
              </a:lnSpc>
              <a:spcBef>
                <a:spcPts val="0"/>
              </a:spcBef>
              <a:spcAft>
                <a:spcPts val="0"/>
              </a:spcAft>
              <a:buClr>
                <a:schemeClr val="dk1"/>
              </a:buClr>
              <a:buSzPts val="1100"/>
              <a:buFont typeface="Arial"/>
              <a:buNone/>
            </a:pPr>
            <a:endParaRPr sz="2300" b="0" i="0" u="none" strike="noStrike" cap="none">
              <a:solidFill>
                <a:schemeClr val="lt1"/>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Poppins"/>
              <a:ea typeface="Poppins"/>
              <a:cs typeface="Poppins"/>
              <a:sym typeface="Poppins"/>
            </a:endParaRPr>
          </a:p>
        </p:txBody>
      </p:sp>
      <p:sp>
        <p:nvSpPr>
          <p:cNvPr id="399" name="Google Shape;399;p38"/>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00" name="Google Shape;400;p38"/>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401" name="Google Shape;401;p38"/>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pic>
        <p:nvPicPr>
          <p:cNvPr id="402" name="Google Shape;402;p38"/>
          <p:cNvPicPr preferRelativeResize="0"/>
          <p:nvPr/>
        </p:nvPicPr>
        <p:blipFill rotWithShape="1">
          <a:blip r:embed="rId4">
            <a:alphaModFix/>
          </a:blip>
          <a:srcRect/>
          <a:stretch/>
        </p:blipFill>
        <p:spPr>
          <a:xfrm>
            <a:off x="7448376" y="4327825"/>
            <a:ext cx="1393550" cy="514825"/>
          </a:xfrm>
          <a:prstGeom prst="rect">
            <a:avLst/>
          </a:prstGeom>
          <a:noFill/>
          <a:ln>
            <a:noFill/>
          </a:ln>
        </p:spPr>
      </p:pic>
      <p:sp>
        <p:nvSpPr>
          <p:cNvPr id="403" name="Google Shape;403;p38"/>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5"/>
          <p:cNvSpPr/>
          <p:nvPr/>
        </p:nvSpPr>
        <p:spPr>
          <a:xfrm>
            <a:off x="0" y="-570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5"/>
          <p:cNvSpPr txBox="1">
            <a:spLocks noGrp="1"/>
          </p:cNvSpPr>
          <p:nvPr>
            <p:ph type="title" idx="4294967295"/>
          </p:nvPr>
        </p:nvSpPr>
        <p:spPr>
          <a:xfrm>
            <a:off x="1789825" y="977975"/>
            <a:ext cx="6609108" cy="741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Think About It - More</a:t>
            </a:r>
            <a:endParaRPr/>
          </a:p>
        </p:txBody>
      </p:sp>
      <p:sp>
        <p:nvSpPr>
          <p:cNvPr id="79" name="Google Shape;79;p15"/>
          <p:cNvSpPr txBox="1"/>
          <p:nvPr/>
        </p:nvSpPr>
        <p:spPr>
          <a:xfrm>
            <a:off x="1080025" y="1827775"/>
            <a:ext cx="7092600" cy="213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chemeClr val="lt1"/>
                </a:solidFill>
                <a:latin typeface="Poppins"/>
                <a:ea typeface="Poppins"/>
                <a:cs typeface="Poppins"/>
                <a:sym typeface="Poppins"/>
              </a:rPr>
              <a:t>“Over the past few decades (1990–2019), the United States has become reliant on foreign sources to meet domestic demand for a large and growing number of mineral commodities.”</a:t>
            </a:r>
            <a:endParaRPr sz="1900" b="0"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Poppins"/>
                <a:ea typeface="Poppins"/>
                <a:cs typeface="Poppins"/>
                <a:sym typeface="Poppins"/>
              </a:rPr>
              <a:t>Nassar, N. T., Alonso, E., and Brainard, J. L., 2020, Investigation of U.S. Foreign Reliance on Critical Minerals—U.S. Geological Survey Technical Input Document in Response to Executive Order No. 13953 Signed September 30, 2020 (Ver. 1.1, December 7, 2020): U.S. Geological Survey Open-File Report 2020–1127, 37 p., </a:t>
            </a:r>
            <a:r>
              <a:rPr lang="en" sz="900" b="0" i="0" u="sng" strike="noStrike" cap="none">
                <a:solidFill>
                  <a:schemeClr val="hlink"/>
                </a:solidFill>
                <a:latin typeface="Poppins"/>
                <a:ea typeface="Poppins"/>
                <a:cs typeface="Poppins"/>
                <a:sym typeface="Poppins"/>
                <a:hlinkClick r:id="rId4"/>
              </a:rPr>
              <a:t>https://doi.org/10.3133/ofr20201127</a:t>
            </a:r>
            <a:r>
              <a:rPr lang="en" sz="900" b="0" i="0" u="none" strike="noStrike" cap="none">
                <a:solidFill>
                  <a:schemeClr val="lt1"/>
                </a:solidFill>
                <a:latin typeface="Poppins"/>
                <a:ea typeface="Poppins"/>
                <a:cs typeface="Poppins"/>
                <a:sym typeface="Poppins"/>
              </a:rPr>
              <a:t>.</a:t>
            </a:r>
            <a:endParaRPr sz="900" b="0" i="0" u="none" strike="noStrike" cap="none">
              <a:solidFill>
                <a:schemeClr val="lt1"/>
              </a:solidFill>
              <a:latin typeface="Poppins"/>
              <a:ea typeface="Poppins"/>
              <a:cs typeface="Poppins"/>
              <a:sym typeface="Poppins"/>
            </a:endParaRPr>
          </a:p>
        </p:txBody>
      </p:sp>
      <p:sp>
        <p:nvSpPr>
          <p:cNvPr id="80" name="Google Shape;80;p15"/>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81" name="Google Shape;81;p15"/>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82" name="Google Shape;82;p15"/>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83" name="Google Shape;83;p15"/>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p15"/>
          <p:cNvPicPr preferRelativeResize="0"/>
          <p:nvPr/>
        </p:nvPicPr>
        <p:blipFill rotWithShape="1">
          <a:blip r:embed="rId5">
            <a:alphaModFix/>
          </a:blip>
          <a:srcRect/>
          <a:stretch/>
        </p:blipFill>
        <p:spPr>
          <a:xfrm>
            <a:off x="7448376" y="4327825"/>
            <a:ext cx="1393550" cy="514825"/>
          </a:xfrm>
          <a:prstGeom prst="rect">
            <a:avLst/>
          </a:prstGeom>
          <a:noFill/>
          <a:ln>
            <a:noFill/>
          </a:ln>
        </p:spPr>
      </p:pic>
      <p:pic>
        <p:nvPicPr>
          <p:cNvPr id="85" name="Google Shape;85;p15"/>
          <p:cNvPicPr preferRelativeResize="0"/>
          <p:nvPr/>
        </p:nvPicPr>
        <p:blipFill rotWithShape="1">
          <a:blip r:embed="rId6">
            <a:alphaModFix/>
          </a:blip>
          <a:srcRect/>
          <a:stretch/>
        </p:blipFill>
        <p:spPr>
          <a:xfrm>
            <a:off x="1185923" y="1046673"/>
            <a:ext cx="603900" cy="603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6"/>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6"/>
          <p:cNvSpPr txBox="1">
            <a:spLocks noGrp="1"/>
          </p:cNvSpPr>
          <p:nvPr>
            <p:ph type="title" idx="4294967295"/>
          </p:nvPr>
        </p:nvSpPr>
        <p:spPr>
          <a:xfrm>
            <a:off x="1789824" y="1342825"/>
            <a:ext cx="7092600" cy="741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Learning Objectives (1)</a:t>
            </a:r>
            <a:endParaRPr/>
          </a:p>
        </p:txBody>
      </p:sp>
      <p:sp>
        <p:nvSpPr>
          <p:cNvPr id="92" name="Google Shape;92;p16"/>
          <p:cNvSpPr txBox="1"/>
          <p:nvPr/>
        </p:nvSpPr>
        <p:spPr>
          <a:xfrm>
            <a:off x="1080025" y="2313925"/>
            <a:ext cx="7092600" cy="21066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00000"/>
              </a:lnSpc>
              <a:spcBef>
                <a:spcPts val="0"/>
              </a:spcBef>
              <a:spcAft>
                <a:spcPts val="0"/>
              </a:spcAft>
              <a:buClr>
                <a:srgbClr val="FFFF00"/>
              </a:buClr>
              <a:buSzPts val="2300"/>
              <a:buFont typeface="Poppins"/>
              <a:buAutoNum type="arabicPeriod"/>
            </a:pPr>
            <a:r>
              <a:rPr lang="en" sz="2300" b="0" i="0" u="none" strike="noStrike" cap="none">
                <a:solidFill>
                  <a:srgbClr val="FFFF00"/>
                </a:solidFill>
                <a:latin typeface="Poppins"/>
                <a:ea typeface="Poppins"/>
                <a:cs typeface="Poppins"/>
                <a:sym typeface="Poppins"/>
              </a:rPr>
              <a:t>Define “critical minerals.”</a:t>
            </a:r>
            <a:endParaRPr sz="2300" b="0" i="0" u="none" strike="noStrike" cap="none">
              <a:solidFill>
                <a:srgbClr val="FFFF00"/>
              </a:solidFill>
              <a:latin typeface="Poppins"/>
              <a:ea typeface="Poppins"/>
              <a:cs typeface="Poppins"/>
              <a:sym typeface="Poppins"/>
            </a:endParaRPr>
          </a:p>
          <a:p>
            <a:pPr marL="457200" marR="0" lvl="0" indent="-374650" algn="l" rtl="0">
              <a:lnSpc>
                <a:spcPct val="100000"/>
              </a:lnSpc>
              <a:spcBef>
                <a:spcPts val="0"/>
              </a:spcBef>
              <a:spcAft>
                <a:spcPts val="0"/>
              </a:spcAft>
              <a:buClr>
                <a:schemeClr val="lt1"/>
              </a:buClr>
              <a:buSzPts val="2300"/>
              <a:buFont typeface="Poppins"/>
              <a:buAutoNum type="arabicPeriod"/>
            </a:pPr>
            <a:r>
              <a:rPr lang="en" sz="2300" b="0" i="0" u="none" strike="noStrike" cap="none">
                <a:solidFill>
                  <a:schemeClr val="lt1"/>
                </a:solidFill>
                <a:latin typeface="Poppins"/>
                <a:ea typeface="Poppins"/>
                <a:cs typeface="Poppins"/>
                <a:sym typeface="Poppins"/>
              </a:rPr>
              <a:t>Relate the strategies for identifying </a:t>
            </a:r>
            <a:br>
              <a:rPr lang="en" sz="2300" b="0" i="0" u="none" strike="noStrike" cap="none">
                <a:solidFill>
                  <a:schemeClr val="lt1"/>
                </a:solidFill>
                <a:latin typeface="Poppins"/>
                <a:ea typeface="Poppins"/>
                <a:cs typeface="Poppins"/>
                <a:sym typeface="Poppins"/>
              </a:rPr>
            </a:br>
            <a:r>
              <a:rPr lang="en" sz="2300" b="0" i="0" u="none" strike="noStrike" cap="none">
                <a:solidFill>
                  <a:schemeClr val="lt1"/>
                </a:solidFill>
                <a:latin typeface="Poppins"/>
                <a:ea typeface="Poppins"/>
                <a:cs typeface="Poppins"/>
                <a:sym typeface="Poppins"/>
              </a:rPr>
              <a:t>critical minerals.</a:t>
            </a:r>
            <a:endParaRPr sz="2300" b="0" i="0" u="none" strike="noStrike" cap="none">
              <a:solidFill>
                <a:schemeClr val="lt1"/>
              </a:solidFill>
              <a:latin typeface="Poppins"/>
              <a:ea typeface="Poppins"/>
              <a:cs typeface="Poppins"/>
              <a:sym typeface="Poppins"/>
            </a:endParaRPr>
          </a:p>
          <a:p>
            <a:pPr marL="457200" marR="0" lvl="0" indent="-374650" algn="l" rtl="0">
              <a:lnSpc>
                <a:spcPct val="100000"/>
              </a:lnSpc>
              <a:spcBef>
                <a:spcPts val="0"/>
              </a:spcBef>
              <a:spcAft>
                <a:spcPts val="0"/>
              </a:spcAft>
              <a:buClr>
                <a:schemeClr val="lt1"/>
              </a:buClr>
              <a:buSzPts val="2300"/>
              <a:buFont typeface="Poppins"/>
              <a:buAutoNum type="arabicPeriod"/>
            </a:pPr>
            <a:r>
              <a:rPr lang="en" sz="2300" b="0" i="0" u="none" strike="noStrike" cap="none">
                <a:solidFill>
                  <a:schemeClr val="lt1"/>
                </a:solidFill>
                <a:latin typeface="Poppins"/>
                <a:ea typeface="Poppins"/>
                <a:cs typeface="Poppins"/>
                <a:sym typeface="Poppins"/>
              </a:rPr>
              <a:t>Analyze the supply of a mineral resource in terms of geographic region.</a:t>
            </a:r>
            <a:endParaRPr sz="2300" b="0" i="0" u="none" strike="noStrike" cap="none">
              <a:solidFill>
                <a:srgbClr val="FFFF00"/>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Poppins"/>
              <a:ea typeface="Poppins"/>
              <a:cs typeface="Poppins"/>
              <a:sym typeface="Poppins"/>
            </a:endParaRPr>
          </a:p>
        </p:txBody>
      </p:sp>
      <p:sp>
        <p:nvSpPr>
          <p:cNvPr id="93" name="Google Shape;93;p16"/>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94" name="Google Shape;94;p16"/>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95" name="Google Shape;95;p16"/>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96" name="Google Shape;96;p16"/>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p16"/>
          <p:cNvPicPr preferRelativeResize="0"/>
          <p:nvPr/>
        </p:nvPicPr>
        <p:blipFill rotWithShape="1">
          <a:blip r:embed="rId4">
            <a:alphaModFix/>
          </a:blip>
          <a:srcRect/>
          <a:stretch/>
        </p:blipFill>
        <p:spPr>
          <a:xfrm>
            <a:off x="7448376" y="4327825"/>
            <a:ext cx="1393550" cy="514825"/>
          </a:xfrm>
          <a:prstGeom prst="rect">
            <a:avLst/>
          </a:prstGeom>
          <a:noFill/>
          <a:ln>
            <a:noFill/>
          </a:ln>
        </p:spPr>
      </p:pic>
      <p:pic>
        <p:nvPicPr>
          <p:cNvPr id="98" name="Google Shape;98;p16"/>
          <p:cNvPicPr preferRelativeResize="0"/>
          <p:nvPr/>
        </p:nvPicPr>
        <p:blipFill rotWithShape="1">
          <a:blip r:embed="rId5">
            <a:alphaModFix/>
          </a:blip>
          <a:srcRect/>
          <a:stretch/>
        </p:blipFill>
        <p:spPr>
          <a:xfrm>
            <a:off x="1185923" y="1411523"/>
            <a:ext cx="603900" cy="60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7"/>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7"/>
          <p:cNvSpPr txBox="1">
            <a:spLocks noGrp="1"/>
          </p:cNvSpPr>
          <p:nvPr>
            <p:ph type="title" idx="4294967295"/>
          </p:nvPr>
        </p:nvSpPr>
        <p:spPr>
          <a:xfrm>
            <a:off x="1807600" y="853400"/>
            <a:ext cx="6925500" cy="166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What Are Critical Minerals?</a:t>
            </a:r>
            <a:endParaRPr/>
          </a:p>
        </p:txBody>
      </p:sp>
      <p:sp>
        <p:nvSpPr>
          <p:cNvPr id="105" name="Google Shape;105;p17"/>
          <p:cNvSpPr txBox="1"/>
          <p:nvPr/>
        </p:nvSpPr>
        <p:spPr>
          <a:xfrm>
            <a:off x="617400" y="2516300"/>
            <a:ext cx="7608600" cy="20445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oppins"/>
                <a:ea typeface="Poppins"/>
                <a:cs typeface="Poppins"/>
                <a:sym typeface="Poppins"/>
              </a:rPr>
              <a:t>Critical minerals are minerals that are vital for the economic or national security of the United States and…</a:t>
            </a:r>
            <a:endParaRPr sz="3200" b="0" i="0" u="none" strike="noStrike" cap="none">
              <a:solidFill>
                <a:schemeClr val="lt1"/>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Poppins"/>
              <a:ea typeface="Poppins"/>
              <a:cs typeface="Poppins"/>
              <a:sym typeface="Poppins"/>
            </a:endParaRPr>
          </a:p>
        </p:txBody>
      </p:sp>
      <p:sp>
        <p:nvSpPr>
          <p:cNvPr id="106" name="Google Shape;106;p17"/>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07" name="Google Shape;107;p17"/>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108" name="Google Shape;108;p17"/>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109" name="Google Shape;109;p17"/>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p17"/>
          <p:cNvPicPr preferRelativeResize="0"/>
          <p:nvPr/>
        </p:nvPicPr>
        <p:blipFill rotWithShape="1">
          <a:blip r:embed="rId4">
            <a:alphaModFix/>
          </a:blip>
          <a:srcRect/>
          <a:stretch/>
        </p:blipFill>
        <p:spPr>
          <a:xfrm>
            <a:off x="1115622" y="962397"/>
            <a:ext cx="603900" cy="603900"/>
          </a:xfrm>
          <a:prstGeom prst="rect">
            <a:avLst/>
          </a:prstGeom>
          <a:noFill/>
          <a:ln>
            <a:noFill/>
          </a:ln>
        </p:spPr>
      </p:pic>
      <p:pic>
        <p:nvPicPr>
          <p:cNvPr id="111" name="Google Shape;111;p17"/>
          <p:cNvPicPr preferRelativeResize="0"/>
          <p:nvPr/>
        </p:nvPicPr>
        <p:blipFill rotWithShape="1">
          <a:blip r:embed="rId5">
            <a:alphaModFix/>
          </a:blip>
          <a:srcRect/>
          <a:stretch/>
        </p:blipFill>
        <p:spPr>
          <a:xfrm>
            <a:off x="7448376" y="4327825"/>
            <a:ext cx="1393550" cy="514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8"/>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txBox="1">
            <a:spLocks noGrp="1"/>
          </p:cNvSpPr>
          <p:nvPr>
            <p:ph type="title" idx="4294967295"/>
          </p:nvPr>
        </p:nvSpPr>
        <p:spPr>
          <a:xfrm>
            <a:off x="1807600" y="853400"/>
            <a:ext cx="6925500" cy="166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What Are Critical Minerals? Continued</a:t>
            </a:r>
            <a:endParaRPr/>
          </a:p>
        </p:txBody>
      </p:sp>
      <p:sp>
        <p:nvSpPr>
          <p:cNvPr id="118" name="Google Shape;118;p18"/>
          <p:cNvSpPr txBox="1"/>
          <p:nvPr/>
        </p:nvSpPr>
        <p:spPr>
          <a:xfrm>
            <a:off x="590700" y="2516300"/>
            <a:ext cx="7733100" cy="20445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oppins"/>
                <a:ea typeface="Poppins"/>
                <a:cs typeface="Poppins"/>
                <a:sym typeface="Poppins"/>
              </a:rPr>
              <a:t>critical minerals have supply chains that are vulnerable to disruption.</a:t>
            </a:r>
            <a:endParaRPr sz="2300" b="0" i="0" u="none" strike="noStrike" cap="none">
              <a:solidFill>
                <a:schemeClr val="lt1"/>
              </a:solidFill>
              <a:latin typeface="Poppins"/>
              <a:ea typeface="Poppins"/>
              <a:cs typeface="Poppins"/>
              <a:sym typeface="Poppins"/>
            </a:endParaRPr>
          </a:p>
        </p:txBody>
      </p:sp>
      <p:sp>
        <p:nvSpPr>
          <p:cNvPr id="119" name="Google Shape;119;p18"/>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20" name="Google Shape;120;p18"/>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121" name="Google Shape;121;p18"/>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122" name="Google Shape;122;p18"/>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 name="Google Shape;123;p18"/>
          <p:cNvPicPr preferRelativeResize="0"/>
          <p:nvPr/>
        </p:nvPicPr>
        <p:blipFill rotWithShape="1">
          <a:blip r:embed="rId4">
            <a:alphaModFix/>
          </a:blip>
          <a:srcRect/>
          <a:stretch/>
        </p:blipFill>
        <p:spPr>
          <a:xfrm>
            <a:off x="1115622" y="962397"/>
            <a:ext cx="603900" cy="603900"/>
          </a:xfrm>
          <a:prstGeom prst="rect">
            <a:avLst/>
          </a:prstGeom>
          <a:noFill/>
          <a:ln>
            <a:noFill/>
          </a:ln>
        </p:spPr>
      </p:pic>
      <p:pic>
        <p:nvPicPr>
          <p:cNvPr id="124" name="Google Shape;124;p18"/>
          <p:cNvPicPr preferRelativeResize="0"/>
          <p:nvPr/>
        </p:nvPicPr>
        <p:blipFill rotWithShape="1">
          <a:blip r:embed="rId5">
            <a:alphaModFix/>
          </a:blip>
          <a:srcRect/>
          <a:stretch/>
        </p:blipFill>
        <p:spPr>
          <a:xfrm>
            <a:off x="7448376" y="4327825"/>
            <a:ext cx="1393550" cy="514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19"/>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9"/>
          <p:cNvSpPr txBox="1">
            <a:spLocks noGrp="1"/>
          </p:cNvSpPr>
          <p:nvPr>
            <p:ph type="title" idx="4294967295"/>
          </p:nvPr>
        </p:nvSpPr>
        <p:spPr>
          <a:xfrm>
            <a:off x="1789824" y="1342825"/>
            <a:ext cx="7052101" cy="741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Learning Objectives (2)</a:t>
            </a:r>
            <a:endParaRPr/>
          </a:p>
        </p:txBody>
      </p:sp>
      <p:sp>
        <p:nvSpPr>
          <p:cNvPr id="131" name="Google Shape;131;p19"/>
          <p:cNvSpPr txBox="1"/>
          <p:nvPr/>
        </p:nvSpPr>
        <p:spPr>
          <a:xfrm>
            <a:off x="1080025" y="2313925"/>
            <a:ext cx="7092600" cy="21066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00000"/>
              </a:lnSpc>
              <a:spcBef>
                <a:spcPts val="0"/>
              </a:spcBef>
              <a:spcAft>
                <a:spcPts val="0"/>
              </a:spcAft>
              <a:buClr>
                <a:schemeClr val="lt1"/>
              </a:buClr>
              <a:buSzPts val="2300"/>
              <a:buFont typeface="Poppins"/>
              <a:buAutoNum type="arabicPeriod"/>
            </a:pPr>
            <a:r>
              <a:rPr lang="en" sz="2300" b="0" i="0" u="none" strike="noStrike" cap="none">
                <a:solidFill>
                  <a:schemeClr val="lt1"/>
                </a:solidFill>
                <a:latin typeface="Poppins"/>
                <a:ea typeface="Poppins"/>
                <a:cs typeface="Poppins"/>
                <a:sym typeface="Poppins"/>
              </a:rPr>
              <a:t>Define “critical minerals.”</a:t>
            </a:r>
            <a:endParaRPr sz="2300" b="0" i="0" u="none" strike="noStrike" cap="none">
              <a:solidFill>
                <a:schemeClr val="lt1"/>
              </a:solidFill>
              <a:latin typeface="Poppins"/>
              <a:ea typeface="Poppins"/>
              <a:cs typeface="Poppins"/>
              <a:sym typeface="Poppins"/>
            </a:endParaRPr>
          </a:p>
          <a:p>
            <a:pPr marL="457200" marR="0" lvl="0" indent="-374650" algn="l" rtl="0">
              <a:lnSpc>
                <a:spcPct val="100000"/>
              </a:lnSpc>
              <a:spcBef>
                <a:spcPts val="0"/>
              </a:spcBef>
              <a:spcAft>
                <a:spcPts val="0"/>
              </a:spcAft>
              <a:buClr>
                <a:srgbClr val="FFFF00"/>
              </a:buClr>
              <a:buSzPts val="2300"/>
              <a:buFont typeface="Poppins"/>
              <a:buAutoNum type="arabicPeriod"/>
            </a:pPr>
            <a:r>
              <a:rPr lang="en" sz="2300" b="0" i="0" u="none" strike="noStrike" cap="none">
                <a:solidFill>
                  <a:srgbClr val="FFFF00"/>
                </a:solidFill>
                <a:latin typeface="Poppins"/>
                <a:ea typeface="Poppins"/>
                <a:cs typeface="Poppins"/>
                <a:sym typeface="Poppins"/>
              </a:rPr>
              <a:t>Relate the strategies for identifying </a:t>
            </a:r>
            <a:br>
              <a:rPr lang="en" sz="2300" b="0" i="0" u="none" strike="noStrike" cap="none">
                <a:solidFill>
                  <a:srgbClr val="FFFF00"/>
                </a:solidFill>
                <a:latin typeface="Poppins"/>
                <a:ea typeface="Poppins"/>
                <a:cs typeface="Poppins"/>
                <a:sym typeface="Poppins"/>
              </a:rPr>
            </a:br>
            <a:r>
              <a:rPr lang="en" sz="2300" b="0" i="0" u="none" strike="noStrike" cap="none">
                <a:solidFill>
                  <a:srgbClr val="FFFF00"/>
                </a:solidFill>
                <a:latin typeface="Poppins"/>
                <a:ea typeface="Poppins"/>
                <a:cs typeface="Poppins"/>
                <a:sym typeface="Poppins"/>
              </a:rPr>
              <a:t>critical minerals.</a:t>
            </a:r>
            <a:endParaRPr sz="2300" b="0" i="0" u="none" strike="noStrike" cap="none">
              <a:solidFill>
                <a:srgbClr val="FFFF00"/>
              </a:solidFill>
              <a:latin typeface="Poppins"/>
              <a:ea typeface="Poppins"/>
              <a:cs typeface="Poppins"/>
              <a:sym typeface="Poppins"/>
            </a:endParaRPr>
          </a:p>
          <a:p>
            <a:pPr marL="457200" marR="0" lvl="0" indent="-374650" algn="l" rtl="0">
              <a:lnSpc>
                <a:spcPct val="100000"/>
              </a:lnSpc>
              <a:spcBef>
                <a:spcPts val="0"/>
              </a:spcBef>
              <a:spcAft>
                <a:spcPts val="0"/>
              </a:spcAft>
              <a:buClr>
                <a:schemeClr val="lt1"/>
              </a:buClr>
              <a:buSzPts val="2300"/>
              <a:buFont typeface="Poppins"/>
              <a:buAutoNum type="arabicPeriod"/>
            </a:pPr>
            <a:r>
              <a:rPr lang="en" sz="2300" b="0" i="0" u="none" strike="noStrike" cap="none">
                <a:solidFill>
                  <a:schemeClr val="lt1"/>
                </a:solidFill>
                <a:latin typeface="Poppins"/>
                <a:ea typeface="Poppins"/>
                <a:cs typeface="Poppins"/>
                <a:sym typeface="Poppins"/>
              </a:rPr>
              <a:t>Analyze the supply of a mineral resource in terms of geographic region.</a:t>
            </a:r>
            <a:endParaRPr sz="2300" b="0" i="0" u="none" strike="noStrike" cap="none">
              <a:solidFill>
                <a:schemeClr val="lt1"/>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Poppins"/>
              <a:ea typeface="Poppins"/>
              <a:cs typeface="Poppins"/>
              <a:sym typeface="Poppins"/>
            </a:endParaRPr>
          </a:p>
        </p:txBody>
      </p:sp>
      <p:sp>
        <p:nvSpPr>
          <p:cNvPr id="132" name="Google Shape;132;p19"/>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33" name="Google Shape;133;p19"/>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134" name="Google Shape;134;p19"/>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135" name="Google Shape;135;p19"/>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 name="Google Shape;136;p19"/>
          <p:cNvPicPr preferRelativeResize="0"/>
          <p:nvPr/>
        </p:nvPicPr>
        <p:blipFill rotWithShape="1">
          <a:blip r:embed="rId4">
            <a:alphaModFix/>
          </a:blip>
          <a:srcRect/>
          <a:stretch/>
        </p:blipFill>
        <p:spPr>
          <a:xfrm>
            <a:off x="7448376" y="4327825"/>
            <a:ext cx="1393550" cy="514825"/>
          </a:xfrm>
          <a:prstGeom prst="rect">
            <a:avLst/>
          </a:prstGeom>
          <a:noFill/>
          <a:ln>
            <a:noFill/>
          </a:ln>
        </p:spPr>
      </p:pic>
      <p:pic>
        <p:nvPicPr>
          <p:cNvPr id="137" name="Google Shape;137;p19"/>
          <p:cNvPicPr preferRelativeResize="0"/>
          <p:nvPr/>
        </p:nvPicPr>
        <p:blipFill rotWithShape="1">
          <a:blip r:embed="rId5">
            <a:alphaModFix/>
          </a:blip>
          <a:srcRect/>
          <a:stretch/>
        </p:blipFill>
        <p:spPr>
          <a:xfrm>
            <a:off x="1185923" y="1411523"/>
            <a:ext cx="603900" cy="60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0"/>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0"/>
          <p:cNvSpPr txBox="1">
            <a:spLocks noGrp="1"/>
          </p:cNvSpPr>
          <p:nvPr>
            <p:ph type="title" idx="4294967295"/>
          </p:nvPr>
        </p:nvSpPr>
        <p:spPr>
          <a:xfrm>
            <a:off x="1975556" y="738951"/>
            <a:ext cx="7042606" cy="166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Are Critical Minerals Always the Same? (1) </a:t>
            </a:r>
            <a:endParaRPr sz="4400" b="0" i="0" u="none" strike="noStrike" cap="none">
              <a:solidFill>
                <a:schemeClr val="dk2"/>
              </a:solidFill>
              <a:latin typeface="Arial"/>
              <a:ea typeface="Arial"/>
              <a:cs typeface="Arial"/>
              <a:sym typeface="Arial"/>
            </a:endParaRPr>
          </a:p>
        </p:txBody>
      </p:sp>
      <p:sp>
        <p:nvSpPr>
          <p:cNvPr id="144" name="Google Shape;144;p20"/>
          <p:cNvSpPr txBox="1"/>
          <p:nvPr/>
        </p:nvSpPr>
        <p:spPr>
          <a:xfrm>
            <a:off x="519525" y="2516300"/>
            <a:ext cx="7733100" cy="20445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oppins"/>
                <a:ea typeface="Poppins"/>
                <a:cs typeface="Poppins"/>
                <a:sym typeface="Poppins"/>
              </a:rPr>
              <a:t>No. Criticality changes over time because it is based on demand and supply, and…</a:t>
            </a:r>
            <a:endParaRPr sz="3200" b="0" i="0" u="none" strike="noStrike" cap="none">
              <a:solidFill>
                <a:schemeClr val="lt1"/>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Poppins"/>
              <a:ea typeface="Poppins"/>
              <a:cs typeface="Poppins"/>
              <a:sym typeface="Poppins"/>
            </a:endParaRPr>
          </a:p>
        </p:txBody>
      </p:sp>
      <p:sp>
        <p:nvSpPr>
          <p:cNvPr id="145" name="Google Shape;145;p20"/>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46" name="Google Shape;146;p20"/>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147" name="Google Shape;147;p20"/>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148" name="Google Shape;148;p20"/>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 name="Google Shape;149;p20"/>
          <p:cNvPicPr preferRelativeResize="0"/>
          <p:nvPr/>
        </p:nvPicPr>
        <p:blipFill rotWithShape="1">
          <a:blip r:embed="rId4">
            <a:alphaModFix/>
          </a:blip>
          <a:srcRect/>
          <a:stretch/>
        </p:blipFill>
        <p:spPr>
          <a:xfrm>
            <a:off x="1230975" y="966501"/>
            <a:ext cx="603900" cy="603900"/>
          </a:xfrm>
          <a:prstGeom prst="rect">
            <a:avLst/>
          </a:prstGeom>
          <a:noFill/>
          <a:ln>
            <a:noFill/>
          </a:ln>
        </p:spPr>
      </p:pic>
      <p:pic>
        <p:nvPicPr>
          <p:cNvPr id="150" name="Google Shape;150;p20"/>
          <p:cNvPicPr preferRelativeResize="0"/>
          <p:nvPr/>
        </p:nvPicPr>
        <p:blipFill rotWithShape="1">
          <a:blip r:embed="rId5">
            <a:alphaModFix/>
          </a:blip>
          <a:srcRect/>
          <a:stretch/>
        </p:blipFill>
        <p:spPr>
          <a:xfrm>
            <a:off x="7448376" y="4327825"/>
            <a:ext cx="1393550" cy="514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1"/>
          <p:cNvSpPr/>
          <p:nvPr/>
        </p:nvSpPr>
        <p:spPr>
          <a:xfrm>
            <a:off x="-50" y="0"/>
            <a:ext cx="9144000" cy="5154900"/>
          </a:xfrm>
          <a:prstGeom prst="rect">
            <a:avLst/>
          </a:prstGeom>
          <a:gradFill>
            <a:gsLst>
              <a:gs pos="0">
                <a:srgbClr val="5572B2"/>
              </a:gs>
              <a:gs pos="100000">
                <a:srgbClr val="3E5382"/>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1"/>
          <p:cNvSpPr txBox="1">
            <a:spLocks noGrp="1"/>
          </p:cNvSpPr>
          <p:nvPr>
            <p:ph type="title" idx="4294967295"/>
          </p:nvPr>
        </p:nvSpPr>
        <p:spPr>
          <a:xfrm>
            <a:off x="1804100" y="853400"/>
            <a:ext cx="6743175" cy="1662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400"/>
              <a:buFont typeface="Arial"/>
              <a:buNone/>
            </a:pPr>
            <a:r>
              <a:rPr lang="en" sz="4400" b="1" i="0" u="none" strike="noStrike" cap="none">
                <a:solidFill>
                  <a:schemeClr val="lt1"/>
                </a:solidFill>
                <a:latin typeface="Montserrat"/>
                <a:ea typeface="Montserrat"/>
                <a:cs typeface="Montserrat"/>
                <a:sym typeface="Montserrat"/>
              </a:rPr>
              <a:t>Are Critical Minerals Always the Same? (2)</a:t>
            </a:r>
            <a:endParaRPr/>
          </a:p>
        </p:txBody>
      </p:sp>
      <p:sp>
        <p:nvSpPr>
          <p:cNvPr id="157" name="Google Shape;157;p21"/>
          <p:cNvSpPr txBox="1"/>
          <p:nvPr/>
        </p:nvSpPr>
        <p:spPr>
          <a:xfrm>
            <a:off x="519525" y="2516300"/>
            <a:ext cx="7733100" cy="21624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oppins"/>
                <a:ea typeface="Poppins"/>
                <a:cs typeface="Poppins"/>
                <a:sym typeface="Poppins"/>
              </a:rPr>
              <a:t>different government agencies—like the USGS—regularly assess what minerals are considered critical, and…</a:t>
            </a:r>
            <a:endParaRPr sz="2300" b="0" i="0" u="none" strike="noStrike" cap="none">
              <a:solidFill>
                <a:schemeClr val="lt1"/>
              </a:solidFill>
              <a:latin typeface="Poppins"/>
              <a:ea typeface="Poppins"/>
              <a:cs typeface="Poppins"/>
              <a:sym typeface="Poppins"/>
            </a:endParaRPr>
          </a:p>
        </p:txBody>
      </p:sp>
      <p:sp>
        <p:nvSpPr>
          <p:cNvPr id="158" name="Google Shape;158;p21"/>
          <p:cNvSpPr/>
          <p:nvPr/>
        </p:nvSpPr>
        <p:spPr>
          <a:xfrm>
            <a:off x="246925" y="318650"/>
            <a:ext cx="833100" cy="25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59" name="Google Shape;159;p21"/>
          <p:cNvSpPr txBox="1"/>
          <p:nvPr/>
        </p:nvSpPr>
        <p:spPr>
          <a:xfrm>
            <a:off x="226875" y="242450"/>
            <a:ext cx="10041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1" i="0" u="none" strike="noStrike" cap="none">
                <a:solidFill>
                  <a:srgbClr val="5572B2"/>
                </a:solidFill>
                <a:latin typeface="Poppins"/>
                <a:ea typeface="Poppins"/>
                <a:cs typeface="Poppins"/>
                <a:sym typeface="Poppins"/>
              </a:rPr>
              <a:t>Lesson 2</a:t>
            </a:r>
            <a:endParaRPr sz="3400" b="1"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5572B2"/>
              </a:solidFill>
              <a:latin typeface="Arial"/>
              <a:ea typeface="Arial"/>
              <a:cs typeface="Arial"/>
              <a:sym typeface="Arial"/>
            </a:endParaRPr>
          </a:p>
        </p:txBody>
      </p:sp>
      <p:sp>
        <p:nvSpPr>
          <p:cNvPr id="160" name="Google Shape;160;p21"/>
          <p:cNvSpPr txBox="1"/>
          <p:nvPr/>
        </p:nvSpPr>
        <p:spPr>
          <a:xfrm>
            <a:off x="1053050" y="242450"/>
            <a:ext cx="4843500" cy="33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300" b="0" i="0" u="none" strike="noStrike" cap="none">
                <a:solidFill>
                  <a:schemeClr val="lt1"/>
                </a:solidFill>
                <a:latin typeface="Poppins"/>
                <a:ea typeface="Poppins"/>
                <a:cs typeface="Poppins"/>
                <a:sym typeface="Poppins"/>
              </a:rPr>
              <a:t>Where in the World? | Student Slides</a:t>
            </a:r>
            <a:endParaRPr sz="1300" b="0" i="0" u="none" strike="noStrike" cap="none">
              <a:solidFill>
                <a:schemeClr val="lt1"/>
              </a:solidFill>
              <a:latin typeface="Poppins"/>
              <a:ea typeface="Poppins"/>
              <a:cs typeface="Poppins"/>
              <a:sym typeface="Poppi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5572B2"/>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5572B2"/>
              </a:solidFill>
              <a:latin typeface="Arial"/>
              <a:ea typeface="Arial"/>
              <a:cs typeface="Arial"/>
              <a:sym typeface="Arial"/>
            </a:endParaRPr>
          </a:p>
        </p:txBody>
      </p:sp>
      <p:sp>
        <p:nvSpPr>
          <p:cNvPr id="161" name="Google Shape;161;p21"/>
          <p:cNvSpPr/>
          <p:nvPr/>
        </p:nvSpPr>
        <p:spPr>
          <a:xfrm rot="10800000" flipH="1">
            <a:off x="4248100" y="439100"/>
            <a:ext cx="4896000" cy="21600"/>
          </a:xfrm>
          <a:prstGeom prst="rect">
            <a:avLst/>
          </a:prstGeom>
          <a:solidFill>
            <a:srgbClr val="EFF1F6"/>
          </a:solidFill>
          <a:ln>
            <a:noFill/>
          </a:ln>
        </p:spPr>
        <p:txBody>
          <a:bodyPr spcFirstLastPara="1" wrap="square" lIns="91425" tIns="91425" rIns="91425" bIns="91425" anchor="ctr" anchorCtr="0">
            <a:noAutofit/>
          </a:bodyPr>
          <a:lstStyle/>
          <a:p>
            <a:pPr marL="228600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21"/>
          <p:cNvPicPr preferRelativeResize="0"/>
          <p:nvPr/>
        </p:nvPicPr>
        <p:blipFill rotWithShape="1">
          <a:blip r:embed="rId4">
            <a:alphaModFix/>
          </a:blip>
          <a:srcRect/>
          <a:stretch/>
        </p:blipFill>
        <p:spPr>
          <a:xfrm>
            <a:off x="1053050" y="1080950"/>
            <a:ext cx="603900" cy="603900"/>
          </a:xfrm>
          <a:prstGeom prst="rect">
            <a:avLst/>
          </a:prstGeom>
          <a:noFill/>
          <a:ln>
            <a:noFill/>
          </a:ln>
        </p:spPr>
      </p:pic>
      <p:pic>
        <p:nvPicPr>
          <p:cNvPr id="163" name="Google Shape;163;p21"/>
          <p:cNvPicPr preferRelativeResize="0"/>
          <p:nvPr/>
        </p:nvPicPr>
        <p:blipFill rotWithShape="1">
          <a:blip r:embed="rId5">
            <a:alphaModFix/>
          </a:blip>
          <a:srcRect/>
          <a:stretch/>
        </p:blipFill>
        <p:spPr>
          <a:xfrm>
            <a:off x="7448376" y="4327825"/>
            <a:ext cx="1393550" cy="514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A4A6227E88B4FA5A6D2F916048233" ma:contentTypeVersion="15" ma:contentTypeDescription="Create a new document." ma:contentTypeScope="" ma:versionID="54232bdb836192367394bcccc81a5ea6">
  <xsd:schema xmlns:xsd="http://www.w3.org/2001/XMLSchema" xmlns:xs="http://www.w3.org/2001/XMLSchema" xmlns:p="http://schemas.microsoft.com/office/2006/metadata/properties" xmlns:ns2="812c9c81-7649-4881-bf41-bd9a94caeac3" xmlns:ns3="d36856fe-d4a9-4f0b-87a7-8fa063632c32" xmlns:ns4="31062a0d-ede8-4112-b4bb-00a9c1bc8e16" targetNamespace="http://schemas.microsoft.com/office/2006/metadata/properties" ma:root="true" ma:fieldsID="1594e6e9e50d6a4f15c8f79c8645cd00" ns2:_="" ns3:_="" ns4:_="">
    <xsd:import namespace="812c9c81-7649-4881-bf41-bd9a94caeac3"/>
    <xsd:import namespace="d36856fe-d4a9-4f0b-87a7-8fa063632c32"/>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c9c81-7649-4881-bf41-bd9a94cae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6856fe-d4a9-4f0b-87a7-8fa063632c3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43f107c-c443-461f-896e-d7905d0fb4fc}" ma:internalName="TaxCatchAll" ma:showField="CatchAllData" ma:web="d36856fe-d4a9-4f0b-87a7-8fa063632c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12c9c81-7649-4881-bf41-bd9a94caeac3">
      <Terms xmlns="http://schemas.microsoft.com/office/infopath/2007/PartnerControls"/>
    </lcf76f155ced4ddcb4097134ff3c332f>
    <TaxCatchAll xmlns="31062a0d-ede8-4112-b4bb-00a9c1bc8e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572A33-0570-4B42-9F4D-BD2AA9326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2c9c81-7649-4881-bf41-bd9a94caeac3"/>
    <ds:schemaRef ds:uri="d36856fe-d4a9-4f0b-87a7-8fa063632c32"/>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84F2CF-AB4D-4815-B4F7-D97B920FEA84}">
  <ds:schemaRefs>
    <ds:schemaRef ds:uri="http://schemas.microsoft.com/office/2006/metadata/properties"/>
    <ds:schemaRef ds:uri="http://schemas.microsoft.com/office/infopath/2007/PartnerControls"/>
    <ds:schemaRef ds:uri="812c9c81-7649-4881-bf41-bd9a94caeac3"/>
    <ds:schemaRef ds:uri="31062a0d-ede8-4112-b4bb-00a9c1bc8e16"/>
  </ds:schemaRefs>
</ds:datastoreItem>
</file>

<file path=customXml/itemProps3.xml><?xml version="1.0" encoding="utf-8"?>
<ds:datastoreItem xmlns:ds="http://schemas.openxmlformats.org/officeDocument/2006/customXml" ds:itemID="{52AC8F2E-36F8-4FB5-8A73-4F7845884C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1219</Words>
  <Application>Microsoft Office PowerPoint</Application>
  <PresentationFormat>On-screen Show (16:9)</PresentationFormat>
  <Paragraphs>195</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Montserrat</vt:lpstr>
      <vt:lpstr>Poppins SemiBold</vt:lpstr>
      <vt:lpstr>Montserrat ExtraBold</vt:lpstr>
      <vt:lpstr>Poppins</vt:lpstr>
      <vt:lpstr>Poppins Light</vt:lpstr>
      <vt:lpstr>Arial</vt:lpstr>
      <vt:lpstr>Simple Light</vt:lpstr>
      <vt:lpstr>USGS Ores to Minerals </vt:lpstr>
      <vt:lpstr>Think About It</vt:lpstr>
      <vt:lpstr>Think About It - More</vt:lpstr>
      <vt:lpstr>Learning Objectives (1)</vt:lpstr>
      <vt:lpstr>What Are Critical Minerals?</vt:lpstr>
      <vt:lpstr>What Are Critical Minerals? Continued</vt:lpstr>
      <vt:lpstr>Learning Objectives (2)</vt:lpstr>
      <vt:lpstr>Are Critical Minerals Always the Same? (1) </vt:lpstr>
      <vt:lpstr>Are Critical Minerals Always the Same? (2)</vt:lpstr>
      <vt:lpstr>Are Critical Minerals Always the Same? (3)</vt:lpstr>
      <vt:lpstr>How Are Critical Minerals Chosen?</vt:lpstr>
      <vt:lpstr>Economics</vt:lpstr>
      <vt:lpstr>Factor 2 Supply Chain Limitations </vt:lpstr>
      <vt:lpstr>Supply Chain Limitations</vt:lpstr>
      <vt:lpstr>Factor 3 Demand for Technology </vt:lpstr>
      <vt:lpstr>Demand for Technology</vt:lpstr>
      <vt:lpstr>Factor 4 Geopolitical Considerations</vt:lpstr>
      <vt:lpstr>Geopolitical Considerations</vt:lpstr>
      <vt:lpstr>Factor 5 Geological Feasibility </vt:lpstr>
      <vt:lpstr>Geological Feasibility</vt:lpstr>
      <vt:lpstr>Learning Objectives (3)</vt:lpstr>
      <vt:lpstr>Choose a Critical Mineral</vt:lpstr>
      <vt:lpstr>Visit the Map</vt:lpstr>
      <vt:lpstr>Find the Regions</vt:lpstr>
      <vt:lpstr>Instructions</vt:lpstr>
      <vt:lpstr>Up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Corey, Laura K</cp:lastModifiedBy>
  <cp:revision>2</cp:revision>
  <dcterms:modified xsi:type="dcterms:W3CDTF">2026-01-28T17:53:43Z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0x010100002A4A6227E88B4FA5A6D2F916048233</vt:lpwstr>
  </property>
  <property fmtid="{D5CDD505-2E9C-101B-9397-08002B2CF9AE}" pid="3" name="MediaServiceImageTags">
    <vt:lpwstr/>
  </property>
</Properties>
</file>