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1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20"/>
      <p:bold r:id="rId21"/>
      <p:italic r:id="rId22"/>
      <p:boldItalic r:id="rId23"/>
    </p:embeddedFont>
    <p:embeddedFont>
      <p:font typeface="Montserrat ExtraBold" panose="00000900000000000000" pitchFamily="2" charset="0"/>
      <p:bold r:id="rId24"/>
      <p:boldItalic r:id="rId25"/>
    </p:embeddedFont>
    <p:embeddedFont>
      <p:font typeface="Poppins" panose="00000500000000000000" pitchFamily="2" charset="0"/>
      <p:regular r:id="rId26"/>
      <p:bold r:id="rId27"/>
      <p:italic r:id="rId28"/>
      <p:boldItalic r:id="rId29"/>
    </p:embeddedFont>
    <p:embeddedFont>
      <p:font typeface="Poppins Light" panose="00000400000000000000" pitchFamily="2" charset="0"/>
      <p:regular r:id="rId30"/>
      <p:bold r:id="rId31"/>
      <p:italic r:id="rId32"/>
      <p:boldItalic r:id="rId33"/>
    </p:embeddedFont>
    <p:embeddedFont>
      <p:font typeface="Poppins SemiBold" panose="00000700000000000000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9" Type="http://schemas.openxmlformats.org/officeDocument/2006/relationships/viewProps" Target="viewProp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hyperlink" Target="https://www.usgs.gov/media/images/copper" TargetMode="External"/><Relationship Id="rId4" Type="http://schemas.openxmlformats.org/officeDocument/2006/relationships/hyperlink" Target="https://www.usgs.gov/media/images/platform-oceanographic-sensors-collect-oceanographic-dat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hyperlink" Target="https://www.usgs.gov/media/images/steam-engine-steamtown" TargetMode="External"/><Relationship Id="rId4" Type="http://schemas.openxmlformats.org/officeDocument/2006/relationships/hyperlink" Target="https://www.usgs.gov/media/images/limonite-pile-saugus-iron-work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hyperlink" Target="https://www.usgs.gov/media/images/molten-rock-streaming-water-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hyperlink" Target="https://commons.wikimedia.org/wiki/File:Eclatement_d%27un_bloc_de_gr%C3%A8s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hyperlink" Target="https://commons.wikimedia.org/wiki/File:Calcite_10(Chine)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hyperlink" Target="https://www.usgs.gov/media/images/usgs-buoy" TargetMode="External"/><Relationship Id="rId4" Type="http://schemas.openxmlformats.org/officeDocument/2006/relationships/hyperlink" Target="https://www.usgs.gov/media/images/anchor-system-smart-mooring-and-spotter-buoy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hyperlink" Target="https://www.usgs.gov/media/images/sulfide-mineral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-50" y="0"/>
            <a:ext cx="9144000" cy="5154600"/>
          </a:xfrm>
          <a:prstGeom prst="rect">
            <a:avLst/>
          </a:prstGeom>
          <a:gradFill>
            <a:gsLst>
              <a:gs pos="0">
                <a:srgbClr val="5572B2"/>
              </a:gs>
              <a:gs pos="100000">
                <a:srgbClr val="3E5382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294967295"/>
          </p:nvPr>
        </p:nvSpPr>
        <p:spPr>
          <a:xfrm>
            <a:off x="898425" y="1723825"/>
            <a:ext cx="71874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" sz="4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USGS Ores to Minerals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1055650" y="2729725"/>
            <a:ext cx="1565100" cy="415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1111800" y="2653525"/>
            <a:ext cx="1509000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1" i="0" u="none" strike="noStrike" cap="none">
                <a:solidFill>
                  <a:srgbClr val="5572B2"/>
                </a:solidFill>
                <a:latin typeface="Poppins"/>
                <a:ea typeface="Poppins"/>
                <a:cs typeface="Poppins"/>
                <a:sym typeface="Poppins"/>
              </a:rPr>
              <a:t>Lesson 3</a:t>
            </a:r>
            <a:endParaRPr sz="4400" b="1" i="0" u="none" strike="noStrike" cap="none">
              <a:solidFill>
                <a:srgbClr val="5572B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572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2814575" y="2476350"/>
            <a:ext cx="5618400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Ore and Mineral Vocabulary | Student Slides</a:t>
            </a:r>
            <a:endParaRPr sz="44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8376" y="4327825"/>
            <a:ext cx="1393550" cy="51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2"/>
          <p:cNvSpPr/>
          <p:nvPr/>
        </p:nvSpPr>
        <p:spPr>
          <a:xfrm>
            <a:off x="-50" y="0"/>
            <a:ext cx="9144000" cy="5154900"/>
          </a:xfrm>
          <a:prstGeom prst="rect">
            <a:avLst/>
          </a:prstGeom>
          <a:gradFill>
            <a:gsLst>
              <a:gs pos="0">
                <a:srgbClr val="5572B2"/>
              </a:gs>
              <a:gs pos="100000">
                <a:srgbClr val="3E5382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22"/>
          <p:cNvSpPr/>
          <p:nvPr/>
        </p:nvSpPr>
        <p:spPr>
          <a:xfrm>
            <a:off x="246925" y="318650"/>
            <a:ext cx="833100" cy="25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2"/>
          <p:cNvSpPr txBox="1"/>
          <p:nvPr/>
        </p:nvSpPr>
        <p:spPr>
          <a:xfrm>
            <a:off x="1053050" y="242450"/>
            <a:ext cx="48435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Ore and Mineral Vocabulary | Student Slides</a:t>
            </a:r>
            <a:endParaRPr sz="13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5572B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5572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2"/>
          <p:cNvSpPr txBox="1"/>
          <p:nvPr/>
        </p:nvSpPr>
        <p:spPr>
          <a:xfrm>
            <a:off x="226875" y="242450"/>
            <a:ext cx="10041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5572B2"/>
                </a:solidFill>
                <a:latin typeface="Poppins"/>
                <a:ea typeface="Poppins"/>
                <a:cs typeface="Poppins"/>
                <a:sym typeface="Poppins"/>
              </a:rPr>
              <a:t>Lesson 3</a:t>
            </a:r>
            <a:endParaRPr sz="3400" b="1" i="0" u="none" strike="noStrike" cap="none">
              <a:solidFill>
                <a:srgbClr val="5572B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5572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2"/>
          <p:cNvSpPr/>
          <p:nvPr/>
        </p:nvSpPr>
        <p:spPr>
          <a:xfrm>
            <a:off x="635425" y="1413575"/>
            <a:ext cx="2651700" cy="62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2"/>
          <p:cNvSpPr txBox="1">
            <a:spLocks noGrp="1"/>
          </p:cNvSpPr>
          <p:nvPr>
            <p:ph type="title" idx="4294967295"/>
          </p:nvPr>
        </p:nvSpPr>
        <p:spPr>
          <a:xfrm>
            <a:off x="691575" y="1337375"/>
            <a:ext cx="2830558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" sz="3500" b="0" i="0" u="none" strike="noStrike" cap="none">
                <a:solidFill>
                  <a:srgbClr val="5572B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Malleable</a:t>
            </a:r>
            <a:endParaRPr/>
          </a:p>
        </p:txBody>
      </p:sp>
      <p:sp>
        <p:nvSpPr>
          <p:cNvPr id="189" name="Google Shape;189;p22"/>
          <p:cNvSpPr txBox="1"/>
          <p:nvPr/>
        </p:nvSpPr>
        <p:spPr>
          <a:xfrm>
            <a:off x="635425" y="2213250"/>
            <a:ext cx="4127100" cy="20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0" name="Google Shape;190;p22"/>
          <p:cNvSpPr/>
          <p:nvPr/>
        </p:nvSpPr>
        <p:spPr>
          <a:xfrm>
            <a:off x="5268200" y="0"/>
            <a:ext cx="3876000" cy="515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2"/>
          <p:cNvSpPr/>
          <p:nvPr/>
        </p:nvSpPr>
        <p:spPr>
          <a:xfrm>
            <a:off x="5765910" y="1332855"/>
            <a:ext cx="2973000" cy="3077400"/>
          </a:xfrm>
          <a:prstGeom prst="rect">
            <a:avLst/>
          </a:prstGeom>
          <a:solidFill>
            <a:srgbClr val="557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2"/>
          <p:cNvSpPr txBox="1"/>
          <p:nvPr/>
        </p:nvSpPr>
        <p:spPr>
          <a:xfrm>
            <a:off x="550725" y="2165025"/>
            <a:ext cx="4127100" cy="25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Copper can be turned into foil and so can other substances, like aluminum and gold.</a:t>
            </a: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How does the copper become foil-shaped?</a:t>
            </a: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Platform with oceanographic sensors that collect oceanographic data courtesy of the U.S. Geological Survey, </a:t>
            </a:r>
            <a:r>
              <a:rPr lang="en" sz="900" b="0" i="0" u="sng" strike="noStrike" cap="non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4"/>
              </a:rPr>
              <a:t>https://www.usgs.gov/media/images/platform-oceanographic-sensors-collect-oceanographic-data</a:t>
            </a:r>
            <a:endParaRPr sz="9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Copper Image Courtesy of the U.S. Geological Survey, </a:t>
            </a:r>
            <a:r>
              <a:rPr lang="en" sz="900" b="0" i="0" u="sng" strike="noStrike" cap="non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5"/>
              </a:rPr>
              <a:t>https://www.usgs.gov/media/images/copper</a:t>
            </a:r>
            <a:endParaRPr sz="9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93" name="Google Shape;193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17678" y="1285000"/>
            <a:ext cx="3147301" cy="2972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3"/>
          <p:cNvSpPr/>
          <p:nvPr/>
        </p:nvSpPr>
        <p:spPr>
          <a:xfrm>
            <a:off x="-50" y="0"/>
            <a:ext cx="9144000" cy="5154900"/>
          </a:xfrm>
          <a:prstGeom prst="rect">
            <a:avLst/>
          </a:prstGeom>
          <a:gradFill>
            <a:gsLst>
              <a:gs pos="0">
                <a:srgbClr val="5572B2"/>
              </a:gs>
              <a:gs pos="100000">
                <a:srgbClr val="3E5382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3"/>
          <p:cNvSpPr/>
          <p:nvPr/>
        </p:nvSpPr>
        <p:spPr>
          <a:xfrm>
            <a:off x="246925" y="318650"/>
            <a:ext cx="833100" cy="25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3"/>
          <p:cNvSpPr txBox="1"/>
          <p:nvPr/>
        </p:nvSpPr>
        <p:spPr>
          <a:xfrm>
            <a:off x="1053050" y="242450"/>
            <a:ext cx="48435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Ore and Mineral Vocabulary | Student Slides</a:t>
            </a:r>
            <a:endParaRPr sz="13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5572B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5572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3"/>
          <p:cNvSpPr txBox="1"/>
          <p:nvPr/>
        </p:nvSpPr>
        <p:spPr>
          <a:xfrm>
            <a:off x="226875" y="242450"/>
            <a:ext cx="10041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5572B2"/>
                </a:solidFill>
                <a:latin typeface="Poppins"/>
                <a:ea typeface="Poppins"/>
                <a:cs typeface="Poppins"/>
                <a:sym typeface="Poppins"/>
              </a:rPr>
              <a:t>Lesson 3</a:t>
            </a:r>
            <a:endParaRPr sz="3400" b="1" i="0" u="none" strike="noStrike" cap="none">
              <a:solidFill>
                <a:srgbClr val="5572B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5572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3"/>
          <p:cNvSpPr/>
          <p:nvPr/>
        </p:nvSpPr>
        <p:spPr>
          <a:xfrm>
            <a:off x="635425" y="990975"/>
            <a:ext cx="1128600" cy="62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3"/>
          <p:cNvSpPr txBox="1">
            <a:spLocks noGrp="1"/>
          </p:cNvSpPr>
          <p:nvPr>
            <p:ph type="title" idx="4294967295"/>
          </p:nvPr>
        </p:nvSpPr>
        <p:spPr>
          <a:xfrm>
            <a:off x="635425" y="926875"/>
            <a:ext cx="1128600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" sz="3500" b="0" i="0" u="none" strike="noStrike" cap="none">
                <a:solidFill>
                  <a:srgbClr val="5572B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Ore</a:t>
            </a:r>
            <a:endParaRPr/>
          </a:p>
        </p:txBody>
      </p:sp>
      <p:sp>
        <p:nvSpPr>
          <p:cNvPr id="204" name="Google Shape;204;p23"/>
          <p:cNvSpPr txBox="1"/>
          <p:nvPr/>
        </p:nvSpPr>
        <p:spPr>
          <a:xfrm>
            <a:off x="635425" y="2213250"/>
            <a:ext cx="4127100" cy="20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5" name="Google Shape;205;p23"/>
          <p:cNvSpPr/>
          <p:nvPr/>
        </p:nvSpPr>
        <p:spPr>
          <a:xfrm>
            <a:off x="5268200" y="0"/>
            <a:ext cx="3876000" cy="515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3"/>
          <p:cNvSpPr/>
          <p:nvPr/>
        </p:nvSpPr>
        <p:spPr>
          <a:xfrm>
            <a:off x="6048950" y="879975"/>
            <a:ext cx="2557800" cy="3468300"/>
          </a:xfrm>
          <a:prstGeom prst="rect">
            <a:avLst/>
          </a:prstGeom>
          <a:solidFill>
            <a:srgbClr val="557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3"/>
          <p:cNvSpPr txBox="1"/>
          <p:nvPr/>
        </p:nvSpPr>
        <p:spPr>
          <a:xfrm>
            <a:off x="559225" y="1752825"/>
            <a:ext cx="41271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Limonite is processed in a factory to obtain iron for making important materials, like steel.</a:t>
            </a: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How is the limonite obtained, and what form is it in?</a:t>
            </a: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Limonite Pile at Saugus Iron Works Courtesy of the U.S. Geological Survey. </a:t>
            </a:r>
            <a:r>
              <a:rPr lang="en" sz="900" b="0" i="0" u="sng" strike="noStrike" cap="non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4"/>
              </a:rPr>
              <a:t>https://www.usgs.gov/media/images/limonite-pile-saugus-iron-works</a:t>
            </a:r>
            <a:endParaRPr sz="9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Steam Engine at Steamtown ourtesy of the U.S. Geological Survey. </a:t>
            </a:r>
            <a:r>
              <a:rPr lang="en" sz="900" b="0" i="0" u="sng" strike="noStrike" cap="non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5"/>
              </a:rPr>
              <a:t>https://www.usgs.gov/media/images/steam-engine-steamtown</a:t>
            </a:r>
            <a:endParaRPr sz="9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08" name="Google Shape;20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96550" y="727575"/>
            <a:ext cx="2557850" cy="3468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4"/>
          <p:cNvSpPr/>
          <p:nvPr/>
        </p:nvSpPr>
        <p:spPr>
          <a:xfrm>
            <a:off x="-50" y="0"/>
            <a:ext cx="9144000" cy="5154900"/>
          </a:xfrm>
          <a:prstGeom prst="rect">
            <a:avLst/>
          </a:prstGeom>
          <a:gradFill>
            <a:gsLst>
              <a:gs pos="0">
                <a:srgbClr val="5572B2"/>
              </a:gs>
              <a:gs pos="100000">
                <a:srgbClr val="3E5382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4"/>
          <p:cNvSpPr/>
          <p:nvPr/>
        </p:nvSpPr>
        <p:spPr>
          <a:xfrm>
            <a:off x="246925" y="318650"/>
            <a:ext cx="833100" cy="25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4"/>
          <p:cNvSpPr txBox="1"/>
          <p:nvPr/>
        </p:nvSpPr>
        <p:spPr>
          <a:xfrm>
            <a:off x="1053050" y="242450"/>
            <a:ext cx="48435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Ore and Mineral Vocabulary | Student Slides</a:t>
            </a:r>
            <a:endParaRPr sz="13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5572B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5572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4"/>
          <p:cNvSpPr txBox="1"/>
          <p:nvPr/>
        </p:nvSpPr>
        <p:spPr>
          <a:xfrm>
            <a:off x="226875" y="242450"/>
            <a:ext cx="10041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5572B2"/>
                </a:solidFill>
                <a:latin typeface="Poppins"/>
                <a:ea typeface="Poppins"/>
                <a:cs typeface="Poppins"/>
                <a:sym typeface="Poppins"/>
              </a:rPr>
              <a:t>Lesson 3</a:t>
            </a:r>
            <a:endParaRPr sz="3400" b="1" i="0" u="none" strike="noStrike" cap="none">
              <a:solidFill>
                <a:srgbClr val="5572B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5572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4"/>
          <p:cNvSpPr/>
          <p:nvPr/>
        </p:nvSpPr>
        <p:spPr>
          <a:xfrm>
            <a:off x="635425" y="1413575"/>
            <a:ext cx="1849200" cy="62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4"/>
          <p:cNvSpPr txBox="1">
            <a:spLocks noGrp="1"/>
          </p:cNvSpPr>
          <p:nvPr>
            <p:ph type="title" idx="4294967295"/>
          </p:nvPr>
        </p:nvSpPr>
        <p:spPr>
          <a:xfrm>
            <a:off x="691575" y="1337375"/>
            <a:ext cx="1793100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" sz="3500" b="0" i="0" u="none" strike="noStrike" cap="none">
                <a:solidFill>
                  <a:srgbClr val="5572B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Refine</a:t>
            </a:r>
            <a:endParaRPr/>
          </a:p>
        </p:txBody>
      </p:sp>
      <p:sp>
        <p:nvSpPr>
          <p:cNvPr id="219" name="Google Shape;219;p24"/>
          <p:cNvSpPr txBox="1"/>
          <p:nvPr/>
        </p:nvSpPr>
        <p:spPr>
          <a:xfrm>
            <a:off x="635425" y="2213250"/>
            <a:ext cx="4127100" cy="20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0" name="Google Shape;220;p24"/>
          <p:cNvSpPr/>
          <p:nvPr/>
        </p:nvSpPr>
        <p:spPr>
          <a:xfrm>
            <a:off x="5268200" y="0"/>
            <a:ext cx="3876000" cy="515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4"/>
          <p:cNvSpPr/>
          <p:nvPr/>
        </p:nvSpPr>
        <p:spPr>
          <a:xfrm>
            <a:off x="5765900" y="1332851"/>
            <a:ext cx="2973000" cy="2269200"/>
          </a:xfrm>
          <a:prstGeom prst="rect">
            <a:avLst/>
          </a:prstGeom>
          <a:solidFill>
            <a:srgbClr val="557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4"/>
          <p:cNvSpPr txBox="1"/>
          <p:nvPr/>
        </p:nvSpPr>
        <p:spPr>
          <a:xfrm>
            <a:off x="556600" y="2213250"/>
            <a:ext cx="4127100" cy="27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Raw ore is often crushed and heated in factories.</a:t>
            </a: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What is the purpose of crushing and heating the ore?</a:t>
            </a: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Molten Rock Streaming into Water Image Courtesy of the U.S. Geological Survey. </a:t>
            </a:r>
            <a:r>
              <a:rPr lang="en" sz="900" b="0" i="0" u="sng" strike="noStrike" cap="non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4"/>
              </a:rPr>
              <a:t>https://www.usgs.gov/media/images/molten-rock-streaming-water-0</a:t>
            </a:r>
            <a:endParaRPr sz="9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23" name="Google Shape;223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14625" y="1208275"/>
            <a:ext cx="2973001" cy="222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5"/>
          <p:cNvSpPr/>
          <p:nvPr/>
        </p:nvSpPr>
        <p:spPr>
          <a:xfrm>
            <a:off x="-50" y="0"/>
            <a:ext cx="9144000" cy="5154900"/>
          </a:xfrm>
          <a:prstGeom prst="rect">
            <a:avLst/>
          </a:prstGeom>
          <a:gradFill>
            <a:gsLst>
              <a:gs pos="0">
                <a:srgbClr val="5572B2"/>
              </a:gs>
              <a:gs pos="100000">
                <a:srgbClr val="3E5382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5"/>
          <p:cNvSpPr/>
          <p:nvPr/>
        </p:nvSpPr>
        <p:spPr>
          <a:xfrm>
            <a:off x="246925" y="318650"/>
            <a:ext cx="833100" cy="25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5"/>
          <p:cNvSpPr txBox="1"/>
          <p:nvPr/>
        </p:nvSpPr>
        <p:spPr>
          <a:xfrm>
            <a:off x="226875" y="242450"/>
            <a:ext cx="10041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5572B2"/>
                </a:solidFill>
                <a:latin typeface="Poppins"/>
                <a:ea typeface="Poppins"/>
                <a:cs typeface="Poppins"/>
                <a:sym typeface="Poppins"/>
              </a:rPr>
              <a:t>Lesson 3</a:t>
            </a:r>
            <a:endParaRPr sz="3400" b="1" i="0" u="none" strike="noStrike" cap="none">
              <a:solidFill>
                <a:srgbClr val="5572B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5572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5"/>
          <p:cNvSpPr txBox="1"/>
          <p:nvPr/>
        </p:nvSpPr>
        <p:spPr>
          <a:xfrm>
            <a:off x="1053050" y="242450"/>
            <a:ext cx="48435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Ore and Mineral Vocabulary | Student Slides</a:t>
            </a:r>
            <a:endParaRPr sz="13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5572B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5572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5"/>
          <p:cNvSpPr/>
          <p:nvPr/>
        </p:nvSpPr>
        <p:spPr>
          <a:xfrm>
            <a:off x="575075" y="1194175"/>
            <a:ext cx="3147300" cy="6288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5"/>
          <p:cNvSpPr txBox="1">
            <a:spLocks noGrp="1"/>
          </p:cNvSpPr>
          <p:nvPr>
            <p:ph type="title" idx="4294967295"/>
          </p:nvPr>
        </p:nvSpPr>
        <p:spPr>
          <a:xfrm>
            <a:off x="575075" y="1130006"/>
            <a:ext cx="3300726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" sz="3500" b="0" i="0" u="none" strike="noStrike" cap="none">
                <a:solidFill>
                  <a:srgbClr val="5572B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What To Do</a:t>
            </a:r>
            <a:endParaRPr/>
          </a:p>
        </p:txBody>
      </p:sp>
      <p:sp>
        <p:nvSpPr>
          <p:cNvPr id="234" name="Google Shape;234;p25"/>
          <p:cNvSpPr txBox="1"/>
          <p:nvPr/>
        </p:nvSpPr>
        <p:spPr>
          <a:xfrm>
            <a:off x="575075" y="2045688"/>
            <a:ext cx="4224900" cy="13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Complete the Student Worksheet - Vocabulary Graphic Organizer with your teacher.</a:t>
            </a:r>
            <a:endParaRPr sz="14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5" name="Google Shape;235;p25"/>
          <p:cNvSpPr/>
          <p:nvPr/>
        </p:nvSpPr>
        <p:spPr>
          <a:xfrm>
            <a:off x="5268200" y="0"/>
            <a:ext cx="3876000" cy="515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5"/>
          <p:cNvSpPr/>
          <p:nvPr/>
        </p:nvSpPr>
        <p:spPr>
          <a:xfrm>
            <a:off x="6074152" y="1342950"/>
            <a:ext cx="2381400" cy="3077400"/>
          </a:xfrm>
          <a:prstGeom prst="rect">
            <a:avLst/>
          </a:prstGeom>
          <a:solidFill>
            <a:srgbClr val="5572B2">
              <a:alpha val="6470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Google Shape;23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21751" y="1190625"/>
            <a:ext cx="2355400" cy="308083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9411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6"/>
          <p:cNvSpPr/>
          <p:nvPr/>
        </p:nvSpPr>
        <p:spPr>
          <a:xfrm>
            <a:off x="-50" y="0"/>
            <a:ext cx="9144000" cy="5154900"/>
          </a:xfrm>
          <a:prstGeom prst="rect">
            <a:avLst/>
          </a:prstGeom>
          <a:gradFill>
            <a:gsLst>
              <a:gs pos="0">
                <a:srgbClr val="5572B2"/>
              </a:gs>
              <a:gs pos="100000">
                <a:srgbClr val="3E5382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6"/>
          <p:cNvSpPr txBox="1">
            <a:spLocks noGrp="1"/>
          </p:cNvSpPr>
          <p:nvPr>
            <p:ph type="title" idx="4294967295"/>
          </p:nvPr>
        </p:nvSpPr>
        <p:spPr>
          <a:xfrm>
            <a:off x="1629275" y="1647625"/>
            <a:ext cx="5866200" cy="711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" sz="4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Up Next</a:t>
            </a:r>
            <a:endParaRPr/>
          </a:p>
        </p:txBody>
      </p:sp>
      <p:sp>
        <p:nvSpPr>
          <p:cNvPr id="244" name="Google Shape;244;p26"/>
          <p:cNvSpPr txBox="1"/>
          <p:nvPr/>
        </p:nvSpPr>
        <p:spPr>
          <a:xfrm>
            <a:off x="1613425" y="2407375"/>
            <a:ext cx="6427800" cy="16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In the next lesson, you will discover how the different properties of minerals are useful for people.</a:t>
            </a:r>
            <a:endParaRPr sz="23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3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5" name="Google Shape;245;p26"/>
          <p:cNvSpPr/>
          <p:nvPr/>
        </p:nvSpPr>
        <p:spPr>
          <a:xfrm>
            <a:off x="246925" y="318650"/>
            <a:ext cx="833100" cy="25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6"/>
          <p:cNvSpPr txBox="1"/>
          <p:nvPr/>
        </p:nvSpPr>
        <p:spPr>
          <a:xfrm>
            <a:off x="226875" y="242450"/>
            <a:ext cx="10041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5572B2"/>
                </a:solidFill>
                <a:latin typeface="Poppins"/>
                <a:ea typeface="Poppins"/>
                <a:cs typeface="Poppins"/>
                <a:sym typeface="Poppins"/>
              </a:rPr>
              <a:t>Lesson 3</a:t>
            </a:r>
            <a:endParaRPr sz="3400" b="1" i="0" u="none" strike="noStrike" cap="none">
              <a:solidFill>
                <a:srgbClr val="5572B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5572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6"/>
          <p:cNvSpPr txBox="1"/>
          <p:nvPr/>
        </p:nvSpPr>
        <p:spPr>
          <a:xfrm>
            <a:off x="1053050" y="242450"/>
            <a:ext cx="48435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Ore and Mineral Vocabulary | Student Slides</a:t>
            </a:r>
            <a:endParaRPr sz="13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5572B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5572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8376" y="4327825"/>
            <a:ext cx="1393550" cy="51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6"/>
          <p:cNvSpPr/>
          <p:nvPr/>
        </p:nvSpPr>
        <p:spPr>
          <a:xfrm rot="10800000" flipH="1">
            <a:off x="4867500" y="439050"/>
            <a:ext cx="4276500" cy="12600"/>
          </a:xfrm>
          <a:prstGeom prst="rect">
            <a:avLst/>
          </a:prstGeom>
          <a:solidFill>
            <a:srgbClr val="EFF1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60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/>
          <p:nvPr/>
        </p:nvSpPr>
        <p:spPr>
          <a:xfrm>
            <a:off x="-50" y="0"/>
            <a:ext cx="9144000" cy="5154900"/>
          </a:xfrm>
          <a:prstGeom prst="rect">
            <a:avLst/>
          </a:prstGeom>
          <a:gradFill>
            <a:gsLst>
              <a:gs pos="0">
                <a:srgbClr val="5572B2"/>
              </a:gs>
              <a:gs pos="100000">
                <a:srgbClr val="3E5382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title" idx="4294967295"/>
          </p:nvPr>
        </p:nvSpPr>
        <p:spPr>
          <a:xfrm>
            <a:off x="1789825" y="1342825"/>
            <a:ext cx="58662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" sz="4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Learning Objective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1080025" y="2171550"/>
            <a:ext cx="7092600" cy="20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Poppins"/>
              <a:buChar char="●"/>
            </a:pPr>
            <a:r>
              <a:rPr lang="en" sz="2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Identify and apply language to highlight vocabulary related to magnetism.</a:t>
            </a:r>
            <a:endParaRPr sz="23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246925" y="318650"/>
            <a:ext cx="833100" cy="25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226875" y="242450"/>
            <a:ext cx="10041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5572B2"/>
                </a:solidFill>
                <a:latin typeface="Poppins"/>
                <a:ea typeface="Poppins"/>
                <a:cs typeface="Poppins"/>
                <a:sym typeface="Poppins"/>
              </a:rPr>
              <a:t>Lesson 3</a:t>
            </a:r>
            <a:endParaRPr sz="3400" b="1" i="0" u="none" strike="noStrike" cap="none">
              <a:solidFill>
                <a:srgbClr val="5572B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5572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1053050" y="242450"/>
            <a:ext cx="48435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Ore and Mineral Vocabulary | Student Slides</a:t>
            </a:r>
            <a:endParaRPr sz="13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5572B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5572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4"/>
          <p:cNvSpPr/>
          <p:nvPr/>
        </p:nvSpPr>
        <p:spPr>
          <a:xfrm rot="10800000" flipH="1">
            <a:off x="4867500" y="439050"/>
            <a:ext cx="4276500" cy="12600"/>
          </a:xfrm>
          <a:prstGeom prst="rect">
            <a:avLst/>
          </a:prstGeom>
          <a:solidFill>
            <a:srgbClr val="EFF1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60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022" y="1469622"/>
            <a:ext cx="603900" cy="60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48376" y="4327825"/>
            <a:ext cx="1393550" cy="51482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/>
        </p:nvSpPr>
        <p:spPr>
          <a:xfrm>
            <a:off x="1053050" y="242450"/>
            <a:ext cx="48435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Ore and Mineral Vocabulary | Student Slides</a:t>
            </a:r>
            <a:endParaRPr sz="13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5572B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5572B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/>
          <p:nvPr/>
        </p:nvSpPr>
        <p:spPr>
          <a:xfrm>
            <a:off x="-50" y="0"/>
            <a:ext cx="9144000" cy="5154900"/>
          </a:xfrm>
          <a:prstGeom prst="rect">
            <a:avLst/>
          </a:prstGeom>
          <a:gradFill>
            <a:gsLst>
              <a:gs pos="0">
                <a:srgbClr val="5572B2"/>
              </a:gs>
              <a:gs pos="100000">
                <a:srgbClr val="3E5382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5"/>
          <p:cNvSpPr/>
          <p:nvPr/>
        </p:nvSpPr>
        <p:spPr>
          <a:xfrm>
            <a:off x="246925" y="318650"/>
            <a:ext cx="833100" cy="25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1053050" y="242450"/>
            <a:ext cx="48435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Ore and Mineral Vocabulary | Student Slides</a:t>
            </a:r>
            <a:endParaRPr sz="13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5572B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5572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226875" y="242450"/>
            <a:ext cx="10041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5572B2"/>
                </a:solidFill>
                <a:latin typeface="Poppins"/>
                <a:ea typeface="Poppins"/>
                <a:cs typeface="Poppins"/>
                <a:sym typeface="Poppins"/>
              </a:rPr>
              <a:t>Lesson 3</a:t>
            </a:r>
            <a:endParaRPr sz="3400" b="1" i="0" u="none" strike="noStrike" cap="none">
              <a:solidFill>
                <a:srgbClr val="5572B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5572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5"/>
          <p:cNvSpPr/>
          <p:nvPr/>
        </p:nvSpPr>
        <p:spPr>
          <a:xfrm>
            <a:off x="635425" y="1413575"/>
            <a:ext cx="3147300" cy="62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5"/>
          <p:cNvSpPr txBox="1">
            <a:spLocks noGrp="1"/>
          </p:cNvSpPr>
          <p:nvPr>
            <p:ph type="title" idx="4294967295"/>
          </p:nvPr>
        </p:nvSpPr>
        <p:spPr>
          <a:xfrm>
            <a:off x="691575" y="1337375"/>
            <a:ext cx="4224900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" sz="3500" b="0" i="0" u="none" strike="noStrike" cap="none">
                <a:solidFill>
                  <a:srgbClr val="5572B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Instructions</a:t>
            </a:r>
            <a:endParaRPr/>
          </a:p>
        </p:txBody>
      </p:sp>
      <p:sp>
        <p:nvSpPr>
          <p:cNvPr id="84" name="Google Shape;84;p15"/>
          <p:cNvSpPr txBox="1"/>
          <p:nvPr/>
        </p:nvSpPr>
        <p:spPr>
          <a:xfrm>
            <a:off x="635425" y="2213250"/>
            <a:ext cx="4127100" cy="20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Use your Student Worksheet - Vocabulary Graphic Organizer as you co-construct definitions and examples for terms in the given word bank.</a:t>
            </a: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5" name="Google Shape;85;p15"/>
          <p:cNvSpPr/>
          <p:nvPr/>
        </p:nvSpPr>
        <p:spPr>
          <a:xfrm>
            <a:off x="5268200" y="0"/>
            <a:ext cx="3876000" cy="515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5"/>
          <p:cNvSpPr/>
          <p:nvPr/>
        </p:nvSpPr>
        <p:spPr>
          <a:xfrm>
            <a:off x="6074152" y="1342950"/>
            <a:ext cx="2381400" cy="3077400"/>
          </a:xfrm>
          <a:prstGeom prst="rect">
            <a:avLst/>
          </a:prstGeom>
          <a:solidFill>
            <a:srgbClr val="5572B2">
              <a:alpha val="6470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21751" y="1190625"/>
            <a:ext cx="2355400" cy="308083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9411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/>
          <p:nvPr/>
        </p:nvSpPr>
        <p:spPr>
          <a:xfrm>
            <a:off x="-50" y="0"/>
            <a:ext cx="9144000" cy="5154900"/>
          </a:xfrm>
          <a:prstGeom prst="rect">
            <a:avLst/>
          </a:prstGeom>
          <a:gradFill>
            <a:gsLst>
              <a:gs pos="0">
                <a:srgbClr val="5572B2"/>
              </a:gs>
              <a:gs pos="100000">
                <a:srgbClr val="3E5382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6"/>
          <p:cNvSpPr/>
          <p:nvPr/>
        </p:nvSpPr>
        <p:spPr>
          <a:xfrm>
            <a:off x="246925" y="318650"/>
            <a:ext cx="833100" cy="25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1053050" y="242450"/>
            <a:ext cx="48435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Ore and Mineral Vocabulary | Student Slides</a:t>
            </a:r>
            <a:endParaRPr sz="13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5572B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5572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226875" y="242450"/>
            <a:ext cx="10041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5572B2"/>
                </a:solidFill>
                <a:latin typeface="Poppins"/>
                <a:ea typeface="Poppins"/>
                <a:cs typeface="Poppins"/>
                <a:sym typeface="Poppins"/>
              </a:rPr>
              <a:t>Lesson 3</a:t>
            </a:r>
            <a:endParaRPr sz="3400" b="1" i="0" u="none" strike="noStrike" cap="none">
              <a:solidFill>
                <a:srgbClr val="5572B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5572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6"/>
          <p:cNvSpPr/>
          <p:nvPr/>
        </p:nvSpPr>
        <p:spPr>
          <a:xfrm>
            <a:off x="635425" y="1413575"/>
            <a:ext cx="1840200" cy="62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6"/>
          <p:cNvSpPr txBox="1">
            <a:spLocks noGrp="1"/>
          </p:cNvSpPr>
          <p:nvPr>
            <p:ph type="title" idx="4294967295"/>
          </p:nvPr>
        </p:nvSpPr>
        <p:spPr>
          <a:xfrm>
            <a:off x="691575" y="1337375"/>
            <a:ext cx="1729200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" sz="3500" b="0" i="0" u="none" strike="noStrike" cap="none">
                <a:solidFill>
                  <a:srgbClr val="5572B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Brittle</a:t>
            </a:r>
            <a:endParaRPr/>
          </a:p>
        </p:txBody>
      </p:sp>
      <p:sp>
        <p:nvSpPr>
          <p:cNvPr id="98" name="Google Shape;98;p16"/>
          <p:cNvSpPr txBox="1"/>
          <p:nvPr/>
        </p:nvSpPr>
        <p:spPr>
          <a:xfrm>
            <a:off x="635425" y="2213250"/>
            <a:ext cx="4127100" cy="20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9" name="Google Shape;99;p16"/>
          <p:cNvSpPr/>
          <p:nvPr/>
        </p:nvSpPr>
        <p:spPr>
          <a:xfrm>
            <a:off x="5268200" y="0"/>
            <a:ext cx="3876000" cy="515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6"/>
          <p:cNvSpPr/>
          <p:nvPr/>
        </p:nvSpPr>
        <p:spPr>
          <a:xfrm>
            <a:off x="5882875" y="1413575"/>
            <a:ext cx="2813100" cy="2241000"/>
          </a:xfrm>
          <a:prstGeom prst="rect">
            <a:avLst/>
          </a:prstGeom>
          <a:solidFill>
            <a:srgbClr val="557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6"/>
          <p:cNvSpPr txBox="1"/>
          <p:nvPr/>
        </p:nvSpPr>
        <p:spPr>
          <a:xfrm>
            <a:off x="568950" y="2213250"/>
            <a:ext cx="4127100" cy="26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Things like glass and pottery are brittle. Minerals can be brittle too.</a:t>
            </a: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What happens if you hit them with a hammer? </a:t>
            </a: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Medjaï. (2009). </a:t>
            </a:r>
            <a:r>
              <a:rPr lang="en" sz="900" b="0" i="1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Eclatement d'un bloc de grès</a:t>
            </a:r>
            <a:r>
              <a:rPr lang="en" sz="9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[Photograph]. Wikimedia Commons. </a:t>
            </a:r>
            <a:r>
              <a:rPr lang="en" sz="900" b="0" i="0" u="sng" strike="noStrike" cap="non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4"/>
              </a:rPr>
              <a:t>https://commons.wikimedia.org/wiki/File:Eclatement_d%27un_bloc_de_gr%C3%A8s.jpg</a:t>
            </a:r>
            <a:r>
              <a:rPr lang="en" sz="9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15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2" name="Google Shape;10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9700" y="1346975"/>
            <a:ext cx="2813225" cy="210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/>
          <p:nvPr/>
        </p:nvSpPr>
        <p:spPr>
          <a:xfrm>
            <a:off x="-50" y="0"/>
            <a:ext cx="9144000" cy="5154900"/>
          </a:xfrm>
          <a:prstGeom prst="rect">
            <a:avLst/>
          </a:prstGeom>
          <a:gradFill>
            <a:gsLst>
              <a:gs pos="0">
                <a:srgbClr val="5572B2"/>
              </a:gs>
              <a:gs pos="100000">
                <a:srgbClr val="3E5382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246925" y="318650"/>
            <a:ext cx="833100" cy="25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7"/>
          <p:cNvSpPr txBox="1"/>
          <p:nvPr/>
        </p:nvSpPr>
        <p:spPr>
          <a:xfrm>
            <a:off x="1053050" y="242450"/>
            <a:ext cx="48435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Ore and Mineral Vocabulary | Student Slides</a:t>
            </a:r>
            <a:endParaRPr sz="13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5572B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5572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7"/>
          <p:cNvSpPr txBox="1"/>
          <p:nvPr/>
        </p:nvSpPr>
        <p:spPr>
          <a:xfrm>
            <a:off x="226875" y="242450"/>
            <a:ext cx="10041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5572B2"/>
                </a:solidFill>
                <a:latin typeface="Poppins"/>
                <a:ea typeface="Poppins"/>
                <a:cs typeface="Poppins"/>
                <a:sym typeface="Poppins"/>
              </a:rPr>
              <a:t>Lesson 3</a:t>
            </a:r>
            <a:endParaRPr sz="3400" b="1" i="0" u="none" strike="noStrike" cap="none">
              <a:solidFill>
                <a:srgbClr val="5572B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5572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7"/>
          <p:cNvSpPr/>
          <p:nvPr/>
        </p:nvSpPr>
        <p:spPr>
          <a:xfrm>
            <a:off x="635425" y="1413575"/>
            <a:ext cx="2524200" cy="62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7"/>
          <p:cNvSpPr txBox="1">
            <a:spLocks noGrp="1"/>
          </p:cNvSpPr>
          <p:nvPr>
            <p:ph type="title" idx="4294967295"/>
          </p:nvPr>
        </p:nvSpPr>
        <p:spPr>
          <a:xfrm>
            <a:off x="691575" y="1337375"/>
            <a:ext cx="2404200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" sz="3500" b="0" i="0" u="none" strike="noStrike" cap="none">
                <a:solidFill>
                  <a:srgbClr val="5572B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Cleavage</a:t>
            </a:r>
            <a:endParaRPr/>
          </a:p>
        </p:txBody>
      </p:sp>
      <p:sp>
        <p:nvSpPr>
          <p:cNvPr id="113" name="Google Shape;113;p17"/>
          <p:cNvSpPr/>
          <p:nvPr/>
        </p:nvSpPr>
        <p:spPr>
          <a:xfrm>
            <a:off x="5268200" y="0"/>
            <a:ext cx="3876000" cy="515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7"/>
          <p:cNvSpPr/>
          <p:nvPr/>
        </p:nvSpPr>
        <p:spPr>
          <a:xfrm>
            <a:off x="5842100" y="1637652"/>
            <a:ext cx="2973000" cy="1974300"/>
          </a:xfrm>
          <a:prstGeom prst="rect">
            <a:avLst/>
          </a:prstGeom>
          <a:solidFill>
            <a:srgbClr val="557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7"/>
          <p:cNvSpPr txBox="1"/>
          <p:nvPr/>
        </p:nvSpPr>
        <p:spPr>
          <a:xfrm>
            <a:off x="514225" y="2213250"/>
            <a:ext cx="4127100" cy="27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Some things will break into specific shapes. Calcite is a mineral that breaks into a rhomboid shape. </a:t>
            </a: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Will all minerals break in the same shape?</a:t>
            </a: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Parent Géry. (2009). </a:t>
            </a:r>
            <a:r>
              <a:rPr lang="en" sz="900" b="0" i="1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Calcite 10(Chine)</a:t>
            </a:r>
            <a:r>
              <a:rPr lang="en" sz="9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[Photograph]. Wikimedia Commons. </a:t>
            </a:r>
            <a:r>
              <a:rPr lang="en" sz="900" b="0" i="0" u="sng" strike="noStrike" cap="non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4"/>
              </a:rPr>
              <a:t>https://commons.wikimedia.org/wiki/File:Calcite_10(Chine).jpg</a:t>
            </a:r>
            <a:r>
              <a:rPr lang="en" sz="9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15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6" name="Google Shape;11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50600" y="1475300"/>
            <a:ext cx="2973000" cy="1974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/>
          <p:nvPr/>
        </p:nvSpPr>
        <p:spPr>
          <a:xfrm>
            <a:off x="-50" y="0"/>
            <a:ext cx="9144000" cy="5154900"/>
          </a:xfrm>
          <a:prstGeom prst="rect">
            <a:avLst/>
          </a:prstGeom>
          <a:gradFill>
            <a:gsLst>
              <a:gs pos="0">
                <a:srgbClr val="5572B2"/>
              </a:gs>
              <a:gs pos="100000">
                <a:srgbClr val="3E5382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8"/>
          <p:cNvSpPr/>
          <p:nvPr/>
        </p:nvSpPr>
        <p:spPr>
          <a:xfrm>
            <a:off x="246925" y="318650"/>
            <a:ext cx="833100" cy="25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8"/>
          <p:cNvSpPr txBox="1"/>
          <p:nvPr/>
        </p:nvSpPr>
        <p:spPr>
          <a:xfrm>
            <a:off x="1053050" y="242450"/>
            <a:ext cx="48435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Ore and Mineral Vocabulary | Student Slides</a:t>
            </a:r>
            <a:endParaRPr sz="13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5572B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5572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8"/>
          <p:cNvSpPr txBox="1"/>
          <p:nvPr/>
        </p:nvSpPr>
        <p:spPr>
          <a:xfrm>
            <a:off x="226875" y="242450"/>
            <a:ext cx="10041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5572B2"/>
                </a:solidFill>
                <a:latin typeface="Poppins"/>
                <a:ea typeface="Poppins"/>
                <a:cs typeface="Poppins"/>
                <a:sym typeface="Poppins"/>
              </a:rPr>
              <a:t>Lesson 3</a:t>
            </a:r>
            <a:endParaRPr sz="3400" b="1" i="0" u="none" strike="noStrike" cap="none">
              <a:solidFill>
                <a:srgbClr val="5572B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5572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8"/>
          <p:cNvSpPr/>
          <p:nvPr/>
        </p:nvSpPr>
        <p:spPr>
          <a:xfrm>
            <a:off x="635425" y="1413575"/>
            <a:ext cx="2059800" cy="62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8"/>
          <p:cNvSpPr txBox="1">
            <a:spLocks noGrp="1"/>
          </p:cNvSpPr>
          <p:nvPr>
            <p:ph type="title" idx="4294967295"/>
          </p:nvPr>
        </p:nvSpPr>
        <p:spPr>
          <a:xfrm>
            <a:off x="691575" y="1337375"/>
            <a:ext cx="1873200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" sz="3500" b="0" i="0" u="none" strike="noStrike" cap="none">
                <a:solidFill>
                  <a:srgbClr val="5572B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Crystal</a:t>
            </a:r>
            <a:endParaRPr/>
          </a:p>
        </p:txBody>
      </p:sp>
      <p:sp>
        <p:nvSpPr>
          <p:cNvPr id="127" name="Google Shape;127;p18"/>
          <p:cNvSpPr txBox="1"/>
          <p:nvPr/>
        </p:nvSpPr>
        <p:spPr>
          <a:xfrm>
            <a:off x="635425" y="2213250"/>
            <a:ext cx="4127100" cy="20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8" name="Google Shape;128;p18"/>
          <p:cNvSpPr/>
          <p:nvPr/>
        </p:nvSpPr>
        <p:spPr>
          <a:xfrm>
            <a:off x="5268200" y="0"/>
            <a:ext cx="3876000" cy="515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8"/>
          <p:cNvSpPr/>
          <p:nvPr/>
        </p:nvSpPr>
        <p:spPr>
          <a:xfrm>
            <a:off x="5817800" y="1123738"/>
            <a:ext cx="2929200" cy="3077400"/>
          </a:xfrm>
          <a:prstGeom prst="rect">
            <a:avLst/>
          </a:prstGeom>
          <a:solidFill>
            <a:srgbClr val="557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8"/>
          <p:cNvSpPr txBox="1"/>
          <p:nvPr/>
        </p:nvSpPr>
        <p:spPr>
          <a:xfrm>
            <a:off x="522175" y="2365650"/>
            <a:ext cx="4127100" cy="23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Minerals exist as crystals and their atoms can bond together to make different shapes.</a:t>
            </a: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What do you notice about the minerals’ shapes, and what causes them to have specific shapes?</a:t>
            </a: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1" name="Google Shape;131;p18" descr="A chart showing examples of crystal structures cubic, tetragonal, hexagonal, trigonal, orthorhombic, monoclinic, and triclinic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09200" y="942376"/>
            <a:ext cx="2929200" cy="30891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9411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9"/>
          <p:cNvSpPr/>
          <p:nvPr/>
        </p:nvSpPr>
        <p:spPr>
          <a:xfrm>
            <a:off x="-50" y="0"/>
            <a:ext cx="9144000" cy="5154900"/>
          </a:xfrm>
          <a:prstGeom prst="rect">
            <a:avLst/>
          </a:prstGeom>
          <a:gradFill>
            <a:gsLst>
              <a:gs pos="0">
                <a:srgbClr val="5572B2"/>
              </a:gs>
              <a:gs pos="100000">
                <a:srgbClr val="3E5382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9"/>
          <p:cNvSpPr/>
          <p:nvPr/>
        </p:nvSpPr>
        <p:spPr>
          <a:xfrm>
            <a:off x="246925" y="318650"/>
            <a:ext cx="833100" cy="25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9"/>
          <p:cNvSpPr txBox="1"/>
          <p:nvPr/>
        </p:nvSpPr>
        <p:spPr>
          <a:xfrm>
            <a:off x="1053050" y="242450"/>
            <a:ext cx="48435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Ore and Mineral Vocabulary | Student Slides</a:t>
            </a:r>
            <a:endParaRPr sz="13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5572B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5572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9"/>
          <p:cNvSpPr txBox="1"/>
          <p:nvPr/>
        </p:nvSpPr>
        <p:spPr>
          <a:xfrm>
            <a:off x="226875" y="242450"/>
            <a:ext cx="10041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5572B2"/>
                </a:solidFill>
                <a:latin typeface="Poppins"/>
                <a:ea typeface="Poppins"/>
                <a:cs typeface="Poppins"/>
                <a:sym typeface="Poppins"/>
              </a:rPr>
              <a:t>Lesson 3</a:t>
            </a:r>
            <a:endParaRPr sz="3400" b="1" i="0" u="none" strike="noStrike" cap="none">
              <a:solidFill>
                <a:srgbClr val="5572B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5572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9"/>
          <p:cNvSpPr/>
          <p:nvPr/>
        </p:nvSpPr>
        <p:spPr>
          <a:xfrm>
            <a:off x="635425" y="966825"/>
            <a:ext cx="2232300" cy="62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9"/>
          <p:cNvSpPr txBox="1">
            <a:spLocks noGrp="1"/>
          </p:cNvSpPr>
          <p:nvPr>
            <p:ph type="title" idx="4294967295"/>
          </p:nvPr>
        </p:nvSpPr>
        <p:spPr>
          <a:xfrm>
            <a:off x="710575" y="902700"/>
            <a:ext cx="2038500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" sz="3500" b="0" i="0" u="none" strike="noStrike" cap="none">
                <a:solidFill>
                  <a:srgbClr val="5572B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Density</a:t>
            </a:r>
            <a:endParaRPr/>
          </a:p>
        </p:txBody>
      </p:sp>
      <p:sp>
        <p:nvSpPr>
          <p:cNvPr id="142" name="Google Shape;142;p19"/>
          <p:cNvSpPr txBox="1"/>
          <p:nvPr/>
        </p:nvSpPr>
        <p:spPr>
          <a:xfrm>
            <a:off x="635425" y="2213250"/>
            <a:ext cx="4127100" cy="20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3" name="Google Shape;143;p19"/>
          <p:cNvSpPr/>
          <p:nvPr/>
        </p:nvSpPr>
        <p:spPr>
          <a:xfrm>
            <a:off x="5268200" y="0"/>
            <a:ext cx="3876000" cy="515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9"/>
          <p:cNvSpPr/>
          <p:nvPr/>
        </p:nvSpPr>
        <p:spPr>
          <a:xfrm>
            <a:off x="5648750" y="1853689"/>
            <a:ext cx="3328200" cy="1752300"/>
          </a:xfrm>
          <a:prstGeom prst="rect">
            <a:avLst/>
          </a:prstGeom>
          <a:solidFill>
            <a:srgbClr val="557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9"/>
          <p:cNvSpPr txBox="1"/>
          <p:nvPr/>
        </p:nvSpPr>
        <p:spPr>
          <a:xfrm>
            <a:off x="482950" y="1786950"/>
            <a:ext cx="4527600" cy="28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Materials can have different densities.</a:t>
            </a:r>
            <a:endParaRPr sz="19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How would the density of an anchor compare to the density of a buoy?</a:t>
            </a:r>
            <a:endParaRPr sz="19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Anchor system for a smart mooring and spotter buoy courtesy of the U.S. Geological Survey, </a:t>
            </a:r>
            <a:r>
              <a:rPr lang="en" sz="900" b="0" i="0" u="sng" strike="noStrike" cap="non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4"/>
              </a:rPr>
              <a:t>https://www.usgs.gov/media/images/anchor-system-smart-mooring-and-spotter-buoy</a:t>
            </a:r>
            <a:endParaRPr sz="9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USGS Buoy courtesy of the U.S. Geological Survey,  </a:t>
            </a:r>
            <a:r>
              <a:rPr lang="en" sz="900" b="0" i="0" u="sng" strike="noStrike" cap="non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5"/>
              </a:rPr>
              <a:t>https://www.usgs.gov/media/images/usgs-buoy</a:t>
            </a:r>
            <a:endParaRPr sz="9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6" name="Google Shape;146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53163" y="1695075"/>
            <a:ext cx="3414555" cy="1752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/>
          <p:nvPr/>
        </p:nvSpPr>
        <p:spPr>
          <a:xfrm>
            <a:off x="-50" y="0"/>
            <a:ext cx="9144000" cy="5154900"/>
          </a:xfrm>
          <a:prstGeom prst="rect">
            <a:avLst/>
          </a:prstGeom>
          <a:gradFill>
            <a:gsLst>
              <a:gs pos="0">
                <a:srgbClr val="5572B2"/>
              </a:gs>
              <a:gs pos="100000">
                <a:srgbClr val="3E5382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0"/>
          <p:cNvSpPr/>
          <p:nvPr/>
        </p:nvSpPr>
        <p:spPr>
          <a:xfrm>
            <a:off x="246925" y="318650"/>
            <a:ext cx="833100" cy="25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0"/>
          <p:cNvSpPr txBox="1"/>
          <p:nvPr/>
        </p:nvSpPr>
        <p:spPr>
          <a:xfrm>
            <a:off x="1053050" y="242450"/>
            <a:ext cx="48435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Ore and Mineral Vocabulary | Student Slides</a:t>
            </a:r>
            <a:endParaRPr sz="13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5572B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5572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0"/>
          <p:cNvSpPr txBox="1"/>
          <p:nvPr/>
        </p:nvSpPr>
        <p:spPr>
          <a:xfrm>
            <a:off x="226875" y="242450"/>
            <a:ext cx="10041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5572B2"/>
                </a:solidFill>
                <a:latin typeface="Poppins"/>
                <a:ea typeface="Poppins"/>
                <a:cs typeface="Poppins"/>
                <a:sym typeface="Poppins"/>
              </a:rPr>
              <a:t>Lesson 3</a:t>
            </a:r>
            <a:endParaRPr sz="3400" b="1" i="0" u="none" strike="noStrike" cap="none">
              <a:solidFill>
                <a:srgbClr val="5572B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5572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0"/>
          <p:cNvSpPr/>
          <p:nvPr/>
        </p:nvSpPr>
        <p:spPr>
          <a:xfrm>
            <a:off x="635425" y="1413575"/>
            <a:ext cx="2581200" cy="62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0"/>
          <p:cNvSpPr txBox="1">
            <a:spLocks noGrp="1"/>
          </p:cNvSpPr>
          <p:nvPr>
            <p:ph type="title" idx="4294967295"/>
          </p:nvPr>
        </p:nvSpPr>
        <p:spPr>
          <a:xfrm>
            <a:off x="691575" y="1337375"/>
            <a:ext cx="2432100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" sz="3500" b="0" i="0" u="none" strike="noStrike" cap="none">
                <a:solidFill>
                  <a:srgbClr val="5572B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Hardness</a:t>
            </a:r>
            <a:endParaRPr/>
          </a:p>
        </p:txBody>
      </p:sp>
      <p:sp>
        <p:nvSpPr>
          <p:cNvPr id="157" name="Google Shape;157;p20"/>
          <p:cNvSpPr txBox="1"/>
          <p:nvPr/>
        </p:nvSpPr>
        <p:spPr>
          <a:xfrm>
            <a:off x="635425" y="2213250"/>
            <a:ext cx="4127100" cy="20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8" name="Google Shape;158;p20"/>
          <p:cNvSpPr/>
          <p:nvPr/>
        </p:nvSpPr>
        <p:spPr>
          <a:xfrm>
            <a:off x="5268200" y="0"/>
            <a:ext cx="3876000" cy="515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0"/>
          <p:cNvSpPr/>
          <p:nvPr/>
        </p:nvSpPr>
        <p:spPr>
          <a:xfrm>
            <a:off x="5733475" y="390675"/>
            <a:ext cx="2988000" cy="4118100"/>
          </a:xfrm>
          <a:prstGeom prst="rect">
            <a:avLst/>
          </a:prstGeom>
          <a:solidFill>
            <a:srgbClr val="557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0"/>
          <p:cNvSpPr txBox="1"/>
          <p:nvPr/>
        </p:nvSpPr>
        <p:spPr>
          <a:xfrm>
            <a:off x="545700" y="2365650"/>
            <a:ext cx="4127100" cy="20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Smokey quartz will scratch calcite but not the other way around.</a:t>
            </a: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Why do minerals sometimes get scratched and other times not?</a:t>
            </a: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1" name="Google Shape;161;p20" title="scratch_test_granite_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3425" y="526695"/>
            <a:ext cx="2758252" cy="1838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0" title="scratch_test_granite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5863415" y="2468700"/>
            <a:ext cx="2758272" cy="183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0"/>
          <p:cNvSpPr txBox="1"/>
          <p:nvPr/>
        </p:nvSpPr>
        <p:spPr>
          <a:xfrm>
            <a:off x="411800" y="4403050"/>
            <a:ext cx="42612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(top)U.S. Geological Survey. (2025). Scratch test 1 [Photograph]</a:t>
            </a:r>
            <a:endParaRPr sz="9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(bottom) U.S. Geological Survey. (2025). Scratch test 2 [Photograph]</a:t>
            </a:r>
            <a:endParaRPr sz="9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1"/>
          <p:cNvSpPr/>
          <p:nvPr/>
        </p:nvSpPr>
        <p:spPr>
          <a:xfrm>
            <a:off x="-50" y="0"/>
            <a:ext cx="9144000" cy="5154900"/>
          </a:xfrm>
          <a:prstGeom prst="rect">
            <a:avLst/>
          </a:prstGeom>
          <a:gradFill>
            <a:gsLst>
              <a:gs pos="0">
                <a:srgbClr val="5572B2"/>
              </a:gs>
              <a:gs pos="100000">
                <a:srgbClr val="3E5382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1"/>
          <p:cNvSpPr/>
          <p:nvPr/>
        </p:nvSpPr>
        <p:spPr>
          <a:xfrm>
            <a:off x="246925" y="318650"/>
            <a:ext cx="833100" cy="25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1"/>
          <p:cNvSpPr txBox="1"/>
          <p:nvPr/>
        </p:nvSpPr>
        <p:spPr>
          <a:xfrm>
            <a:off x="1053050" y="242450"/>
            <a:ext cx="48435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Ore and Mineral Vocabulary | Student Slides</a:t>
            </a:r>
            <a:endParaRPr sz="13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5572B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5572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1"/>
          <p:cNvSpPr txBox="1"/>
          <p:nvPr/>
        </p:nvSpPr>
        <p:spPr>
          <a:xfrm>
            <a:off x="226875" y="242450"/>
            <a:ext cx="10041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rgbClr val="5572B2"/>
                </a:solidFill>
                <a:latin typeface="Poppins"/>
                <a:ea typeface="Poppins"/>
                <a:cs typeface="Poppins"/>
                <a:sym typeface="Poppins"/>
              </a:rPr>
              <a:t>Lesson 3</a:t>
            </a:r>
            <a:endParaRPr sz="3400" b="1" i="0" u="none" strike="noStrike" cap="none">
              <a:solidFill>
                <a:srgbClr val="5572B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5572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1"/>
          <p:cNvSpPr/>
          <p:nvPr/>
        </p:nvSpPr>
        <p:spPr>
          <a:xfrm>
            <a:off x="635425" y="1413575"/>
            <a:ext cx="1774800" cy="62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1"/>
          <p:cNvSpPr txBox="1">
            <a:spLocks noGrp="1"/>
          </p:cNvSpPr>
          <p:nvPr>
            <p:ph type="title" idx="4294967295"/>
          </p:nvPr>
        </p:nvSpPr>
        <p:spPr>
          <a:xfrm>
            <a:off x="691575" y="1337375"/>
            <a:ext cx="1774800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" sz="3500" b="0" i="0" u="none" strike="noStrike" cap="none">
                <a:solidFill>
                  <a:srgbClr val="5572B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Luster</a:t>
            </a:r>
            <a:endParaRPr/>
          </a:p>
        </p:txBody>
      </p:sp>
      <p:sp>
        <p:nvSpPr>
          <p:cNvPr id="174" name="Google Shape;174;p21"/>
          <p:cNvSpPr txBox="1"/>
          <p:nvPr/>
        </p:nvSpPr>
        <p:spPr>
          <a:xfrm>
            <a:off x="635425" y="2213250"/>
            <a:ext cx="4127100" cy="20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5" name="Google Shape;175;p21"/>
          <p:cNvSpPr/>
          <p:nvPr/>
        </p:nvSpPr>
        <p:spPr>
          <a:xfrm>
            <a:off x="5268200" y="0"/>
            <a:ext cx="3876000" cy="515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1"/>
          <p:cNvSpPr/>
          <p:nvPr/>
        </p:nvSpPr>
        <p:spPr>
          <a:xfrm>
            <a:off x="5652896" y="1484522"/>
            <a:ext cx="3252000" cy="2564700"/>
          </a:xfrm>
          <a:prstGeom prst="rect">
            <a:avLst/>
          </a:prstGeom>
          <a:solidFill>
            <a:srgbClr val="557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1"/>
          <p:cNvSpPr txBox="1"/>
          <p:nvPr/>
        </p:nvSpPr>
        <p:spPr>
          <a:xfrm>
            <a:off x="553975" y="2365650"/>
            <a:ext cx="4127100" cy="20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Minerals like sulfur are not shiny. Minerals like pyrite are shiny.</a:t>
            </a: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How does light behave differently on sulfur and pyrite?</a:t>
            </a: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0" i="0" u="none" strike="noStrike" cap="none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rPr>
              <a:t>Sulfide minerals courtesy of the U.S. Geological Survey, </a:t>
            </a:r>
            <a:r>
              <a:rPr lang="en" sz="900" b="0" i="0" u="sng" strike="noStrike" cap="none">
                <a:solidFill>
                  <a:schemeClr val="hlink"/>
                </a:solidFill>
                <a:latin typeface="Poppins Light"/>
                <a:ea typeface="Poppins Light"/>
                <a:cs typeface="Poppins Light"/>
                <a:sym typeface="Poppins Light"/>
                <a:hlinkClick r:id="rId4"/>
              </a:rPr>
              <a:t>https://www.usgs.gov/media/images/sulfide-minerals</a:t>
            </a:r>
            <a:endParaRPr sz="900" b="0" i="0" u="none" strike="noStrike" cap="none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78" name="Google Shape;178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05750" y="1337375"/>
            <a:ext cx="3252122" cy="2564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2A4A6227E88B4FA5A6D2F916048233" ma:contentTypeVersion="15" ma:contentTypeDescription="Create a new document." ma:contentTypeScope="" ma:versionID="54232bdb836192367394bcccc81a5ea6">
  <xsd:schema xmlns:xsd="http://www.w3.org/2001/XMLSchema" xmlns:xs="http://www.w3.org/2001/XMLSchema" xmlns:p="http://schemas.microsoft.com/office/2006/metadata/properties" xmlns:ns2="812c9c81-7649-4881-bf41-bd9a94caeac3" xmlns:ns3="d36856fe-d4a9-4f0b-87a7-8fa063632c32" xmlns:ns4="31062a0d-ede8-4112-b4bb-00a9c1bc8e16" targetNamespace="http://schemas.microsoft.com/office/2006/metadata/properties" ma:root="true" ma:fieldsID="1594e6e9e50d6a4f15c8f79c8645cd00" ns2:_="" ns3:_="" ns4:_="">
    <xsd:import namespace="812c9c81-7649-4881-bf41-bd9a94caeac3"/>
    <xsd:import namespace="d36856fe-d4a9-4f0b-87a7-8fa063632c32"/>
    <xsd:import namespace="31062a0d-ede8-4112-b4bb-00a9c1bc8e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4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2c9c81-7649-4881-bf41-bd9a94caea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9c5df3ad-b4e5-45d1-88c9-23db5f1fe6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6856fe-d4a9-4f0b-87a7-8fa063632c3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062a0d-ede8-4112-b4bb-00a9c1bc8e16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f43f107c-c443-461f-896e-d7905d0fb4fc}" ma:internalName="TaxCatchAll" ma:showField="CatchAllData" ma:web="d36856fe-d4a9-4f0b-87a7-8fa063632c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12c9c81-7649-4881-bf41-bd9a94caeac3">
      <Terms xmlns="http://schemas.microsoft.com/office/infopath/2007/PartnerControls"/>
    </lcf76f155ced4ddcb4097134ff3c332f>
    <TaxCatchAll xmlns="31062a0d-ede8-4112-b4bb-00a9c1bc8e1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7E5443-4677-429A-8F5F-CEB420D037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2c9c81-7649-4881-bf41-bd9a94caeac3"/>
    <ds:schemaRef ds:uri="d36856fe-d4a9-4f0b-87a7-8fa063632c32"/>
    <ds:schemaRef ds:uri="31062a0d-ede8-4112-b4bb-00a9c1bc8e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988945F-7FAE-48E9-8AE7-CD81E92032CC}">
  <ds:schemaRefs>
    <ds:schemaRef ds:uri="http://schemas.microsoft.com/office/2006/metadata/properties"/>
    <ds:schemaRef ds:uri="http://schemas.microsoft.com/office/infopath/2007/PartnerControls"/>
    <ds:schemaRef ds:uri="812c9c81-7649-4881-bf41-bd9a94caeac3"/>
    <ds:schemaRef ds:uri="31062a0d-ede8-4112-b4bb-00a9c1bc8e16"/>
  </ds:schemaRefs>
</ds:datastoreItem>
</file>

<file path=customXml/itemProps3.xml><?xml version="1.0" encoding="utf-8"?>
<ds:datastoreItem xmlns:ds="http://schemas.openxmlformats.org/officeDocument/2006/customXml" ds:itemID="{C28E9ADA-B258-4DA5-A401-D1F24ED3D9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14</Slides>
  <Notes>14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Simple Light</vt:lpstr>
      <vt:lpstr>USGS Ores to Minerals </vt:lpstr>
      <vt:lpstr>Learning Objective </vt:lpstr>
      <vt:lpstr>Instructions</vt:lpstr>
      <vt:lpstr>Brittle</vt:lpstr>
      <vt:lpstr>Cleavage</vt:lpstr>
      <vt:lpstr>Crystal</vt:lpstr>
      <vt:lpstr>Density</vt:lpstr>
      <vt:lpstr>Hardness</vt:lpstr>
      <vt:lpstr>Luster</vt:lpstr>
      <vt:lpstr>Malleable</vt:lpstr>
      <vt:lpstr>Ore</vt:lpstr>
      <vt:lpstr>Refine</vt:lpstr>
      <vt:lpstr>What To Do</vt:lpstr>
      <vt:lpstr>Up Next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2</cp:revision>
  <dcterms:modified xsi:type="dcterms:W3CDTF">2026-02-02T20:15:41Z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0x010100002A4A6227E88B4FA5A6D2F916048233</vt:lpwstr>
  </property>
  <property fmtid="{D5CDD505-2E9C-101B-9397-08002B2CF9AE}" pid="3" name="MediaServiceImageTags">
    <vt:lpwstr/>
  </property>
</Properties>
</file>