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Poppins"/>
      <p:regular r:id="rId23"/>
      <p:bold r:id="rId24"/>
      <p:italic r:id="rId25"/>
      <p:boldItalic r:id="rId26"/>
    </p:embeddedFont>
    <p:embeddedFont>
      <p:font typeface="Montserrat ExtraBold"/>
      <p:bold r:id="rId27"/>
      <p:boldItalic r:id="rId28"/>
    </p:embeddedFont>
    <p:embeddedFont>
      <p:font typeface="Poppins SemiBold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Poppins-boldItalic.fntdata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font" Target="fonts/Montserrat-italic.fntdata"/><Relationship Id="rId3" Type="http://schemas.openxmlformats.org/officeDocument/2006/relationships/presProps" Target="presProps.xml"/><Relationship Id="rId34" Type="http://schemas.openxmlformats.org/officeDocument/2006/relationships/customXml" Target="../customXml/item2.xml"/><Relationship Id="rId25" Type="http://schemas.openxmlformats.org/officeDocument/2006/relationships/font" Target="fonts/Poppins-italic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customXml" Target="../customXml/item1.xml"/><Relationship Id="rId20" Type="http://schemas.openxmlformats.org/officeDocument/2006/relationships/font" Target="fonts/Montserrat-bold.fntdata"/><Relationship Id="rId2" Type="http://schemas.openxmlformats.org/officeDocument/2006/relationships/viewProps" Target="viewProps.xml"/><Relationship Id="rId29" Type="http://schemas.openxmlformats.org/officeDocument/2006/relationships/font" Target="fonts/PoppinsSemiBold-regular.fntdata"/><Relationship Id="rId16" Type="http://schemas.openxmlformats.org/officeDocument/2006/relationships/slide" Target="slides/slide11.xml"/><Relationship Id="rId24" Type="http://schemas.openxmlformats.org/officeDocument/2006/relationships/font" Target="fonts/Poppins-bold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font" Target="fonts/PoppinsSemiBold-boldItalic.fntdata"/><Relationship Id="rId23" Type="http://schemas.openxmlformats.org/officeDocument/2006/relationships/font" Target="fonts/Poppins-regular.fntdata"/><Relationship Id="rId28" Type="http://schemas.openxmlformats.org/officeDocument/2006/relationships/font" Target="fonts/MontserratExtraBold-boldItalic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1" Type="http://schemas.openxmlformats.org/officeDocument/2006/relationships/font" Target="fonts/PoppinsSemiBold-italic.fntdata"/><Relationship Id="rId10" Type="http://schemas.openxmlformats.org/officeDocument/2006/relationships/slide" Target="slides/slide5.xml"/><Relationship Id="rId19" Type="http://schemas.openxmlformats.org/officeDocument/2006/relationships/font" Target="fonts/Montserrat-regular.fntdata"/><Relationship Id="rId22" Type="http://schemas.openxmlformats.org/officeDocument/2006/relationships/font" Target="fonts/Montserrat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MontserratExtraBold-bold.fntdata"/><Relationship Id="rId30" Type="http://schemas.openxmlformats.org/officeDocument/2006/relationships/font" Target="fonts/PoppinsSemiBold-bold.fntdata"/><Relationship Id="rId14" Type="http://schemas.openxmlformats.org/officeDocument/2006/relationships/slide" Target="slides/slide9.xml"/><Relationship Id="rId35" Type="http://schemas.openxmlformats.org/officeDocument/2006/relationships/customXml" Target="../customXml/item3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hyperlink" Target="https://www.usgs.gov/media/images/mineral-production-lifecycle-exploration-through-reclamation" TargetMode="External"/><Relationship Id="rId5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s://upload.wikimedia.org/wikipedia/commons/a/ab/Chocolate_chip_cookie.jpg" TargetMode="External"/><Relationship Id="rId5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50" y="0"/>
            <a:ext cx="9144000" cy="5154600"/>
          </a:xfrm>
          <a:prstGeom prst="rect">
            <a:avLst/>
          </a:prstGeom>
          <a:gradFill>
            <a:gsLst>
              <a:gs pos="0">
                <a:srgbClr val="5572B2"/>
              </a:gs>
              <a:gs pos="100000">
                <a:srgbClr val="3E5382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>
            <p:ph idx="4294967295" type="title"/>
          </p:nvPr>
        </p:nvSpPr>
        <p:spPr>
          <a:xfrm>
            <a:off x="898425" y="1723825"/>
            <a:ext cx="71874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USGS Ores to Minerals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055650" y="2577325"/>
            <a:ext cx="1460100" cy="4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055650" y="2501125"/>
            <a:ext cx="15162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5572B2"/>
                </a:solidFill>
                <a:latin typeface="Poppins"/>
                <a:ea typeface="Poppins"/>
                <a:cs typeface="Poppins"/>
                <a:sym typeface="Poppins"/>
              </a:rPr>
              <a:t>Lesson 5</a:t>
            </a:r>
            <a:endParaRPr b="1" i="0" sz="44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557275" y="2476350"/>
            <a:ext cx="59520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Cookie Mining | Student Slides</a:t>
            </a:r>
            <a:endParaRPr b="0" i="0" sz="4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8376" y="4327825"/>
            <a:ext cx="1393550" cy="5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/>
          <p:nvPr/>
        </p:nvSpPr>
        <p:spPr>
          <a:xfrm>
            <a:off x="-50" y="0"/>
            <a:ext cx="9144000" cy="5154900"/>
          </a:xfrm>
          <a:prstGeom prst="rect">
            <a:avLst/>
          </a:prstGeom>
          <a:gradFill>
            <a:gsLst>
              <a:gs pos="0">
                <a:srgbClr val="5572B2"/>
              </a:gs>
              <a:gs pos="100000">
                <a:srgbClr val="3E5382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2"/>
          <p:cNvSpPr txBox="1"/>
          <p:nvPr>
            <p:ph idx="4294967295" type="title"/>
          </p:nvPr>
        </p:nvSpPr>
        <p:spPr>
          <a:xfrm>
            <a:off x="1789825" y="979000"/>
            <a:ext cx="5866200" cy="1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Review of Guiding Questions</a:t>
            </a:r>
            <a:endParaRPr/>
          </a:p>
        </p:txBody>
      </p:sp>
      <p:sp>
        <p:nvSpPr>
          <p:cNvPr id="174" name="Google Shape;174;p22"/>
          <p:cNvSpPr txBox="1"/>
          <p:nvPr/>
        </p:nvSpPr>
        <p:spPr>
          <a:xfrm>
            <a:off x="1613425" y="2446150"/>
            <a:ext cx="6427800" cy="20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oppins"/>
              <a:buAutoNum type="arabicPeriod"/>
            </a:pPr>
            <a:r>
              <a:rPr b="0" i="0" lang="en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are minerals obtained?</a:t>
            </a:r>
            <a:endParaRPr b="0" i="0" sz="2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oppins"/>
              <a:buAutoNum type="arabicPeriod"/>
            </a:pPr>
            <a:r>
              <a:rPr b="0" i="0" lang="en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What are some challenges with obtaining useful minerals?</a:t>
            </a:r>
            <a:endParaRPr b="0" i="0" sz="2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oppins"/>
              <a:buAutoNum type="arabicPeriod"/>
            </a:pPr>
            <a:r>
              <a:rPr b="0" i="0" lang="en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What happens to a mining site or quarry after the minerals have been obtained?</a:t>
            </a:r>
            <a:endParaRPr b="0" i="0" sz="2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5" name="Google Shape;17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0022" y="1080722"/>
            <a:ext cx="603900" cy="6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 txBox="1"/>
          <p:nvPr/>
        </p:nvSpPr>
        <p:spPr>
          <a:xfrm>
            <a:off x="639650" y="2371025"/>
            <a:ext cx="13494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" sz="3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✔</a:t>
            </a:r>
            <a:endParaRPr b="0" i="0" sz="3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639650" y="2804975"/>
            <a:ext cx="13494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" sz="3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✔</a:t>
            </a:r>
            <a:endParaRPr b="0" i="0" sz="3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639650" y="3408950"/>
            <a:ext cx="13494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" sz="3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✔</a:t>
            </a:r>
            <a:endParaRPr b="0" i="0" sz="3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246925" y="318650"/>
            <a:ext cx="888000" cy="25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226875" y="242450"/>
            <a:ext cx="9081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5572B2"/>
                </a:solidFill>
                <a:latin typeface="Poppins"/>
                <a:ea typeface="Poppins"/>
                <a:cs typeface="Poppins"/>
                <a:sym typeface="Poppins"/>
              </a:rPr>
              <a:t>Lesson 5</a:t>
            </a:r>
            <a:endParaRPr b="1" i="0" sz="34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1176825" y="242450"/>
            <a:ext cx="27558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Cookie Mining | Student Slides</a:t>
            </a:r>
            <a:endParaRPr b="0" i="0" sz="1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3864825" y="451627"/>
            <a:ext cx="5268900" cy="12600"/>
          </a:xfrm>
          <a:prstGeom prst="rect">
            <a:avLst/>
          </a:prstGeom>
          <a:solidFill>
            <a:srgbClr val="EFF1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/>
          <p:nvPr/>
        </p:nvSpPr>
        <p:spPr>
          <a:xfrm>
            <a:off x="-50" y="0"/>
            <a:ext cx="9144000" cy="5154900"/>
          </a:xfrm>
          <a:prstGeom prst="rect">
            <a:avLst/>
          </a:prstGeom>
          <a:gradFill>
            <a:gsLst>
              <a:gs pos="0">
                <a:srgbClr val="5572B2"/>
              </a:gs>
              <a:gs pos="100000">
                <a:srgbClr val="3E5382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635425" y="1108775"/>
            <a:ext cx="2645400" cy="62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3"/>
          <p:cNvSpPr txBox="1"/>
          <p:nvPr>
            <p:ph idx="4294967295" type="title"/>
          </p:nvPr>
        </p:nvSpPr>
        <p:spPr>
          <a:xfrm>
            <a:off x="691574" y="1032575"/>
            <a:ext cx="2940775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3500" u="none" cap="none" strike="noStrike">
                <a:solidFill>
                  <a:srgbClr val="5572B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Takeaway</a:t>
            </a:r>
            <a:endParaRPr/>
          </a:p>
        </p:txBody>
      </p:sp>
      <p:sp>
        <p:nvSpPr>
          <p:cNvPr id="190" name="Google Shape;190;p23"/>
          <p:cNvSpPr txBox="1"/>
          <p:nvPr/>
        </p:nvSpPr>
        <p:spPr>
          <a:xfrm>
            <a:off x="691575" y="1795525"/>
            <a:ext cx="4224900" cy="3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Mines have a life cycle beginning with their natural state and ending with reclamation. The process of mining comes with many responsibilities and requires careful management of resources. </a:t>
            </a:r>
            <a:endParaRPr b="0" i="0" sz="20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Mine Life Cycle Image Courtesy of U.S. Geological Survey: </a:t>
            </a:r>
            <a:r>
              <a:rPr b="0" i="0" lang="en" sz="900" u="sng" cap="none" strike="noStrike">
                <a:solidFill>
                  <a:schemeClr val="hlink"/>
                </a:solidFill>
                <a:latin typeface="Poppins SemiBold"/>
                <a:ea typeface="Poppins SemiBold"/>
                <a:cs typeface="Poppins SemiBold"/>
                <a:sym typeface="Poppins SemiBold"/>
                <a:hlinkClick r:id="rId4"/>
              </a:rPr>
              <a:t>https://www.usgs.gov/media/images/mineral-production-lifecycle-exploration-through-reclamation</a:t>
            </a:r>
            <a:endParaRPr b="0" i="0" sz="9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5268000" y="33725"/>
            <a:ext cx="3876000" cy="515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3"/>
          <p:cNvSpPr/>
          <p:nvPr/>
        </p:nvSpPr>
        <p:spPr>
          <a:xfrm>
            <a:off x="5563375" y="1108776"/>
            <a:ext cx="3341400" cy="3157200"/>
          </a:xfrm>
          <a:prstGeom prst="rect">
            <a:avLst/>
          </a:prstGeom>
          <a:solidFill>
            <a:srgbClr val="5572B2">
              <a:alpha val="6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81977" y="801250"/>
            <a:ext cx="3164156" cy="32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/>
          <p:nvPr/>
        </p:nvSpPr>
        <p:spPr>
          <a:xfrm>
            <a:off x="246925" y="318650"/>
            <a:ext cx="888000" cy="25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226875" y="242450"/>
            <a:ext cx="9081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5572B2"/>
                </a:solidFill>
                <a:latin typeface="Poppins"/>
                <a:ea typeface="Poppins"/>
                <a:cs typeface="Poppins"/>
                <a:sym typeface="Poppins"/>
              </a:rPr>
              <a:t>Lesson 5</a:t>
            </a:r>
            <a:endParaRPr b="1" i="0" sz="34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1176825" y="242450"/>
            <a:ext cx="27558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Cookie Mining | Student Slides</a:t>
            </a:r>
            <a:endParaRPr b="0" i="0" sz="1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/>
          <p:nvPr/>
        </p:nvSpPr>
        <p:spPr>
          <a:xfrm>
            <a:off x="-50" y="0"/>
            <a:ext cx="9144000" cy="5154900"/>
          </a:xfrm>
          <a:prstGeom prst="rect">
            <a:avLst/>
          </a:prstGeom>
          <a:gradFill>
            <a:gsLst>
              <a:gs pos="0">
                <a:srgbClr val="5572B2"/>
              </a:gs>
              <a:gs pos="100000">
                <a:srgbClr val="3E5382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 txBox="1"/>
          <p:nvPr>
            <p:ph idx="4294967295" type="title"/>
          </p:nvPr>
        </p:nvSpPr>
        <p:spPr>
          <a:xfrm>
            <a:off x="1167425" y="1266625"/>
            <a:ext cx="5866200" cy="747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Get Started</a:t>
            </a:r>
            <a:endParaRPr/>
          </a:p>
        </p:txBody>
      </p:sp>
      <p:sp>
        <p:nvSpPr>
          <p:cNvPr id="203" name="Google Shape;203;p24"/>
          <p:cNvSpPr txBox="1"/>
          <p:nvPr/>
        </p:nvSpPr>
        <p:spPr>
          <a:xfrm>
            <a:off x="1057500" y="2026375"/>
            <a:ext cx="7614900" cy="24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Use the materials to mine your cookie. Be sure to follow the instructions in the Lab Guide and fill out the Student Worksheet.</a:t>
            </a:r>
            <a:endParaRPr b="0" i="0" sz="2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You also have an Exit Ticket as a formative assessment for this lesson.</a:t>
            </a:r>
            <a:endParaRPr b="0" i="0" sz="2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4" name="Google Shape;20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8376" y="4327825"/>
            <a:ext cx="1393550" cy="51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4"/>
          <p:cNvSpPr/>
          <p:nvPr/>
        </p:nvSpPr>
        <p:spPr>
          <a:xfrm>
            <a:off x="246925" y="318650"/>
            <a:ext cx="888000" cy="25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226875" y="242450"/>
            <a:ext cx="9081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5572B2"/>
                </a:solidFill>
                <a:latin typeface="Poppins"/>
                <a:ea typeface="Poppins"/>
                <a:cs typeface="Poppins"/>
                <a:sym typeface="Poppins"/>
              </a:rPr>
              <a:t>Lesson 5</a:t>
            </a:r>
            <a:endParaRPr b="1" i="0" sz="34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1176825" y="242450"/>
            <a:ext cx="27558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Cookie Mining | Student Slides</a:t>
            </a:r>
            <a:endParaRPr b="0" i="0" sz="1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3864825" y="451627"/>
            <a:ext cx="5268900" cy="12600"/>
          </a:xfrm>
          <a:prstGeom prst="rect">
            <a:avLst/>
          </a:prstGeom>
          <a:solidFill>
            <a:srgbClr val="EFF1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/>
          <p:nvPr/>
        </p:nvSpPr>
        <p:spPr>
          <a:xfrm>
            <a:off x="-50" y="0"/>
            <a:ext cx="9144000" cy="5154900"/>
          </a:xfrm>
          <a:prstGeom prst="rect">
            <a:avLst/>
          </a:prstGeom>
          <a:gradFill>
            <a:gsLst>
              <a:gs pos="0">
                <a:srgbClr val="5572B2"/>
              </a:gs>
              <a:gs pos="100000">
                <a:srgbClr val="3E5382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5"/>
          <p:cNvSpPr txBox="1"/>
          <p:nvPr>
            <p:ph idx="4294967295" type="title"/>
          </p:nvPr>
        </p:nvSpPr>
        <p:spPr>
          <a:xfrm>
            <a:off x="1629275" y="1266625"/>
            <a:ext cx="5866200" cy="6488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Up Next</a:t>
            </a:r>
            <a:endParaRPr/>
          </a:p>
        </p:txBody>
      </p:sp>
      <p:sp>
        <p:nvSpPr>
          <p:cNvPr id="215" name="Google Shape;215;p25"/>
          <p:cNvSpPr txBox="1"/>
          <p:nvPr/>
        </p:nvSpPr>
        <p:spPr>
          <a:xfrm>
            <a:off x="1613425" y="2026375"/>
            <a:ext cx="6427800" cy="24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 the next lesson, you will learn how minerals came to be in Earth’s crust and how those minerals are used in everyday objects, like cell phones.</a:t>
            </a:r>
            <a:endParaRPr b="0" i="0" sz="2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6" name="Google Shape;21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8376" y="4327825"/>
            <a:ext cx="1393550" cy="51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5"/>
          <p:cNvSpPr/>
          <p:nvPr/>
        </p:nvSpPr>
        <p:spPr>
          <a:xfrm>
            <a:off x="246925" y="318650"/>
            <a:ext cx="888000" cy="25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5"/>
          <p:cNvSpPr txBox="1"/>
          <p:nvPr/>
        </p:nvSpPr>
        <p:spPr>
          <a:xfrm>
            <a:off x="226875" y="242450"/>
            <a:ext cx="9081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5572B2"/>
                </a:solidFill>
                <a:latin typeface="Poppins"/>
                <a:ea typeface="Poppins"/>
                <a:cs typeface="Poppins"/>
                <a:sym typeface="Poppins"/>
              </a:rPr>
              <a:t>Lesson 5</a:t>
            </a:r>
            <a:endParaRPr b="1" i="0" sz="34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5"/>
          <p:cNvSpPr txBox="1"/>
          <p:nvPr/>
        </p:nvSpPr>
        <p:spPr>
          <a:xfrm>
            <a:off x="1176825" y="242450"/>
            <a:ext cx="27558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Cookie Mining | Student Slides</a:t>
            </a:r>
            <a:endParaRPr b="0" i="0" sz="1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3864825" y="451627"/>
            <a:ext cx="5268900" cy="12600"/>
          </a:xfrm>
          <a:prstGeom prst="rect">
            <a:avLst/>
          </a:prstGeom>
          <a:solidFill>
            <a:srgbClr val="EFF1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-50" y="0"/>
            <a:ext cx="9144000" cy="5154900"/>
          </a:xfrm>
          <a:prstGeom prst="rect">
            <a:avLst/>
          </a:prstGeom>
          <a:gradFill>
            <a:gsLst>
              <a:gs pos="0">
                <a:srgbClr val="5572B2"/>
              </a:gs>
              <a:gs pos="100000">
                <a:srgbClr val="3E5382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 txBox="1"/>
          <p:nvPr>
            <p:ph idx="4294967295" type="title"/>
          </p:nvPr>
        </p:nvSpPr>
        <p:spPr>
          <a:xfrm>
            <a:off x="1789825" y="1342825"/>
            <a:ext cx="5866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Guiding Questions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080025" y="2171550"/>
            <a:ext cx="7074300" cy="24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oppins"/>
              <a:buAutoNum type="arabicPeriod"/>
            </a:pPr>
            <a:r>
              <a:rPr b="0" i="0" lang="en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are minerals obtained?</a:t>
            </a:r>
            <a:endParaRPr b="0" i="0" sz="2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oppins"/>
              <a:buAutoNum type="arabicPeriod"/>
            </a:pPr>
            <a:r>
              <a:rPr b="0" i="0" lang="en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What are some challenges with obtaining useful minerals?</a:t>
            </a:r>
            <a:endParaRPr b="0" i="0" sz="2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oppins"/>
              <a:buAutoNum type="arabicPeriod"/>
            </a:pPr>
            <a:r>
              <a:rPr b="0" i="0" lang="en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What happens to a mining site or quarry after the minerals have been obtained?</a:t>
            </a:r>
            <a:endParaRPr b="0" i="0" sz="2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246925" y="318650"/>
            <a:ext cx="888000" cy="25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226875" y="242450"/>
            <a:ext cx="9081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5572B2"/>
                </a:solidFill>
                <a:latin typeface="Poppins"/>
                <a:ea typeface="Poppins"/>
                <a:cs typeface="Poppins"/>
                <a:sym typeface="Poppins"/>
              </a:rPr>
              <a:t>Lesson 5</a:t>
            </a:r>
            <a:endParaRPr b="1" i="0" sz="34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1176825" y="242450"/>
            <a:ext cx="27558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Cookie Mining | Student Slides</a:t>
            </a:r>
            <a:endParaRPr b="0" i="0" sz="1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0022" y="1469622"/>
            <a:ext cx="603900" cy="60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48376" y="4327825"/>
            <a:ext cx="1393550" cy="5148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/>
          <p:nvPr/>
        </p:nvSpPr>
        <p:spPr>
          <a:xfrm>
            <a:off x="3864825" y="451627"/>
            <a:ext cx="5268900" cy="12600"/>
          </a:xfrm>
          <a:prstGeom prst="rect">
            <a:avLst/>
          </a:prstGeom>
          <a:solidFill>
            <a:srgbClr val="EFF1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-50600" y="-5700"/>
            <a:ext cx="9144000" cy="5154900"/>
          </a:xfrm>
          <a:prstGeom prst="rect">
            <a:avLst/>
          </a:prstGeom>
          <a:gradFill>
            <a:gsLst>
              <a:gs pos="0">
                <a:srgbClr val="5572B2"/>
              </a:gs>
              <a:gs pos="100000">
                <a:srgbClr val="3E5382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 txBox="1"/>
          <p:nvPr>
            <p:ph idx="4294967295" type="title"/>
          </p:nvPr>
        </p:nvSpPr>
        <p:spPr>
          <a:xfrm>
            <a:off x="1789825" y="961825"/>
            <a:ext cx="5866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How are minerals obtained?</a:t>
            </a:r>
            <a:endParaRPr b="1" i="0" sz="4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916925" y="1703125"/>
            <a:ext cx="7563600" cy="25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The desired mineral must be located and the land must be leased or purchased. </a:t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To obtain minerals, miners must extract rocks from a mine. This is called ore. Ore can be accessed from underground or from the surface. The cookie mining activity models surface mining.</a:t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Surface mining can be strip mining, open-pit mining, mountain-top removal, or dredging.</a:t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8376" y="4327825"/>
            <a:ext cx="1393550" cy="5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0022" y="892547"/>
            <a:ext cx="603900" cy="6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>
            <a:off x="246925" y="318650"/>
            <a:ext cx="888000" cy="25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226875" y="242450"/>
            <a:ext cx="9081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5572B2"/>
                </a:solidFill>
                <a:latin typeface="Poppins"/>
                <a:ea typeface="Poppins"/>
                <a:cs typeface="Poppins"/>
                <a:sym typeface="Poppins"/>
              </a:rPr>
              <a:t>Lesson 5</a:t>
            </a:r>
            <a:endParaRPr b="1" i="0" sz="34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1176825" y="242450"/>
            <a:ext cx="27558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Cookie Mining | Student Slides</a:t>
            </a:r>
            <a:endParaRPr b="0" i="0" sz="1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3864825" y="451627"/>
            <a:ext cx="5268900" cy="12600"/>
          </a:xfrm>
          <a:prstGeom prst="rect">
            <a:avLst/>
          </a:prstGeom>
          <a:solidFill>
            <a:srgbClr val="EFF1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/>
          <p:nvPr/>
        </p:nvSpPr>
        <p:spPr>
          <a:xfrm>
            <a:off x="-50" y="0"/>
            <a:ext cx="9144000" cy="5154900"/>
          </a:xfrm>
          <a:prstGeom prst="rect">
            <a:avLst/>
          </a:prstGeom>
          <a:gradFill>
            <a:gsLst>
              <a:gs pos="0">
                <a:srgbClr val="5572B2"/>
              </a:gs>
              <a:gs pos="100000">
                <a:srgbClr val="3E5382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6"/>
          <p:cNvSpPr txBox="1"/>
          <p:nvPr>
            <p:ph idx="4294967295" type="title"/>
          </p:nvPr>
        </p:nvSpPr>
        <p:spPr>
          <a:xfrm>
            <a:off x="1434825" y="575149"/>
            <a:ext cx="6853800" cy="11039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What are some challenges with obtaining useful minerals?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475525" y="1568150"/>
            <a:ext cx="8660100" cy="31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●"/>
            </a:pPr>
            <a:r>
              <a:rPr b="0" i="0" lang="en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Finding the minerals that you need to mine and obtaining a lease or purchasing the land.</a:t>
            </a:r>
            <a:endParaRPr b="0" i="0" sz="1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●"/>
            </a:pPr>
            <a:r>
              <a:rPr b="0" i="0" lang="en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Workers can be exposed to harmful chemicals, dust, and loud noises.</a:t>
            </a:r>
            <a:endParaRPr b="0" i="0" sz="1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●"/>
            </a:pPr>
            <a:r>
              <a:rPr b="0" i="0" lang="en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Water runoff can threaten local water sources. </a:t>
            </a:r>
            <a:endParaRPr b="0" i="0" sz="1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●"/>
            </a:pPr>
            <a:r>
              <a:rPr b="0" i="0" lang="en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The quality of minerals in the ore can be unpredictable.</a:t>
            </a:r>
            <a:endParaRPr b="0" i="0" sz="1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●"/>
            </a:pPr>
            <a:r>
              <a:rPr b="0" i="0" lang="en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Equipment must be maintained and updated.</a:t>
            </a:r>
            <a:endParaRPr b="0" i="0" sz="1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●"/>
            </a:pPr>
            <a:r>
              <a:rPr b="0" i="0" lang="en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Compliance with laws and permitting is required.</a:t>
            </a:r>
            <a:endParaRPr b="0" i="0" sz="1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●"/>
            </a:pPr>
            <a:r>
              <a:rPr b="0" i="0" lang="en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The ground can be unstable and could also require water removal.</a:t>
            </a:r>
            <a:endParaRPr b="0" i="0" sz="1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●"/>
            </a:pPr>
            <a:r>
              <a:rPr b="0" i="0" lang="en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Digging for ore requires physical stamina, technical skills, and safety awareness.</a:t>
            </a:r>
            <a:endParaRPr b="0" i="0" sz="1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8376" y="4327825"/>
            <a:ext cx="1393550" cy="5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8247" y="712547"/>
            <a:ext cx="603900" cy="6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/>
          <p:nvPr/>
        </p:nvSpPr>
        <p:spPr>
          <a:xfrm>
            <a:off x="246925" y="318650"/>
            <a:ext cx="888000" cy="25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226875" y="242450"/>
            <a:ext cx="9081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5572B2"/>
                </a:solidFill>
                <a:latin typeface="Poppins"/>
                <a:ea typeface="Poppins"/>
                <a:cs typeface="Poppins"/>
                <a:sym typeface="Poppins"/>
              </a:rPr>
              <a:t>Lesson 5</a:t>
            </a:r>
            <a:endParaRPr b="1" i="0" sz="34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1176825" y="242450"/>
            <a:ext cx="27558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Cookie Mining | Student Slides</a:t>
            </a:r>
            <a:endParaRPr b="0" i="0" sz="1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3864825" y="451627"/>
            <a:ext cx="5268900" cy="12600"/>
          </a:xfrm>
          <a:prstGeom prst="rect">
            <a:avLst/>
          </a:prstGeom>
          <a:solidFill>
            <a:srgbClr val="EFF1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/>
          <p:nvPr/>
        </p:nvSpPr>
        <p:spPr>
          <a:xfrm>
            <a:off x="-50" y="0"/>
            <a:ext cx="9144000" cy="5154900"/>
          </a:xfrm>
          <a:prstGeom prst="rect">
            <a:avLst/>
          </a:prstGeom>
          <a:gradFill>
            <a:gsLst>
              <a:gs pos="0">
                <a:srgbClr val="5572B2"/>
              </a:gs>
              <a:gs pos="100000">
                <a:srgbClr val="3E5382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7"/>
          <p:cNvSpPr txBox="1"/>
          <p:nvPr>
            <p:ph idx="4294967295" type="title"/>
          </p:nvPr>
        </p:nvSpPr>
        <p:spPr>
          <a:xfrm>
            <a:off x="1789825" y="961825"/>
            <a:ext cx="6853800" cy="15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What happens to a mining site or quarry after the minerals have been obtained?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1109725" y="2508925"/>
            <a:ext cx="7058400" cy="21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After mining operations are over, the environmental harm is minimized and mined lands are returned to beneficial use.</a:t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Reclamation of land is expensive. </a:t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Mining companies generally must have a reclamation plan before beginning operations.</a:t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8376" y="4327825"/>
            <a:ext cx="1393550" cy="5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3047" y="961822"/>
            <a:ext cx="603900" cy="6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/>
          <p:nvPr/>
        </p:nvSpPr>
        <p:spPr>
          <a:xfrm>
            <a:off x="246925" y="318650"/>
            <a:ext cx="888000" cy="25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226875" y="242450"/>
            <a:ext cx="9081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5572B2"/>
                </a:solidFill>
                <a:latin typeface="Poppins"/>
                <a:ea typeface="Poppins"/>
                <a:cs typeface="Poppins"/>
                <a:sym typeface="Poppins"/>
              </a:rPr>
              <a:t>Lesson 5</a:t>
            </a:r>
            <a:endParaRPr b="1" i="0" sz="34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1176825" y="242450"/>
            <a:ext cx="27558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Cookie Mining | Student Slides</a:t>
            </a:r>
            <a:endParaRPr b="0" i="0" sz="1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3864825" y="451627"/>
            <a:ext cx="5268900" cy="12600"/>
          </a:xfrm>
          <a:prstGeom prst="rect">
            <a:avLst/>
          </a:prstGeom>
          <a:solidFill>
            <a:srgbClr val="EFF1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-50" y="0"/>
            <a:ext cx="9144000" cy="5154900"/>
          </a:xfrm>
          <a:prstGeom prst="rect">
            <a:avLst/>
          </a:prstGeom>
          <a:gradFill>
            <a:gsLst>
              <a:gs pos="0">
                <a:srgbClr val="5572B2"/>
              </a:gs>
              <a:gs pos="100000">
                <a:srgbClr val="3E5382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635425" y="1413575"/>
            <a:ext cx="3147300" cy="62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8"/>
          <p:cNvSpPr txBox="1"/>
          <p:nvPr>
            <p:ph idx="4294967295" type="title"/>
          </p:nvPr>
        </p:nvSpPr>
        <p:spPr>
          <a:xfrm>
            <a:off x="691575" y="1337375"/>
            <a:ext cx="42249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" sz="3500" u="none" cap="none" strike="noStrike">
                <a:solidFill>
                  <a:srgbClr val="5572B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Instructions</a:t>
            </a:r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635425" y="2213250"/>
            <a:ext cx="4127100" cy="20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Use the materials to complete the Student Worksheet as you mine your cookie for chocolate chips.</a:t>
            </a:r>
            <a:endParaRPr b="0" i="0" sz="2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Follow the instructions in the Lab Guide.</a:t>
            </a:r>
            <a:endParaRPr b="0" i="0" sz="2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5268200" y="0"/>
            <a:ext cx="3876000" cy="515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6226552" y="1342950"/>
            <a:ext cx="2381400" cy="3077400"/>
          </a:xfrm>
          <a:prstGeom prst="rect">
            <a:avLst/>
          </a:prstGeom>
          <a:solidFill>
            <a:srgbClr val="5572B2">
              <a:alpha val="6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5875" y="1175475"/>
            <a:ext cx="2381400" cy="311891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/>
          <p:nvPr/>
        </p:nvSpPr>
        <p:spPr>
          <a:xfrm>
            <a:off x="246925" y="318650"/>
            <a:ext cx="888000" cy="25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226875" y="242450"/>
            <a:ext cx="9081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5572B2"/>
                </a:solidFill>
                <a:latin typeface="Poppins"/>
                <a:ea typeface="Poppins"/>
                <a:cs typeface="Poppins"/>
                <a:sym typeface="Poppins"/>
              </a:rPr>
              <a:t>Lesson 5</a:t>
            </a:r>
            <a:endParaRPr b="1" i="0" sz="34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1176825" y="242450"/>
            <a:ext cx="27558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Cookie Mining | Student Slides</a:t>
            </a:r>
            <a:endParaRPr b="0" i="0" sz="1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/>
          <p:nvPr/>
        </p:nvSpPr>
        <p:spPr>
          <a:xfrm>
            <a:off x="-50" y="0"/>
            <a:ext cx="9144000" cy="5154900"/>
          </a:xfrm>
          <a:prstGeom prst="rect">
            <a:avLst/>
          </a:prstGeom>
          <a:gradFill>
            <a:gsLst>
              <a:gs pos="0">
                <a:srgbClr val="5572B2"/>
              </a:gs>
              <a:gs pos="100000">
                <a:srgbClr val="3E5382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635425" y="1413575"/>
            <a:ext cx="2587200" cy="62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9"/>
          <p:cNvSpPr txBox="1"/>
          <p:nvPr>
            <p:ph idx="4294967295" type="title"/>
          </p:nvPr>
        </p:nvSpPr>
        <p:spPr>
          <a:xfrm>
            <a:off x="691575" y="1337375"/>
            <a:ext cx="24150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" sz="3500" u="none" cap="none" strike="noStrike">
                <a:solidFill>
                  <a:srgbClr val="5572B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Materials</a:t>
            </a:r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635425" y="2213250"/>
            <a:ext cx="4281000" cy="27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oppins"/>
              <a:buChar char="●"/>
            </a:pPr>
            <a:r>
              <a:rPr b="0" i="0" lang="en" sz="1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Ruler with centimeters</a:t>
            </a:r>
            <a:endParaRPr b="0" i="0" sz="1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oppins"/>
              <a:buChar char="●"/>
            </a:pPr>
            <a:r>
              <a:rPr b="0" i="0" lang="en" sz="1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Chocolate chip cookie</a:t>
            </a:r>
            <a:endParaRPr b="0" i="0" sz="1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oppins"/>
              <a:buChar char="●"/>
            </a:pPr>
            <a:r>
              <a:rPr b="0" i="0" lang="en" sz="1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Extraction tools</a:t>
            </a:r>
            <a:endParaRPr b="0" i="0" sz="1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oppins"/>
              <a:buChar char="●"/>
            </a:pPr>
            <a:r>
              <a:rPr b="0" i="0" lang="en" sz="1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Timer</a:t>
            </a:r>
            <a:endParaRPr b="0" i="0" sz="1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oppins"/>
              <a:buChar char="●"/>
            </a:pPr>
            <a:r>
              <a:rPr b="0" i="0" lang="en" sz="1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Student Worksheet</a:t>
            </a:r>
            <a:endParaRPr b="0" i="0" sz="1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oppins"/>
              <a:buChar char="●"/>
            </a:pPr>
            <a:r>
              <a:rPr b="0" i="0" lang="en" sz="1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Lab Guide</a:t>
            </a:r>
            <a:endParaRPr b="0" i="0" sz="1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Renee Comet. (2013). Chocolate chip cookie [Photograph]. Wikimedia Commons.</a:t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sng" cap="none" strike="noStrik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https://upload.wikimedia.org/wikipedia/commons/a/ab/Chocolate_chip_cookie.jpg</a:t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5268200" y="0"/>
            <a:ext cx="3876000" cy="515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5765900" y="1485252"/>
            <a:ext cx="2973000" cy="1999800"/>
          </a:xfrm>
          <a:prstGeom prst="rect">
            <a:avLst/>
          </a:prstGeom>
          <a:solidFill>
            <a:srgbClr val="557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246925" y="318650"/>
            <a:ext cx="888000" cy="25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226875" y="242450"/>
            <a:ext cx="9081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5572B2"/>
                </a:solidFill>
                <a:latin typeface="Poppins"/>
                <a:ea typeface="Poppins"/>
                <a:cs typeface="Poppins"/>
                <a:sym typeface="Poppins"/>
              </a:rPr>
              <a:t>Lesson 5</a:t>
            </a:r>
            <a:endParaRPr b="1" i="0" sz="34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1176825" y="242450"/>
            <a:ext cx="27558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Cookie Mining | Student Slides</a:t>
            </a:r>
            <a:endParaRPr b="0" i="0" sz="1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7025" y="1379675"/>
            <a:ext cx="3011275" cy="19996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/>
          <p:nvPr/>
        </p:nvSpPr>
        <p:spPr>
          <a:xfrm>
            <a:off x="-50" y="0"/>
            <a:ext cx="9144000" cy="5154900"/>
          </a:xfrm>
          <a:prstGeom prst="rect">
            <a:avLst/>
          </a:prstGeom>
          <a:gradFill>
            <a:gsLst>
              <a:gs pos="0">
                <a:srgbClr val="5572B2"/>
              </a:gs>
              <a:gs pos="100000">
                <a:srgbClr val="3E5382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635425" y="1108775"/>
            <a:ext cx="1832400" cy="62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0"/>
          <p:cNvSpPr txBox="1"/>
          <p:nvPr>
            <p:ph idx="4294967295" type="title"/>
          </p:nvPr>
        </p:nvSpPr>
        <p:spPr>
          <a:xfrm>
            <a:off x="691575" y="1032575"/>
            <a:ext cx="1694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3500" u="none" cap="none" strike="noStrike">
                <a:solidFill>
                  <a:srgbClr val="5572B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Model</a:t>
            </a:r>
            <a:endParaRPr/>
          </a:p>
        </p:txBody>
      </p:sp>
      <p:sp>
        <p:nvSpPr>
          <p:cNvPr id="147" name="Google Shape;147;p20"/>
          <p:cNvSpPr txBox="1"/>
          <p:nvPr/>
        </p:nvSpPr>
        <p:spPr>
          <a:xfrm>
            <a:off x="691525" y="1908450"/>
            <a:ext cx="4224900" cy="30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 represent a mining company that wishes to extract and refine minerals from the ore to sell.</a:t>
            </a:r>
            <a:endParaRPr b="0" i="0" sz="20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SemiBold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Cookie = land</a:t>
            </a:r>
            <a:endParaRPr b="0" i="0" sz="20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SemiBold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Chocolate chips = minerals</a:t>
            </a:r>
            <a:endParaRPr b="0" i="0" sz="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5268200" y="0"/>
            <a:ext cx="3876000" cy="515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5663875" y="1641975"/>
            <a:ext cx="3313800" cy="2089800"/>
          </a:xfrm>
          <a:prstGeom prst="rect">
            <a:avLst/>
          </a:prstGeom>
          <a:solidFill>
            <a:srgbClr val="557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246925" y="318650"/>
            <a:ext cx="888000" cy="25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226875" y="242450"/>
            <a:ext cx="9081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5572B2"/>
                </a:solidFill>
                <a:latin typeface="Poppins"/>
                <a:ea typeface="Poppins"/>
                <a:cs typeface="Poppins"/>
                <a:sym typeface="Poppins"/>
              </a:rPr>
              <a:t>Lesson 5</a:t>
            </a:r>
            <a:endParaRPr b="1" i="0" sz="34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1176825" y="242450"/>
            <a:ext cx="27558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Cookie Mining | Student Slides</a:t>
            </a:r>
            <a:endParaRPr b="0" i="0" sz="1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475" y="1489575"/>
            <a:ext cx="3313745" cy="2089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/>
          <p:nvPr/>
        </p:nvSpPr>
        <p:spPr>
          <a:xfrm>
            <a:off x="-50" y="0"/>
            <a:ext cx="9144000" cy="5154900"/>
          </a:xfrm>
          <a:prstGeom prst="rect">
            <a:avLst/>
          </a:prstGeom>
          <a:gradFill>
            <a:gsLst>
              <a:gs pos="0">
                <a:srgbClr val="5572B2"/>
              </a:gs>
              <a:gs pos="100000">
                <a:srgbClr val="3E5382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635425" y="1108775"/>
            <a:ext cx="3748800" cy="62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1"/>
          <p:cNvSpPr txBox="1"/>
          <p:nvPr>
            <p:ph idx="4294967295" type="title"/>
          </p:nvPr>
        </p:nvSpPr>
        <p:spPr>
          <a:xfrm>
            <a:off x="691575" y="1032575"/>
            <a:ext cx="35535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3500" u="none" cap="none" strike="noStrike">
                <a:solidFill>
                  <a:srgbClr val="5572B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Requirements</a:t>
            </a:r>
            <a:endParaRPr/>
          </a:p>
        </p:txBody>
      </p:sp>
      <p:sp>
        <p:nvSpPr>
          <p:cNvPr id="161" name="Google Shape;161;p21"/>
          <p:cNvSpPr txBox="1"/>
          <p:nvPr/>
        </p:nvSpPr>
        <p:spPr>
          <a:xfrm>
            <a:off x="691575" y="1795525"/>
            <a:ext cx="4224900" cy="3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SemiBold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Purchase or lease the land.</a:t>
            </a:r>
            <a:endParaRPr b="0" i="0" sz="20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SemiBold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Pay the workers.</a:t>
            </a:r>
            <a:endParaRPr b="0" i="0" sz="20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SemiBold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 tools you have purchased.</a:t>
            </a:r>
            <a:endParaRPr b="0" i="0" sz="20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SemiBold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Measure the area of the land.</a:t>
            </a:r>
            <a:endParaRPr b="0" i="0" sz="20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SemiBold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Keep track of labor costs, purchases, and overall profits.</a:t>
            </a:r>
            <a:endParaRPr b="0" i="0" sz="20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SemiBold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Restore the land.</a:t>
            </a:r>
            <a:endParaRPr b="0" i="0" sz="20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5268200" y="0"/>
            <a:ext cx="3876000" cy="515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5611700" y="1889974"/>
            <a:ext cx="3341400" cy="1425900"/>
          </a:xfrm>
          <a:prstGeom prst="rect">
            <a:avLst/>
          </a:prstGeom>
          <a:solidFill>
            <a:srgbClr val="5572B2">
              <a:alpha val="6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246925" y="318650"/>
            <a:ext cx="888000" cy="25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226875" y="242450"/>
            <a:ext cx="9081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5572B2"/>
                </a:solidFill>
                <a:latin typeface="Poppins"/>
                <a:ea typeface="Poppins"/>
                <a:cs typeface="Poppins"/>
                <a:sym typeface="Poppins"/>
              </a:rPr>
              <a:t>Lesson 5</a:t>
            </a:r>
            <a:endParaRPr b="1" i="0" sz="34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1176825" y="242450"/>
            <a:ext cx="27558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Cookie Mining | Student Slides</a:t>
            </a:r>
            <a:endParaRPr b="0" i="0" sz="1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7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9300" y="1737578"/>
            <a:ext cx="3341400" cy="142599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A4A6227E88B4FA5A6D2F916048233" ma:contentTypeVersion="15" ma:contentTypeDescription="Create a new document." ma:contentTypeScope="" ma:versionID="54232bdb836192367394bcccc81a5ea6">
  <xsd:schema xmlns:xsd="http://www.w3.org/2001/XMLSchema" xmlns:xs="http://www.w3.org/2001/XMLSchema" xmlns:p="http://schemas.microsoft.com/office/2006/metadata/properties" xmlns:ns2="812c9c81-7649-4881-bf41-bd9a94caeac3" xmlns:ns3="d36856fe-d4a9-4f0b-87a7-8fa063632c32" xmlns:ns4="31062a0d-ede8-4112-b4bb-00a9c1bc8e16" targetNamespace="http://schemas.microsoft.com/office/2006/metadata/properties" ma:root="true" ma:fieldsID="1594e6e9e50d6a4f15c8f79c8645cd00" ns2:_="" ns3:_="" ns4:_="">
    <xsd:import namespace="812c9c81-7649-4881-bf41-bd9a94caeac3"/>
    <xsd:import namespace="d36856fe-d4a9-4f0b-87a7-8fa063632c32"/>
    <xsd:import namespace="31062a0d-ede8-4112-b4bb-00a9c1bc8e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c9c81-7649-4881-bf41-bd9a94caea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856fe-d4a9-4f0b-87a7-8fa063632c3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2a0d-ede8-4112-b4bb-00a9c1bc8e1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43f107c-c443-461f-896e-d7905d0fb4fc}" ma:internalName="TaxCatchAll" ma:showField="CatchAllData" ma:web="d36856fe-d4a9-4f0b-87a7-8fa063632c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2c9c81-7649-4881-bf41-bd9a94caeac3">
      <Terms xmlns="http://schemas.microsoft.com/office/infopath/2007/PartnerControls"/>
    </lcf76f155ced4ddcb4097134ff3c332f>
    <TaxCatchAll xmlns="31062a0d-ede8-4112-b4bb-00a9c1bc8e16" xsi:nil="true"/>
  </documentManagement>
</p:properties>
</file>

<file path=customXml/itemProps1.xml><?xml version="1.0" encoding="utf-8"?>
<ds:datastoreItem xmlns:ds="http://schemas.openxmlformats.org/officeDocument/2006/customXml" ds:itemID="{DEA5CAA5-8B8C-4F64-9287-A947BAD0A427}"/>
</file>

<file path=customXml/itemProps2.xml><?xml version="1.0" encoding="utf-8"?>
<ds:datastoreItem xmlns:ds="http://schemas.openxmlformats.org/officeDocument/2006/customXml" ds:itemID="{1745112F-3A5A-459C-A442-C5AD9E1830B2}"/>
</file>

<file path=customXml/itemProps3.xml><?xml version="1.0" encoding="utf-8"?>
<ds:datastoreItem xmlns:ds="http://schemas.openxmlformats.org/officeDocument/2006/customXml" ds:itemID="{1AC637FB-7183-45F2-B257-02B93BD5EF56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0x010100002A4A6227E88B4FA5A6D2F916048233</vt:lpwstr>
  </property>
</Properties>
</file>