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embeddedFontLst>
    <p:embeddedFont>
      <p:font typeface="Montserrat"/>
      <p:regular r:id="rId37"/>
      <p:bold r:id="rId38"/>
      <p:italic r:id="rId39"/>
      <p:boldItalic r:id="rId40"/>
    </p:embeddedFont>
    <p:embeddedFont>
      <p:font typeface="Poppins"/>
      <p:regular r:id="rId41"/>
      <p:bold r:id="rId42"/>
      <p:italic r:id="rId43"/>
      <p:boldItalic r:id="rId44"/>
    </p:embeddedFont>
    <p:embeddedFont>
      <p:font typeface="Montserrat ExtraBold"/>
      <p:bold r:id="rId45"/>
      <p:boldItalic r:id="rId46"/>
    </p:embeddedFont>
    <p:embeddedFont>
      <p:font typeface="Poppins SemiBold"/>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51" roundtripDataSignature="AMtx7mijzWKXF1PKzbB1nVF7ESfDmOYLm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39" Type="http://schemas.openxmlformats.org/officeDocument/2006/relationships/font" Target="fonts/Montserrat-italic.fntdata"/><Relationship Id="rId26" Type="http://schemas.openxmlformats.org/officeDocument/2006/relationships/slide" Target="slides/slide20.xml"/><Relationship Id="rId13" Type="http://schemas.openxmlformats.org/officeDocument/2006/relationships/slide" Target="slides/slide7.xml"/><Relationship Id="rId18" Type="http://schemas.openxmlformats.org/officeDocument/2006/relationships/slide" Target="slides/slide12.xml"/><Relationship Id="rId42" Type="http://schemas.openxmlformats.org/officeDocument/2006/relationships/font" Target="fonts/Poppins-bold.fntdata"/><Relationship Id="rId47" Type="http://schemas.openxmlformats.org/officeDocument/2006/relationships/font" Target="fonts/PoppinsSemiBold-regular.fntdata"/><Relationship Id="rId34" Type="http://schemas.openxmlformats.org/officeDocument/2006/relationships/slide" Target="slides/slide28.xml"/><Relationship Id="rId21" Type="http://schemas.openxmlformats.org/officeDocument/2006/relationships/slide" Target="slides/slide15.xml"/><Relationship Id="rId50" Type="http://schemas.openxmlformats.org/officeDocument/2006/relationships/font" Target="fonts/PoppinsSemiBold-boldItalic.fntdata"/><Relationship Id="rId7" Type="http://schemas.openxmlformats.org/officeDocument/2006/relationships/slide" Target="slides/slide1.xml"/><Relationship Id="rId2" Type="http://schemas.openxmlformats.org/officeDocument/2006/relationships/viewProps" Target="viewProps.xml"/><Relationship Id="rId29" Type="http://schemas.openxmlformats.org/officeDocument/2006/relationships/slide" Target="slides/slide23.xml"/><Relationship Id="rId16" Type="http://schemas.openxmlformats.org/officeDocument/2006/relationships/slide" Target="slides/slide10.xml"/><Relationship Id="rId40" Type="http://schemas.openxmlformats.org/officeDocument/2006/relationships/font" Target="fonts/Montserrat-boldItalic.fntdata"/><Relationship Id="rId45" Type="http://schemas.openxmlformats.org/officeDocument/2006/relationships/font" Target="fonts/MontserratExtraBold-bold.fntdata"/><Relationship Id="rId32" Type="http://schemas.openxmlformats.org/officeDocument/2006/relationships/slide" Target="slides/slide26.xml"/><Relationship Id="rId37" Type="http://schemas.openxmlformats.org/officeDocument/2006/relationships/font" Target="fonts/Montserrat-regular.fntdata"/><Relationship Id="rId24" Type="http://schemas.openxmlformats.org/officeDocument/2006/relationships/slide" Target="slides/slide18.xml"/><Relationship Id="rId11" Type="http://schemas.openxmlformats.org/officeDocument/2006/relationships/slide" Target="slides/slide5.xml"/><Relationship Id="rId53" Type="http://schemas.openxmlformats.org/officeDocument/2006/relationships/customXml" Target="../customXml/item2.xml"/><Relationship Id="rId5" Type="http://schemas.openxmlformats.org/officeDocument/2006/relationships/slideMaster" Target="slideMasters/slideMaster2.xml"/><Relationship Id="rId44" Type="http://schemas.openxmlformats.org/officeDocument/2006/relationships/font" Target="fonts/Poppins-boldItalic.fntdata"/><Relationship Id="rId31" Type="http://schemas.openxmlformats.org/officeDocument/2006/relationships/slide" Target="slides/slide25.xml"/><Relationship Id="rId10" Type="http://schemas.openxmlformats.org/officeDocument/2006/relationships/slide" Target="slides/slide4.xml"/><Relationship Id="rId19" Type="http://schemas.openxmlformats.org/officeDocument/2006/relationships/slide" Target="slides/slide13.xml"/><Relationship Id="rId52" Type="http://schemas.openxmlformats.org/officeDocument/2006/relationships/customXml" Target="../customXml/item1.xml"/><Relationship Id="rId43" Type="http://schemas.openxmlformats.org/officeDocument/2006/relationships/font" Target="fonts/Poppins-italic.fntdata"/><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PoppinsSemiBold-bold.fntdata"/><Relationship Id="rId30" Type="http://schemas.openxmlformats.org/officeDocument/2006/relationships/slide" Target="slides/slide24.xml"/><Relationship Id="rId35" Type="http://schemas.openxmlformats.org/officeDocument/2006/relationships/slide" Target="slides/slide29.xml"/><Relationship Id="rId22" Type="http://schemas.openxmlformats.org/officeDocument/2006/relationships/slide" Target="slides/slide16.xml"/><Relationship Id="rId27" Type="http://schemas.openxmlformats.org/officeDocument/2006/relationships/slide" Target="slides/slide21.xml"/><Relationship Id="rId14" Type="http://schemas.openxmlformats.org/officeDocument/2006/relationships/slide" Target="slides/slide8.xml"/><Relationship Id="rId8" Type="http://schemas.openxmlformats.org/officeDocument/2006/relationships/slide" Target="slides/slide2.xml"/><Relationship Id="rId51" Type="http://customschemas.google.com/relationships/presentationmetadata" Target="metadata"/><Relationship Id="rId3" Type="http://schemas.openxmlformats.org/officeDocument/2006/relationships/presProps" Target="presProps.xml"/><Relationship Id="rId46" Type="http://schemas.openxmlformats.org/officeDocument/2006/relationships/font" Target="fonts/MontserratExtraBold-boldItalic.fntdata"/><Relationship Id="rId33" Type="http://schemas.openxmlformats.org/officeDocument/2006/relationships/slide" Target="slides/slide27.xml"/><Relationship Id="rId38" Type="http://schemas.openxmlformats.org/officeDocument/2006/relationships/font" Target="fonts/Montserrat-bold.fntdata"/><Relationship Id="rId25" Type="http://schemas.openxmlformats.org/officeDocument/2006/relationships/slide" Target="slides/slide19.xml"/><Relationship Id="rId12" Type="http://schemas.openxmlformats.org/officeDocument/2006/relationships/slide" Target="slides/slide6.xml"/><Relationship Id="rId17" Type="http://schemas.openxmlformats.org/officeDocument/2006/relationships/slide" Target="slides/slide11.xml"/><Relationship Id="rId41" Type="http://schemas.openxmlformats.org/officeDocument/2006/relationships/font" Target="fonts/Poppins-regular.fntdata"/><Relationship Id="rId20" Type="http://schemas.openxmlformats.org/officeDocument/2006/relationships/slide" Target="slides/slide14.xml"/><Relationship Id="rId54" Type="http://schemas.openxmlformats.org/officeDocument/2006/relationships/customXml" Target="../customXml/item3.xml"/><Relationship Id="rId1" Type="http://schemas.openxmlformats.org/officeDocument/2006/relationships/theme" Target="theme/theme3.xml"/><Relationship Id="rId6" Type="http://schemas.openxmlformats.org/officeDocument/2006/relationships/notesMaster" Target="notesMasters/notesMaster1.xml"/><Relationship Id="rId49" Type="http://schemas.openxmlformats.org/officeDocument/2006/relationships/font" Target="fonts/PoppinsSemiBold-italic.fntdata"/><Relationship Id="rId36" Type="http://schemas.openxmlformats.org/officeDocument/2006/relationships/slide" Target="slides/slide30.xml"/><Relationship Id="rId23" Type="http://schemas.openxmlformats.org/officeDocument/2006/relationships/slide" Target="slides/slide17.xml"/><Relationship Id="rId28" Type="http://schemas.openxmlformats.org/officeDocument/2006/relationships/slide" Target="slides/slide22.xml"/><Relationship Id="rId15"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73561f7d6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g373561f7d62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735abf299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g3735abf299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 name="Google Shape;47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3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4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g373561f7d62_0_7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6" name="Google Shape;56;g373561f7d62_0_7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g373561f7d62_0_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g373561f7d62_0_8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0" name="Google Shape;60;g373561f7d62_0_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g373561f7d62_0_8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3" name="Google Shape;63;g373561f7d62_0_8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4" name="Google Shape;64;g373561f7d62_0_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g373561f7d62_0_8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7" name="Google Shape;67;g373561f7d62_0_8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8" name="Google Shape;68;g373561f7d62_0_8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9" name="Google Shape;69;g373561f7d62_0_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g373561f7d62_0_9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2" name="Google Shape;72;g373561f7d62_0_9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g373561f7d62_0_9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5" name="Google Shape;75;g373561f7d62_0_9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6" name="Google Shape;76;g373561f7d62_0_9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g373561f7d62_0_10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9" name="Google Shape;79;g373561f7d62_0_1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g373561f7d62_0_10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g373561f7d62_0_10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3" name="Google Shape;83;g373561f7d62_0_10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g373561f7d62_0_10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5" name="Google Shape;85;g373561f7d62_0_1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g373561f7d62_0_10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88" name="Google Shape;88;g373561f7d62_0_1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g373561f7d62_0_11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g373561f7d62_0_11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2" name="Google Shape;92;g373561f7d62_0_1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g373561f7d62_0_1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3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3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3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3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3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3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3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3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4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g373561f7d62_0_7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g373561f7d62_0_7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g373561f7d62_0_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hyperlink" Target="https://commons.wikimedia.org/wiki/File:Rutgers_University_Geology_museum_minerals_on_display_in_cabinet.JPG" TargetMode="External"/><Relationship Id="rId5"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hyperlink" Target="https://commons.wikimedia.org/wiki/File:SulfurUSGOV.jpg" TargetMode="External"/><Relationship Id="rId5" Type="http://schemas.openxmlformats.org/officeDocument/2006/relationships/hyperlink" Target="https://commons.wikimedia.org/wiki/File:GraphiteUSGOV.jpg" TargetMode="External"/><Relationship Id="rId6"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hyperlink" Target="https://commons.wikimedia.org/wiki/File:CopperMineralUSGOV.jpg" TargetMode="External"/><Relationship Id="rId5" Type="http://schemas.openxmlformats.org/officeDocument/2006/relationships/hyperlink" Target="https://commons.wikimedia.org/wiki/File:CopperMineralUSGOV.jpg" TargetMode="External"/><Relationship Id="rId6" Type="http://schemas.openxmlformats.org/officeDocument/2006/relationships/hyperlink" Target="https://commons.wikimedia.org/wiki/File:CopperMineralUSGOV.jpg" TargetMode="External"/><Relationship Id="rId7"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hyperlink" Target="https://commons.wikimedia.org/wiki/File:MT-100_transistor_(Sanken_2SC3519)_and_matching_mica_sheet_01.jpg" TargetMode="External"/><Relationship Id="rId5"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hyperlink" Target="https://commons.wikimedia.org/wiki/File:Mohs.jpg" TargetMode="External"/><Relationship Id="rId5" Type="http://schemas.openxmlformats.org/officeDocument/2006/relationships/image" Target="../media/image15.jpg"/><Relationship Id="rId6" Type="http://schemas.openxmlformats.org/officeDocument/2006/relationships/image" Target="../media/image33.jpg"/><Relationship Id="rId7"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hyperlink" Target="https://www.usgs.gov/media/videos/marine-minerals-b-roll-manganese-nodules" TargetMode="External"/><Relationship Id="rId5" Type="http://schemas.openxmlformats.org/officeDocument/2006/relationships/hyperlink" Target="https://www.usgs.gov/media/videos/marine-minerals-b-roll-manganese-nodules" TargetMode="External"/><Relationship Id="rId6" Type="http://schemas.openxmlformats.org/officeDocument/2006/relationships/hyperlink" Target="https://www.usgs.gov/media/videos/marine-minerals-b-roll-manganese-nodules" TargetMode="External"/><Relationship Id="rId7"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hyperlink" Target="https://commons.wikimedia.org/wiki/File:Calcite-refraction-property.jpg" TargetMode="External"/><Relationship Id="rId5" Type="http://schemas.openxmlformats.org/officeDocument/2006/relationships/hyperlink" Target="https://commons.wikimedia.org/wiki/File:Calcite-refraction-property.jpg" TargetMode="External"/><Relationship Id="rId6" Type="http://schemas.openxmlformats.org/officeDocument/2006/relationships/hyperlink" Target="https://commons.wikimedia.org/wiki/File:Calcite-refraction-property.jpg" TargetMode="External"/><Relationship Id="rId7"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hyperlink" Target="https://www.usgs.gov/media/images/torbernite" TargetMode="External"/><Relationship Id="rId5" Type="http://schemas.openxmlformats.org/officeDocument/2006/relationships/hyperlink" Target="https://www.usgs.gov/media/images/torbernite" TargetMode="External"/><Relationship Id="rId6" Type="http://schemas.openxmlformats.org/officeDocument/2006/relationships/hyperlink" Target="https://www.usgs.gov/media/images/torbernite" TargetMode="External"/><Relationship Id="rId7"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hyperlink" Target="https://commons.wikimedia.org/wiki/File:Garnet,_quartz,_feldspar_1.jpg" TargetMode="External"/><Relationship Id="rId5" Type="http://schemas.openxmlformats.org/officeDocument/2006/relationships/hyperlink" Target="https://commons.wikimedia.org/wiki/File:Garnet,_quartz,_feldspar_1.jpg" TargetMode="External"/><Relationship Id="rId6" Type="http://schemas.openxmlformats.org/officeDocument/2006/relationships/hyperlink" Target="https://commons.wikimedia.org/wiki/File:Garnet,_quartz,_feldspar_1.jpg" TargetMode="External"/><Relationship Id="rId7"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hyperlink" Target="https://colorado-river-portal.usgs.gov/maps/729127ed3aa44991a7dad2a775aa3988/about" TargetMode="External"/><Relationship Id="rId5"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18.jpg"/><Relationship Id="rId5" Type="http://schemas.openxmlformats.org/officeDocument/2006/relationships/hyperlink" Target="https://commons.wikimedia.org/wiki/File:LithiumPelletsUSGOV.jpg" TargetMode="External"/><Relationship Id="rId6" Type="http://schemas.openxmlformats.org/officeDocument/2006/relationships/hyperlink" Target="https://commons.wikimedia.org/wiki/File:LithiumPelletsUSGOV.jpg" TargetMode="External"/><Relationship Id="rId7" Type="http://schemas.openxmlformats.org/officeDocument/2006/relationships/hyperlink" Target="https://commons.wikimedia.org/wiki/File:LithiumPelletsUSGOV.jp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18.jpg"/><Relationship Id="rId5" Type="http://schemas.openxmlformats.org/officeDocument/2006/relationships/hyperlink" Target="https://commons.wikimedia.org/wiki/File:LithiumPelletsUSGOV.jpg" TargetMode="External"/><Relationship Id="rId6" Type="http://schemas.openxmlformats.org/officeDocument/2006/relationships/hyperlink" Target="https://commons.wikimedia.org/wiki/File:LithiumPelletsUSGOV.jpg" TargetMode="External"/><Relationship Id="rId7" Type="http://schemas.openxmlformats.org/officeDocument/2006/relationships/hyperlink" Target="https://commons.wikimedia.org/wiki/File:LithiumPelletsUSGOV.jp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27.jpg"/><Relationship Id="rId5" Type="http://schemas.openxmlformats.org/officeDocument/2006/relationships/hyperlink" Target="https://commons.wikimedia.org/wiki/File:Gallium_surface_tension.jpg" TargetMode="External"/><Relationship Id="rId6" Type="http://schemas.openxmlformats.org/officeDocument/2006/relationships/hyperlink" Target="https://commons.wikimedia.org/wiki/File:Gallium_surface_tension.jpg" TargetMode="External"/><Relationship Id="rId7" Type="http://schemas.openxmlformats.org/officeDocument/2006/relationships/hyperlink" Target="https://commons.wikimedia.org/wiki/File:Gallium_surface_tension.jp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27.jpg"/><Relationship Id="rId5" Type="http://schemas.openxmlformats.org/officeDocument/2006/relationships/hyperlink" Target="https://commons.wikimedia.org/wiki/File:Gallium_surface_tension.jpg" TargetMode="External"/><Relationship Id="rId6" Type="http://schemas.openxmlformats.org/officeDocument/2006/relationships/hyperlink" Target="https://commons.wikimedia.org/wiki/File:Gallium_surface_tension.jpg" TargetMode="External"/><Relationship Id="rId7" Type="http://schemas.openxmlformats.org/officeDocument/2006/relationships/hyperlink" Target="https://commons.wikimedia.org/wiki/File:Gallium_surface_tension.jp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hyperlink" Target="http://www.usgs.gov/science/science-explorer/minerals/critical-minerals" TargetMode="External"/><Relationship Id="rId5" Type="http://schemas.openxmlformats.org/officeDocument/2006/relationships/hyperlink" Target="https://pubs.usgs.gov/periodicals/mcs2025/mcs2025.pdf" TargetMode="External"/><Relationship Id="rId6" Type="http://schemas.openxmlformats.org/officeDocument/2006/relationships/hyperlink" Target="https://doi.org/10.3133/mcs2025" TargetMode="External"/><Relationship Id="rId7"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hyperlink" Target="https://www.usgs.gov/media/images/manganese-nodules-covering-seafloor" TargetMode="External"/><Relationship Id="rId5" Type="http://schemas.openxmlformats.org/officeDocument/2006/relationships/hyperlink" Target="https://www.usgs.gov/media/images/manganese-nodules-covering-seafloor" TargetMode="External"/><Relationship Id="rId6" Type="http://schemas.openxmlformats.org/officeDocument/2006/relationships/hyperlink" Target="https://www.usgs.gov/media/images/manganese-nodules-covering-seafloor" TargetMode="External"/><Relationship Id="rId7" Type="http://schemas.openxmlformats.org/officeDocument/2006/relationships/image" Target="../media/image2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6.jpg"/><Relationship Id="rId5" Type="http://schemas.openxmlformats.org/officeDocument/2006/relationships/hyperlink" Target="https://www.usgs.gov/media/images/mineral-systems-map-united-state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hyperlink" Target="https://www.sciencebase.gov/catalog/item/594d3c8ee4b062508e39b332"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hyperlink" Target="https://www.usgs.gov/media/images/platetectonicsgif" TargetMode="External"/><Relationship Id="rId5" Type="http://schemas.openxmlformats.org/officeDocument/2006/relationships/image" Target="../media/image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hyperlink" Target="https://www.usgs.gov/media/images/december-29-2024-spatter-fed-lava-flow-halemaumau" TargetMode="External"/><Relationship Id="rId5" Type="http://schemas.openxmlformats.org/officeDocument/2006/relationships/hyperlink" Target="https://www.usgs.gov/media/images/december-29-2024-spatter-fed-lava-flow-halemaumau" TargetMode="External"/><Relationship Id="rId6" Type="http://schemas.openxmlformats.org/officeDocument/2006/relationships/hyperlink" Target="https://www.usgs.gov/media/images/december-29-2024-spatter-fed-lava-flow-halemaumau" TargetMode="External"/><Relationship Id="rId7"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hyperlink" Target="https://www.usgs.gov/media/images/lake-accotink-sediment-flow" TargetMode="External"/><Relationship Id="rId5" Type="http://schemas.openxmlformats.org/officeDocument/2006/relationships/image" Target="../media/image24.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 name="Shape 98"/>
        <p:cNvGrpSpPr/>
        <p:nvPr/>
      </p:nvGrpSpPr>
      <p:grpSpPr>
        <a:xfrm>
          <a:off x="0" y="0"/>
          <a:ext cx="0" cy="0"/>
          <a:chOff x="0" y="0"/>
          <a:chExt cx="0" cy="0"/>
        </a:xfrm>
      </p:grpSpPr>
      <p:sp>
        <p:nvSpPr>
          <p:cNvPr id="99" name="Google Shape;99;p1"/>
          <p:cNvSpPr/>
          <p:nvPr/>
        </p:nvSpPr>
        <p:spPr>
          <a:xfrm>
            <a:off x="-50" y="0"/>
            <a:ext cx="9144000" cy="51546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ph idx="4294967295" type="title"/>
          </p:nvPr>
        </p:nvSpPr>
        <p:spPr>
          <a:xfrm>
            <a:off x="898425" y="1723825"/>
            <a:ext cx="7187400" cy="741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4400"/>
              <a:buFont typeface="Arial"/>
              <a:buNone/>
            </a:pPr>
            <a:r>
              <a:rPr b="1" i="0" lang="en" sz="4400" u="none" cap="none" strike="noStrike">
                <a:solidFill>
                  <a:schemeClr val="lt1"/>
                </a:solidFill>
                <a:latin typeface="Montserrat"/>
                <a:ea typeface="Montserrat"/>
                <a:cs typeface="Montserrat"/>
                <a:sym typeface="Montserrat"/>
              </a:rPr>
              <a:t>USGS Ores to Minerals</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1" name="Google Shape;101;p1"/>
          <p:cNvSpPr/>
          <p:nvPr/>
        </p:nvSpPr>
        <p:spPr>
          <a:xfrm>
            <a:off x="1055650" y="2729725"/>
            <a:ext cx="1460100" cy="415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txBox="1"/>
          <p:nvPr/>
        </p:nvSpPr>
        <p:spPr>
          <a:xfrm>
            <a:off x="1055650" y="2653525"/>
            <a:ext cx="1516200" cy="628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300"/>
              <a:buFont typeface="Arial"/>
              <a:buNone/>
            </a:pPr>
            <a:r>
              <a:rPr b="1" i="0" lang="en" sz="2300" u="none" cap="none" strike="noStrike">
                <a:solidFill>
                  <a:srgbClr val="5572B2"/>
                </a:solidFill>
                <a:latin typeface="Poppins"/>
                <a:ea typeface="Poppins"/>
                <a:cs typeface="Poppins"/>
                <a:sym typeface="Poppins"/>
              </a:rPr>
              <a:t>Lesson 6</a:t>
            </a:r>
            <a:endParaRPr b="1" i="0" sz="4400" u="none" cap="none" strike="noStrike">
              <a:solidFill>
                <a:srgbClr val="5572B2"/>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572B2"/>
              </a:solidFill>
              <a:latin typeface="Arial"/>
              <a:ea typeface="Arial"/>
              <a:cs typeface="Arial"/>
              <a:sym typeface="Arial"/>
            </a:endParaRPr>
          </a:p>
        </p:txBody>
      </p:sp>
      <p:sp>
        <p:nvSpPr>
          <p:cNvPr id="103" name="Google Shape;103;p1"/>
          <p:cNvSpPr txBox="1"/>
          <p:nvPr/>
        </p:nvSpPr>
        <p:spPr>
          <a:xfrm>
            <a:off x="2557275" y="2476349"/>
            <a:ext cx="5627169" cy="1090939"/>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300"/>
              <a:buFont typeface="Arial"/>
              <a:buNone/>
            </a:pPr>
            <a:r>
              <a:rPr b="0" i="0" lang="en" sz="2300" u="none" cap="none" strike="noStrike">
                <a:solidFill>
                  <a:schemeClr val="lt1"/>
                </a:solidFill>
                <a:latin typeface="Poppins"/>
                <a:ea typeface="Poppins"/>
                <a:cs typeface="Poppins"/>
                <a:sym typeface="Poppins"/>
              </a:rPr>
              <a:t>Ores and Minerals Instruction | Student Slides</a:t>
            </a:r>
            <a:endParaRPr b="0" i="0" sz="44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04" name="Google Shape;104;p1"/>
          <p:cNvPicPr preferRelativeResize="0"/>
          <p:nvPr/>
        </p:nvPicPr>
        <p:blipFill rotWithShape="1">
          <a:blip r:embed="rId4">
            <a:alphaModFix/>
          </a:blip>
          <a:srcRect b="0" l="0" r="0" t="0"/>
          <a:stretch/>
        </p:blipFill>
        <p:spPr>
          <a:xfrm>
            <a:off x="7448376" y="4327825"/>
            <a:ext cx="1393550" cy="514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8" name="Shape 218"/>
        <p:cNvGrpSpPr/>
        <p:nvPr/>
      </p:nvGrpSpPr>
      <p:grpSpPr>
        <a:xfrm>
          <a:off x="0" y="0"/>
          <a:ext cx="0" cy="0"/>
          <a:chOff x="0" y="0"/>
          <a:chExt cx="0" cy="0"/>
        </a:xfrm>
      </p:grpSpPr>
      <p:sp>
        <p:nvSpPr>
          <p:cNvPr id="219" name="Google Shape;219;p10"/>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10"/>
          <p:cNvSpPr/>
          <p:nvPr/>
        </p:nvSpPr>
        <p:spPr>
          <a:xfrm>
            <a:off x="652900" y="704050"/>
            <a:ext cx="3876000"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10"/>
          <p:cNvSpPr txBox="1"/>
          <p:nvPr>
            <p:ph idx="4294967295" type="title"/>
          </p:nvPr>
        </p:nvSpPr>
        <p:spPr>
          <a:xfrm>
            <a:off x="716650" y="693850"/>
            <a:ext cx="41641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5572B2"/>
                </a:solidFill>
                <a:latin typeface="Montserrat ExtraBold"/>
                <a:ea typeface="Montserrat ExtraBold"/>
                <a:cs typeface="Montserrat ExtraBold"/>
                <a:sym typeface="Montserrat ExtraBold"/>
              </a:rPr>
              <a:t>Mineral Properties</a:t>
            </a:r>
            <a:endParaRPr b="0" i="0" sz="3500" u="none" cap="none" strike="noStrike">
              <a:solidFill>
                <a:srgbClr val="5572B2"/>
              </a:solidFill>
              <a:latin typeface="Montserrat ExtraBold"/>
              <a:ea typeface="Montserrat ExtraBold"/>
              <a:cs typeface="Montserrat ExtraBold"/>
              <a:sym typeface="Montserrat ExtraBold"/>
            </a:endParaRPr>
          </a:p>
        </p:txBody>
      </p:sp>
      <p:sp>
        <p:nvSpPr>
          <p:cNvPr id="222" name="Google Shape;222;p10"/>
          <p:cNvSpPr txBox="1"/>
          <p:nvPr/>
        </p:nvSpPr>
        <p:spPr>
          <a:xfrm>
            <a:off x="489250" y="1461750"/>
            <a:ext cx="4427100" cy="345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chemeClr val="lt1"/>
                </a:solidFill>
                <a:latin typeface="Poppins"/>
                <a:ea typeface="Poppins"/>
                <a:cs typeface="Poppins"/>
                <a:sym typeface="Poppins"/>
              </a:rPr>
              <a:t>Mineral properties include:</a:t>
            </a:r>
            <a:endParaRPr b="0" i="0" sz="1700" u="none" cap="none" strike="noStrike">
              <a:solidFill>
                <a:schemeClr val="lt1"/>
              </a:solidFill>
              <a:latin typeface="Poppins"/>
              <a:ea typeface="Poppins"/>
              <a:cs typeface="Poppins"/>
              <a:sym typeface="Poppins"/>
            </a:endParaRPr>
          </a:p>
          <a:p>
            <a:pPr indent="-336550" lvl="0" marL="457200" marR="0" rtl="0" algn="l">
              <a:lnSpc>
                <a:spcPct val="100000"/>
              </a:lnSpc>
              <a:spcBef>
                <a:spcPts val="0"/>
              </a:spcBef>
              <a:spcAft>
                <a:spcPts val="0"/>
              </a:spcAft>
              <a:buClr>
                <a:schemeClr val="lt1"/>
              </a:buClr>
              <a:buSzPts val="1700"/>
              <a:buFont typeface="Poppins"/>
              <a:buChar char="●"/>
            </a:pPr>
            <a:r>
              <a:rPr b="0" i="0" lang="en" sz="1700" u="none" cap="none" strike="noStrike">
                <a:solidFill>
                  <a:schemeClr val="lt1"/>
                </a:solidFill>
                <a:latin typeface="Poppins"/>
                <a:ea typeface="Poppins"/>
                <a:cs typeface="Poppins"/>
                <a:sym typeface="Poppins"/>
              </a:rPr>
              <a:t>Color</a:t>
            </a:r>
            <a:endParaRPr b="0" i="0" sz="1700" u="none" cap="none" strike="noStrike">
              <a:solidFill>
                <a:schemeClr val="lt1"/>
              </a:solidFill>
              <a:latin typeface="Poppins"/>
              <a:ea typeface="Poppins"/>
              <a:cs typeface="Poppins"/>
              <a:sym typeface="Poppins"/>
            </a:endParaRPr>
          </a:p>
          <a:p>
            <a:pPr indent="-336550" lvl="0" marL="457200" marR="0" rtl="0" algn="l">
              <a:lnSpc>
                <a:spcPct val="100000"/>
              </a:lnSpc>
              <a:spcBef>
                <a:spcPts val="0"/>
              </a:spcBef>
              <a:spcAft>
                <a:spcPts val="0"/>
              </a:spcAft>
              <a:buClr>
                <a:schemeClr val="lt1"/>
              </a:buClr>
              <a:buSzPts val="1700"/>
              <a:buFont typeface="Poppins"/>
              <a:buChar char="●"/>
            </a:pPr>
            <a:r>
              <a:rPr b="0" i="0" lang="en" sz="1700" u="none" cap="none" strike="noStrike">
                <a:solidFill>
                  <a:schemeClr val="lt1"/>
                </a:solidFill>
                <a:latin typeface="Poppins"/>
                <a:ea typeface="Poppins"/>
                <a:cs typeface="Poppins"/>
                <a:sym typeface="Poppins"/>
              </a:rPr>
              <a:t>Luster</a:t>
            </a:r>
            <a:endParaRPr b="0" i="0" sz="1700" u="none" cap="none" strike="noStrike">
              <a:solidFill>
                <a:schemeClr val="lt1"/>
              </a:solidFill>
              <a:latin typeface="Poppins"/>
              <a:ea typeface="Poppins"/>
              <a:cs typeface="Poppins"/>
              <a:sym typeface="Poppins"/>
            </a:endParaRPr>
          </a:p>
          <a:p>
            <a:pPr indent="-336550" lvl="0" marL="457200" marR="0" rtl="0" algn="l">
              <a:lnSpc>
                <a:spcPct val="100000"/>
              </a:lnSpc>
              <a:spcBef>
                <a:spcPts val="0"/>
              </a:spcBef>
              <a:spcAft>
                <a:spcPts val="0"/>
              </a:spcAft>
              <a:buClr>
                <a:schemeClr val="lt1"/>
              </a:buClr>
              <a:buSzPts val="1700"/>
              <a:buFont typeface="Poppins"/>
              <a:buChar char="●"/>
            </a:pPr>
            <a:r>
              <a:rPr b="0" i="0" lang="en" sz="1700" u="none" cap="none" strike="noStrike">
                <a:solidFill>
                  <a:schemeClr val="lt1"/>
                </a:solidFill>
                <a:latin typeface="Poppins"/>
                <a:ea typeface="Poppins"/>
                <a:cs typeface="Poppins"/>
                <a:sym typeface="Poppins"/>
              </a:rPr>
              <a:t>Streak</a:t>
            </a:r>
            <a:endParaRPr b="0" i="0" sz="1700" u="none" cap="none" strike="noStrike">
              <a:solidFill>
                <a:schemeClr val="lt1"/>
              </a:solidFill>
              <a:latin typeface="Poppins"/>
              <a:ea typeface="Poppins"/>
              <a:cs typeface="Poppins"/>
              <a:sym typeface="Poppins"/>
            </a:endParaRPr>
          </a:p>
          <a:p>
            <a:pPr indent="-336550" lvl="0" marL="457200" marR="0" rtl="0" algn="l">
              <a:lnSpc>
                <a:spcPct val="100000"/>
              </a:lnSpc>
              <a:spcBef>
                <a:spcPts val="0"/>
              </a:spcBef>
              <a:spcAft>
                <a:spcPts val="0"/>
              </a:spcAft>
              <a:buClr>
                <a:schemeClr val="lt1"/>
              </a:buClr>
              <a:buSzPts val="1700"/>
              <a:buFont typeface="Poppins"/>
              <a:buChar char="●"/>
            </a:pPr>
            <a:r>
              <a:rPr b="0" i="0" lang="en" sz="1700" u="none" cap="none" strike="noStrike">
                <a:solidFill>
                  <a:schemeClr val="lt1"/>
                </a:solidFill>
                <a:latin typeface="Poppins"/>
                <a:ea typeface="Poppins"/>
                <a:cs typeface="Poppins"/>
                <a:sym typeface="Poppins"/>
              </a:rPr>
              <a:t>Cleavage or Fracture</a:t>
            </a:r>
            <a:endParaRPr b="0" i="0" sz="1700" u="none" cap="none" strike="noStrike">
              <a:solidFill>
                <a:schemeClr val="lt1"/>
              </a:solidFill>
              <a:latin typeface="Poppins"/>
              <a:ea typeface="Poppins"/>
              <a:cs typeface="Poppins"/>
              <a:sym typeface="Poppins"/>
            </a:endParaRPr>
          </a:p>
          <a:p>
            <a:pPr indent="-336550" lvl="0" marL="457200" marR="0" rtl="0" algn="l">
              <a:lnSpc>
                <a:spcPct val="100000"/>
              </a:lnSpc>
              <a:spcBef>
                <a:spcPts val="0"/>
              </a:spcBef>
              <a:spcAft>
                <a:spcPts val="0"/>
              </a:spcAft>
              <a:buClr>
                <a:schemeClr val="lt1"/>
              </a:buClr>
              <a:buSzPts val="1700"/>
              <a:buFont typeface="Poppins"/>
              <a:buChar char="●"/>
            </a:pPr>
            <a:r>
              <a:rPr b="0" i="0" lang="en" sz="1700" u="none" cap="none" strike="noStrike">
                <a:solidFill>
                  <a:schemeClr val="lt1"/>
                </a:solidFill>
                <a:latin typeface="Poppins"/>
                <a:ea typeface="Poppins"/>
                <a:cs typeface="Poppins"/>
                <a:sym typeface="Poppins"/>
              </a:rPr>
              <a:t>Hardness</a:t>
            </a:r>
            <a:endParaRPr b="0" i="0" sz="1700" u="none" cap="none" strike="noStrike">
              <a:solidFill>
                <a:schemeClr val="lt1"/>
              </a:solidFill>
              <a:latin typeface="Poppins"/>
              <a:ea typeface="Poppins"/>
              <a:cs typeface="Poppins"/>
              <a:sym typeface="Poppins"/>
            </a:endParaRPr>
          </a:p>
          <a:p>
            <a:pPr indent="-336550" lvl="0" marL="457200" marR="0" rtl="0" algn="l">
              <a:lnSpc>
                <a:spcPct val="100000"/>
              </a:lnSpc>
              <a:spcBef>
                <a:spcPts val="0"/>
              </a:spcBef>
              <a:spcAft>
                <a:spcPts val="0"/>
              </a:spcAft>
              <a:buClr>
                <a:schemeClr val="lt1"/>
              </a:buClr>
              <a:buSzPts val="1700"/>
              <a:buFont typeface="Poppins"/>
              <a:buChar char="●"/>
            </a:pPr>
            <a:r>
              <a:rPr b="0" i="0" lang="en" sz="1700" u="none" cap="none" strike="noStrike">
                <a:solidFill>
                  <a:schemeClr val="lt1"/>
                </a:solidFill>
                <a:latin typeface="Poppins"/>
                <a:ea typeface="Poppins"/>
                <a:cs typeface="Poppins"/>
                <a:sym typeface="Poppins"/>
              </a:rPr>
              <a:t>Density</a:t>
            </a:r>
            <a:endParaRPr b="0" i="0" sz="1700" u="none" cap="none" strike="noStrike">
              <a:solidFill>
                <a:schemeClr val="lt1"/>
              </a:solidFill>
              <a:latin typeface="Poppins"/>
              <a:ea typeface="Poppins"/>
              <a:cs typeface="Poppins"/>
              <a:sym typeface="Poppins"/>
            </a:endParaRPr>
          </a:p>
          <a:p>
            <a:pPr indent="-336550" lvl="0" marL="457200" marR="0" rtl="0" algn="l">
              <a:lnSpc>
                <a:spcPct val="100000"/>
              </a:lnSpc>
              <a:spcBef>
                <a:spcPts val="0"/>
              </a:spcBef>
              <a:spcAft>
                <a:spcPts val="0"/>
              </a:spcAft>
              <a:buClr>
                <a:schemeClr val="lt1"/>
              </a:buClr>
              <a:buSzPts val="1700"/>
              <a:buFont typeface="Poppins"/>
              <a:buChar char="●"/>
            </a:pPr>
            <a:r>
              <a:rPr b="0" i="0" lang="en" sz="1700" u="none" cap="none" strike="noStrike">
                <a:solidFill>
                  <a:schemeClr val="lt1"/>
                </a:solidFill>
                <a:latin typeface="Poppins"/>
                <a:ea typeface="Poppins"/>
                <a:cs typeface="Poppins"/>
                <a:sym typeface="Poppins"/>
              </a:rPr>
              <a:t>Magnetism</a:t>
            </a:r>
            <a:endParaRPr b="0" i="0" sz="1700" u="none" cap="none" strike="noStrike">
              <a:solidFill>
                <a:schemeClr val="lt1"/>
              </a:solidFill>
              <a:latin typeface="Poppins"/>
              <a:ea typeface="Poppins"/>
              <a:cs typeface="Poppins"/>
              <a:sym typeface="Poppins"/>
            </a:endParaRPr>
          </a:p>
          <a:p>
            <a:pPr indent="-336550" lvl="0" marL="457200" marR="0" rtl="0" algn="l">
              <a:lnSpc>
                <a:spcPct val="100000"/>
              </a:lnSpc>
              <a:spcBef>
                <a:spcPts val="0"/>
              </a:spcBef>
              <a:spcAft>
                <a:spcPts val="0"/>
              </a:spcAft>
              <a:buClr>
                <a:schemeClr val="lt1"/>
              </a:buClr>
              <a:buSzPts val="1700"/>
              <a:buFont typeface="Poppins"/>
              <a:buChar char="●"/>
            </a:pPr>
            <a:r>
              <a:rPr b="0" i="0" lang="en" sz="1700" u="none" cap="none" strike="noStrike">
                <a:solidFill>
                  <a:schemeClr val="lt1"/>
                </a:solidFill>
                <a:latin typeface="Poppins"/>
                <a:ea typeface="Poppins"/>
                <a:cs typeface="Poppins"/>
                <a:sym typeface="Poppins"/>
              </a:rPr>
              <a:t>Refraction</a:t>
            </a:r>
            <a:endParaRPr b="0" i="0" sz="1700" u="none" cap="none" strike="noStrike">
              <a:solidFill>
                <a:schemeClr val="lt1"/>
              </a:solidFill>
              <a:latin typeface="Poppins"/>
              <a:ea typeface="Poppins"/>
              <a:cs typeface="Poppins"/>
              <a:sym typeface="Poppins"/>
            </a:endParaRPr>
          </a:p>
          <a:p>
            <a:pPr indent="-336550" lvl="0" marL="457200" marR="0" rtl="0" algn="l">
              <a:lnSpc>
                <a:spcPct val="100000"/>
              </a:lnSpc>
              <a:spcBef>
                <a:spcPts val="0"/>
              </a:spcBef>
              <a:spcAft>
                <a:spcPts val="0"/>
              </a:spcAft>
              <a:buClr>
                <a:schemeClr val="lt1"/>
              </a:buClr>
              <a:buSzPts val="1700"/>
              <a:buFont typeface="Poppins"/>
              <a:buChar char="●"/>
            </a:pPr>
            <a:r>
              <a:rPr b="0" i="0" lang="en" sz="1700" u="none" cap="none" strike="noStrike">
                <a:solidFill>
                  <a:schemeClr val="lt1"/>
                </a:solidFill>
                <a:latin typeface="Poppins"/>
                <a:ea typeface="Poppins"/>
                <a:cs typeface="Poppins"/>
                <a:sym typeface="Poppins"/>
              </a:rPr>
              <a:t>Radioactivity</a:t>
            </a:r>
            <a:endParaRPr b="0" i="0" sz="17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chemeClr val="lt1"/>
                </a:solidFill>
                <a:latin typeface="Poppins"/>
                <a:ea typeface="Poppins"/>
                <a:cs typeface="Poppins"/>
                <a:sym typeface="Poppins"/>
              </a:rPr>
              <a:t>Tomwsulcer. (2014). </a:t>
            </a:r>
            <a:r>
              <a:rPr b="0" i="1" lang="en" sz="900" u="none" cap="none" strike="noStrike">
                <a:solidFill>
                  <a:schemeClr val="lt1"/>
                </a:solidFill>
                <a:latin typeface="Poppins"/>
                <a:ea typeface="Poppins"/>
                <a:cs typeface="Poppins"/>
                <a:sym typeface="Poppins"/>
              </a:rPr>
              <a:t>Rutgers University Geology museum minerals on display in cabinet </a:t>
            </a:r>
            <a:r>
              <a:rPr b="0" i="0" lang="en" sz="900" u="none" cap="none" strike="noStrike">
                <a:solidFill>
                  <a:schemeClr val="lt1"/>
                </a:solidFill>
                <a:latin typeface="Poppins"/>
                <a:ea typeface="Poppins"/>
                <a:cs typeface="Poppins"/>
                <a:sym typeface="Poppins"/>
              </a:rPr>
              <a:t>[Photograph]. Wikimedia Commons. </a:t>
            </a:r>
            <a:r>
              <a:rPr b="0" i="0" lang="en" sz="900" u="sng" cap="none" strike="noStrike">
                <a:solidFill>
                  <a:schemeClr val="hlink"/>
                </a:solidFill>
                <a:latin typeface="Poppins"/>
                <a:ea typeface="Poppins"/>
                <a:cs typeface="Poppins"/>
                <a:sym typeface="Poppins"/>
                <a:hlinkClick r:id="rId4"/>
              </a:rPr>
              <a:t>https://commons.wikimedia.org/wiki/File:Rutgers_University_Geology_museum_minerals_on_display_in_cabinet.JPG</a:t>
            </a:r>
            <a:r>
              <a:rPr b="0" i="0" lang="en" sz="900" u="none" cap="none" strike="noStrike">
                <a:solidFill>
                  <a:schemeClr val="lt1"/>
                </a:solidFill>
                <a:latin typeface="Poppins"/>
                <a:ea typeface="Poppins"/>
                <a:cs typeface="Poppins"/>
                <a:sym typeface="Poppins"/>
              </a:rPr>
              <a:t> </a:t>
            </a:r>
            <a:endParaRPr b="0" i="0" sz="1700" u="none" cap="none" strike="noStrike">
              <a:solidFill>
                <a:schemeClr val="lt1"/>
              </a:solidFill>
              <a:latin typeface="Poppins"/>
              <a:ea typeface="Poppins"/>
              <a:cs typeface="Poppins"/>
              <a:sym typeface="Poppins"/>
            </a:endParaRPr>
          </a:p>
        </p:txBody>
      </p:sp>
      <p:sp>
        <p:nvSpPr>
          <p:cNvPr id="223" name="Google Shape;223;p10"/>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10"/>
          <p:cNvSpPr/>
          <p:nvPr/>
        </p:nvSpPr>
        <p:spPr>
          <a:xfrm>
            <a:off x="6010825" y="1245376"/>
            <a:ext cx="2973000" cy="26202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5" name="Google Shape;225;p10"/>
          <p:cNvPicPr preferRelativeResize="0"/>
          <p:nvPr/>
        </p:nvPicPr>
        <p:blipFill rotWithShape="1">
          <a:blip r:embed="rId5">
            <a:alphaModFix/>
          </a:blip>
          <a:srcRect b="0" l="0" r="0" t="0"/>
          <a:stretch/>
        </p:blipFill>
        <p:spPr>
          <a:xfrm>
            <a:off x="5382200" y="1071275"/>
            <a:ext cx="3493525" cy="2620150"/>
          </a:xfrm>
          <a:prstGeom prst="rect">
            <a:avLst/>
          </a:prstGeom>
          <a:noFill/>
          <a:ln>
            <a:noFill/>
          </a:ln>
        </p:spPr>
      </p:pic>
      <p:sp>
        <p:nvSpPr>
          <p:cNvPr id="226" name="Google Shape;226;p10"/>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227" name="Google Shape;227;p10"/>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28" name="Google Shape;228;p10"/>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2" name="Shape 232"/>
        <p:cNvGrpSpPr/>
        <p:nvPr/>
      </p:nvGrpSpPr>
      <p:grpSpPr>
        <a:xfrm>
          <a:off x="0" y="0"/>
          <a:ext cx="0" cy="0"/>
          <a:chOff x="0" y="0"/>
          <a:chExt cx="0" cy="0"/>
        </a:xfrm>
      </p:grpSpPr>
      <p:sp>
        <p:nvSpPr>
          <p:cNvPr id="233" name="Google Shape;233;p11"/>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11"/>
          <p:cNvSpPr/>
          <p:nvPr/>
        </p:nvSpPr>
        <p:spPr>
          <a:xfrm>
            <a:off x="652900" y="704050"/>
            <a:ext cx="1464000"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11"/>
          <p:cNvSpPr txBox="1"/>
          <p:nvPr>
            <p:ph idx="4294967295" type="title"/>
          </p:nvPr>
        </p:nvSpPr>
        <p:spPr>
          <a:xfrm>
            <a:off x="716650" y="693850"/>
            <a:ext cx="14640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5572B2"/>
                </a:solidFill>
                <a:latin typeface="Montserrat ExtraBold"/>
                <a:ea typeface="Montserrat ExtraBold"/>
                <a:cs typeface="Montserrat ExtraBold"/>
                <a:sym typeface="Montserrat ExtraBold"/>
              </a:rPr>
              <a:t>Color</a:t>
            </a:r>
            <a:endParaRPr b="0" i="0" sz="3500" u="none" cap="none" strike="noStrike">
              <a:solidFill>
                <a:srgbClr val="5572B2"/>
              </a:solidFill>
              <a:latin typeface="Montserrat ExtraBold"/>
              <a:ea typeface="Montserrat ExtraBold"/>
              <a:cs typeface="Montserrat ExtraBold"/>
              <a:sym typeface="Montserrat ExtraBold"/>
            </a:endParaRPr>
          </a:p>
        </p:txBody>
      </p:sp>
      <p:sp>
        <p:nvSpPr>
          <p:cNvPr id="236" name="Google Shape;236;p11"/>
          <p:cNvSpPr txBox="1"/>
          <p:nvPr/>
        </p:nvSpPr>
        <p:spPr>
          <a:xfrm>
            <a:off x="489250" y="1461750"/>
            <a:ext cx="4427100" cy="345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MIneral color allows us to differentiate between minerals using only visual perception. For example, sulfur is bright yellow while graphite is black. Mineral colors make them attractive to people. Often, a bright color is caused by the inclusion of metal atoms to a crystal structure, which is really an impurity.</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lt1"/>
                </a:solidFill>
                <a:latin typeface="Poppins"/>
                <a:ea typeface="Poppins"/>
                <a:cs typeface="Poppins"/>
                <a:sym typeface="Poppins"/>
              </a:rPr>
              <a:t>U.S. Geological Survey. (2005). </a:t>
            </a:r>
            <a:r>
              <a:rPr b="0" i="1" lang="en" sz="900" u="none" cap="none" strike="noStrike">
                <a:solidFill>
                  <a:schemeClr val="lt1"/>
                </a:solidFill>
                <a:latin typeface="Poppins"/>
                <a:ea typeface="Poppins"/>
                <a:cs typeface="Poppins"/>
                <a:sym typeface="Poppins"/>
              </a:rPr>
              <a:t>SulfurUSGOV </a:t>
            </a:r>
            <a:r>
              <a:rPr b="0" i="0" lang="en" sz="900" u="none" cap="none" strike="noStrike">
                <a:solidFill>
                  <a:schemeClr val="lt1"/>
                </a:solidFill>
                <a:latin typeface="Poppins"/>
                <a:ea typeface="Poppins"/>
                <a:cs typeface="Poppins"/>
                <a:sym typeface="Poppins"/>
              </a:rPr>
              <a:t>[Photograph]. Wikimedia Commons. </a:t>
            </a:r>
            <a:r>
              <a:rPr b="0" i="0" lang="en" sz="900" u="sng" cap="none" strike="noStrike">
                <a:solidFill>
                  <a:schemeClr val="hlink"/>
                </a:solidFill>
                <a:latin typeface="Poppins"/>
                <a:ea typeface="Poppins"/>
                <a:cs typeface="Poppins"/>
                <a:sym typeface="Poppins"/>
                <a:hlinkClick r:id="rId4"/>
              </a:rPr>
              <a:t>https://commons.wikimedia.org/wiki/File:SulfurUSGOV.jpg</a:t>
            </a:r>
            <a:r>
              <a:rPr b="0" i="0" lang="en" sz="900" u="none" cap="none" strike="noStrike">
                <a:solidFill>
                  <a:schemeClr val="lt1"/>
                </a:solidFill>
                <a:latin typeface="Poppins"/>
                <a:ea typeface="Poppins"/>
                <a:cs typeface="Poppins"/>
                <a:sym typeface="Poppins"/>
              </a:rPr>
              <a:t> </a:t>
            </a:r>
            <a:endParaRPr b="0" i="0" sz="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chemeClr val="lt1"/>
                </a:solidFill>
                <a:latin typeface="Poppins"/>
                <a:ea typeface="Poppins"/>
                <a:cs typeface="Poppins"/>
                <a:sym typeface="Poppins"/>
              </a:rPr>
              <a:t>U.S. Geological Survey. (2005). </a:t>
            </a:r>
            <a:r>
              <a:rPr b="0" i="1" lang="en" sz="900" u="none" cap="none" strike="noStrike">
                <a:solidFill>
                  <a:schemeClr val="lt1"/>
                </a:solidFill>
                <a:latin typeface="Poppins"/>
                <a:ea typeface="Poppins"/>
                <a:cs typeface="Poppins"/>
                <a:sym typeface="Poppins"/>
              </a:rPr>
              <a:t>GraphiteUSGOV </a:t>
            </a:r>
            <a:r>
              <a:rPr b="0" i="0" lang="en" sz="900" u="none" cap="none" strike="noStrike">
                <a:solidFill>
                  <a:schemeClr val="lt1"/>
                </a:solidFill>
                <a:latin typeface="Poppins"/>
                <a:ea typeface="Poppins"/>
                <a:cs typeface="Poppins"/>
                <a:sym typeface="Poppins"/>
              </a:rPr>
              <a:t>[Photograph]. Wikimedia Commons. </a:t>
            </a:r>
            <a:r>
              <a:rPr b="0" i="0" lang="en" sz="900" u="sng" cap="none" strike="noStrike">
                <a:solidFill>
                  <a:schemeClr val="hlink"/>
                </a:solidFill>
                <a:latin typeface="Poppins"/>
                <a:ea typeface="Poppins"/>
                <a:cs typeface="Poppins"/>
                <a:sym typeface="Poppins"/>
                <a:hlinkClick r:id="rId5"/>
              </a:rPr>
              <a:t>https://commons.wikimedia.org/wiki/File:GraphiteUSGOV.jpg</a:t>
            </a:r>
            <a:endParaRPr b="0" i="0" sz="900" u="none" cap="none" strike="noStrike">
              <a:solidFill>
                <a:schemeClr val="lt1"/>
              </a:solidFill>
              <a:latin typeface="Poppins"/>
              <a:ea typeface="Poppins"/>
              <a:cs typeface="Poppins"/>
              <a:sym typeface="Poppins"/>
            </a:endParaRPr>
          </a:p>
        </p:txBody>
      </p:sp>
      <p:sp>
        <p:nvSpPr>
          <p:cNvPr id="237" name="Google Shape;237;p11"/>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11"/>
          <p:cNvSpPr/>
          <p:nvPr/>
        </p:nvSpPr>
        <p:spPr>
          <a:xfrm>
            <a:off x="5698825" y="1967300"/>
            <a:ext cx="3205200" cy="15417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11"/>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240" name="Google Shape;240;p11"/>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41" name="Google Shape;241;p11"/>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pic>
        <p:nvPicPr>
          <p:cNvPr id="242" name="Google Shape;242;p11"/>
          <p:cNvPicPr preferRelativeResize="0"/>
          <p:nvPr/>
        </p:nvPicPr>
        <p:blipFill rotWithShape="1">
          <a:blip r:embed="rId6">
            <a:alphaModFix/>
          </a:blip>
          <a:srcRect b="0" l="0" r="0" t="0"/>
          <a:stretch/>
        </p:blipFill>
        <p:spPr>
          <a:xfrm>
            <a:off x="5546425" y="1814898"/>
            <a:ext cx="3205323" cy="1541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6" name="Shape 246"/>
        <p:cNvGrpSpPr/>
        <p:nvPr/>
      </p:nvGrpSpPr>
      <p:grpSpPr>
        <a:xfrm>
          <a:off x="0" y="0"/>
          <a:ext cx="0" cy="0"/>
          <a:chOff x="0" y="0"/>
          <a:chExt cx="0" cy="0"/>
        </a:xfrm>
      </p:grpSpPr>
      <p:sp>
        <p:nvSpPr>
          <p:cNvPr id="247" name="Google Shape;247;p12"/>
          <p:cNvSpPr/>
          <p:nvPr/>
        </p:nvSpPr>
        <p:spPr>
          <a:xfrm>
            <a:off x="0" y="-1070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12"/>
          <p:cNvSpPr/>
          <p:nvPr/>
        </p:nvSpPr>
        <p:spPr>
          <a:xfrm>
            <a:off x="652900" y="704050"/>
            <a:ext cx="1629300"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12"/>
          <p:cNvSpPr txBox="1"/>
          <p:nvPr>
            <p:ph idx="4294967295" type="title"/>
          </p:nvPr>
        </p:nvSpPr>
        <p:spPr>
          <a:xfrm>
            <a:off x="754300" y="690700"/>
            <a:ext cx="1629300" cy="50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5572B2"/>
                </a:solidFill>
                <a:latin typeface="Montserrat ExtraBold"/>
                <a:ea typeface="Montserrat ExtraBold"/>
                <a:cs typeface="Montserrat ExtraBold"/>
                <a:sym typeface="Montserrat ExtraBold"/>
              </a:rPr>
              <a:t>Luster</a:t>
            </a:r>
            <a:endParaRPr b="0" i="0" sz="3500" u="none" cap="none" strike="noStrike">
              <a:solidFill>
                <a:srgbClr val="5572B2"/>
              </a:solidFill>
              <a:latin typeface="Montserrat ExtraBold"/>
              <a:ea typeface="Montserrat ExtraBold"/>
              <a:cs typeface="Montserrat ExtraBold"/>
              <a:sym typeface="Montserrat ExtraBold"/>
            </a:endParaRPr>
          </a:p>
        </p:txBody>
      </p:sp>
      <p:sp>
        <p:nvSpPr>
          <p:cNvPr id="250" name="Google Shape;250;p12"/>
          <p:cNvSpPr txBox="1"/>
          <p:nvPr/>
        </p:nvSpPr>
        <p:spPr>
          <a:xfrm>
            <a:off x="489250" y="1461750"/>
            <a:ext cx="4427100" cy="363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Many minerals, like native copper, are prized for their shininess, or luster. The way they reflect light is aesthetically pleasing, which makes them valuable as gemstones.</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Lustrous minerals also include native gold and silver, pyrite, and galena.</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Many lustrous metals—like gold, silver, nickel, and copper—are used for coinage and for jewelry.</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lt1"/>
                </a:solidFill>
                <a:latin typeface="Poppins"/>
                <a:ea typeface="Poppins"/>
                <a:cs typeface="Poppins"/>
                <a:sym typeface="Poppins"/>
              </a:rPr>
              <a:t>U.S. Geological Survey. (2005). </a:t>
            </a:r>
            <a:r>
              <a:rPr b="0" i="1" lang="en" sz="900" u="none" cap="none" strike="noStrike">
                <a:solidFill>
                  <a:schemeClr val="lt1"/>
                </a:solidFill>
                <a:latin typeface="Poppins"/>
                <a:ea typeface="Poppins"/>
                <a:cs typeface="Poppins"/>
                <a:sym typeface="Poppins"/>
              </a:rPr>
              <a:t>CopperMineralUSGOV </a:t>
            </a:r>
            <a:r>
              <a:rPr b="0" i="0" lang="en" sz="900" u="none" cap="none" strike="noStrike">
                <a:solidFill>
                  <a:schemeClr val="lt1"/>
                </a:solidFill>
                <a:latin typeface="Poppins"/>
                <a:ea typeface="Poppins"/>
                <a:cs typeface="Poppins"/>
                <a:sym typeface="Poppins"/>
              </a:rPr>
              <a:t>[Photograph]. Wikimedia Commons. </a:t>
            </a:r>
            <a:r>
              <a:rPr b="0" i="0" lang="en" sz="900" u="sng" cap="none" strike="noStrike">
                <a:solidFill>
                  <a:schemeClr val="hlink"/>
                </a:solidFill>
                <a:latin typeface="Poppins"/>
                <a:ea typeface="Poppins"/>
                <a:cs typeface="Poppins"/>
                <a:sym typeface="Poppins"/>
                <a:hlinkClick r:id="rId4"/>
              </a:rPr>
              <a:t>https://commons.wikimedia.org/wiki/</a:t>
            </a:r>
            <a:br>
              <a:rPr b="0" i="0" lang="en" sz="900" u="sng" cap="none" strike="noStrike">
                <a:solidFill>
                  <a:schemeClr val="hlink"/>
                </a:solidFill>
                <a:latin typeface="Poppins"/>
                <a:ea typeface="Poppins"/>
                <a:cs typeface="Poppins"/>
                <a:sym typeface="Poppins"/>
                <a:hlinkClick r:id="rId5"/>
              </a:rPr>
            </a:br>
            <a:r>
              <a:rPr b="0" i="0" lang="en" sz="900" u="sng" cap="none" strike="noStrike">
                <a:solidFill>
                  <a:schemeClr val="hlink"/>
                </a:solidFill>
                <a:latin typeface="Poppins"/>
                <a:ea typeface="Poppins"/>
                <a:cs typeface="Poppins"/>
                <a:sym typeface="Poppins"/>
                <a:hlinkClick r:id="rId6"/>
              </a:rPr>
              <a:t>File:CopperMineralUSGOV.jpg</a:t>
            </a:r>
            <a:r>
              <a:rPr b="0" i="0" lang="en" sz="900" u="none" cap="none" strike="noStrike">
                <a:solidFill>
                  <a:schemeClr val="lt1"/>
                </a:solidFill>
                <a:latin typeface="Poppins"/>
                <a:ea typeface="Poppins"/>
                <a:cs typeface="Poppins"/>
                <a:sym typeface="Poppins"/>
              </a:rPr>
              <a:t> </a:t>
            </a:r>
            <a:endParaRPr b="0" i="0" sz="1800" u="none" cap="none" strike="noStrike">
              <a:solidFill>
                <a:schemeClr val="lt1"/>
              </a:solidFill>
              <a:latin typeface="Poppins"/>
              <a:ea typeface="Poppins"/>
              <a:cs typeface="Poppins"/>
              <a:sym typeface="Poppins"/>
            </a:endParaRPr>
          </a:p>
        </p:txBody>
      </p:sp>
      <p:sp>
        <p:nvSpPr>
          <p:cNvPr id="251" name="Google Shape;251;p12"/>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12"/>
          <p:cNvSpPr/>
          <p:nvPr/>
        </p:nvSpPr>
        <p:spPr>
          <a:xfrm>
            <a:off x="5781075" y="1324750"/>
            <a:ext cx="2973000" cy="28245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3" name="Google Shape;253;p12"/>
          <p:cNvPicPr preferRelativeResize="0"/>
          <p:nvPr/>
        </p:nvPicPr>
        <p:blipFill rotWithShape="1">
          <a:blip r:embed="rId7">
            <a:alphaModFix/>
          </a:blip>
          <a:srcRect b="0" l="0" r="0" t="0"/>
          <a:stretch/>
        </p:blipFill>
        <p:spPr>
          <a:xfrm>
            <a:off x="5628675" y="1172338"/>
            <a:ext cx="2973000" cy="2824362"/>
          </a:xfrm>
          <a:prstGeom prst="rect">
            <a:avLst/>
          </a:prstGeom>
          <a:noFill/>
          <a:ln>
            <a:noFill/>
          </a:ln>
        </p:spPr>
      </p:pic>
      <p:sp>
        <p:nvSpPr>
          <p:cNvPr id="254" name="Google Shape;254;p12"/>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255" name="Google Shape;255;p12"/>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56" name="Google Shape;256;p12"/>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0" name="Shape 260"/>
        <p:cNvGrpSpPr/>
        <p:nvPr/>
      </p:nvGrpSpPr>
      <p:grpSpPr>
        <a:xfrm>
          <a:off x="0" y="0"/>
          <a:ext cx="0" cy="0"/>
          <a:chOff x="0" y="0"/>
          <a:chExt cx="0" cy="0"/>
        </a:xfrm>
      </p:grpSpPr>
      <p:sp>
        <p:nvSpPr>
          <p:cNvPr id="261" name="Google Shape;261;g373561f7d62_0_59"/>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g373561f7d62_0_59"/>
          <p:cNvSpPr/>
          <p:nvPr/>
        </p:nvSpPr>
        <p:spPr>
          <a:xfrm>
            <a:off x="652900" y="704050"/>
            <a:ext cx="1691700"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g373561f7d62_0_59"/>
          <p:cNvSpPr txBox="1"/>
          <p:nvPr/>
        </p:nvSpPr>
        <p:spPr>
          <a:xfrm>
            <a:off x="754300" y="690700"/>
            <a:ext cx="1905300" cy="50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5572B2"/>
                </a:solidFill>
                <a:latin typeface="Montserrat ExtraBold"/>
                <a:ea typeface="Montserrat ExtraBold"/>
                <a:cs typeface="Montserrat ExtraBold"/>
                <a:sym typeface="Montserrat ExtraBold"/>
              </a:rPr>
              <a:t>Streak</a:t>
            </a:r>
            <a:endParaRPr b="0" i="0" sz="3500" u="none" cap="none" strike="noStrike">
              <a:solidFill>
                <a:srgbClr val="5572B2"/>
              </a:solidFill>
              <a:latin typeface="Montserrat ExtraBold"/>
              <a:ea typeface="Montserrat ExtraBold"/>
              <a:cs typeface="Montserrat ExtraBold"/>
              <a:sym typeface="Montserrat ExtraBold"/>
            </a:endParaRPr>
          </a:p>
        </p:txBody>
      </p:sp>
      <p:sp>
        <p:nvSpPr>
          <p:cNvPr id="264" name="Google Shape;264;g373561f7d62_0_59"/>
          <p:cNvSpPr txBox="1"/>
          <p:nvPr/>
        </p:nvSpPr>
        <p:spPr>
          <a:xfrm>
            <a:off x="489250" y="1461750"/>
            <a:ext cx="4427100" cy="260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Streak is a more reliable property of minerals than color for identification. It shows the true color of the mineral, because small impurities are generally not visible as color when you perform a streak test. To test a mineral’s streak, rub the mineral on a ceramic tile and observe the color.</a:t>
            </a:r>
            <a:endParaRPr b="0" i="0" sz="1800" u="none" cap="none" strike="noStrike">
              <a:solidFill>
                <a:schemeClr val="lt1"/>
              </a:solidFill>
              <a:latin typeface="Poppins"/>
              <a:ea typeface="Poppins"/>
              <a:cs typeface="Poppins"/>
              <a:sym typeface="Poppins"/>
            </a:endParaRPr>
          </a:p>
        </p:txBody>
      </p:sp>
      <p:sp>
        <p:nvSpPr>
          <p:cNvPr id="265" name="Google Shape;265;g373561f7d62_0_59"/>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373561f7d62_0_59"/>
          <p:cNvSpPr/>
          <p:nvPr/>
        </p:nvSpPr>
        <p:spPr>
          <a:xfrm>
            <a:off x="5621925" y="1471500"/>
            <a:ext cx="3469800" cy="22005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g373561f7d62_0_59"/>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268" name="Google Shape;268;g373561f7d62_0_59"/>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69" name="Google Shape;269;g373561f7d62_0_59"/>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pic>
        <p:nvPicPr>
          <p:cNvPr id="270" name="Google Shape;270;g373561f7d62_0_59" title="streak test.jpg"/>
          <p:cNvPicPr preferRelativeResize="0"/>
          <p:nvPr/>
        </p:nvPicPr>
        <p:blipFill rotWithShape="1">
          <a:blip r:embed="rId4">
            <a:alphaModFix/>
          </a:blip>
          <a:srcRect b="0" l="0" r="0" t="0"/>
          <a:stretch/>
        </p:blipFill>
        <p:spPr>
          <a:xfrm>
            <a:off x="5306525" y="1070475"/>
            <a:ext cx="3684198" cy="2455550"/>
          </a:xfrm>
          <a:prstGeom prst="rect">
            <a:avLst/>
          </a:prstGeom>
          <a:noFill/>
          <a:ln>
            <a:noFill/>
          </a:ln>
        </p:spPr>
      </p:pic>
      <p:sp>
        <p:nvSpPr>
          <p:cNvPr id="271" name="Google Shape;271;g373561f7d62_0_59"/>
          <p:cNvSpPr txBox="1"/>
          <p:nvPr/>
        </p:nvSpPr>
        <p:spPr>
          <a:xfrm>
            <a:off x="574400" y="4255800"/>
            <a:ext cx="4081800" cy="40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lt1"/>
                </a:solidFill>
                <a:latin typeface="Poppins"/>
                <a:ea typeface="Poppins"/>
                <a:cs typeface="Poppins"/>
                <a:sym typeface="Poppins"/>
              </a:rPr>
              <a:t>U.S. Geological Survey. (2025). </a:t>
            </a:r>
            <a:r>
              <a:rPr b="0" i="1" lang="en" sz="900" u="none" cap="none" strike="noStrike">
                <a:solidFill>
                  <a:schemeClr val="lt1"/>
                </a:solidFill>
                <a:latin typeface="Poppins"/>
                <a:ea typeface="Poppins"/>
                <a:cs typeface="Poppins"/>
                <a:sym typeface="Poppins"/>
              </a:rPr>
              <a:t>Streak Test </a:t>
            </a:r>
            <a:r>
              <a:rPr b="0" i="0" lang="en" sz="900" u="none" cap="none" strike="noStrike">
                <a:solidFill>
                  <a:schemeClr val="lt1"/>
                </a:solidFill>
                <a:latin typeface="Poppins"/>
                <a:ea typeface="Poppins"/>
                <a:cs typeface="Poppins"/>
                <a:sym typeface="Poppins"/>
              </a:rPr>
              <a:t>[Photograph].</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5" name="Shape 275"/>
        <p:cNvGrpSpPr/>
        <p:nvPr/>
      </p:nvGrpSpPr>
      <p:grpSpPr>
        <a:xfrm>
          <a:off x="0" y="0"/>
          <a:ext cx="0" cy="0"/>
          <a:chOff x="0" y="0"/>
          <a:chExt cx="0" cy="0"/>
        </a:xfrm>
      </p:grpSpPr>
      <p:sp>
        <p:nvSpPr>
          <p:cNvPr id="276" name="Google Shape;276;p14"/>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14"/>
          <p:cNvSpPr/>
          <p:nvPr/>
        </p:nvSpPr>
        <p:spPr>
          <a:xfrm>
            <a:off x="489250" y="704050"/>
            <a:ext cx="4516500"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14"/>
          <p:cNvSpPr txBox="1"/>
          <p:nvPr>
            <p:ph idx="4294967295" type="title"/>
          </p:nvPr>
        </p:nvSpPr>
        <p:spPr>
          <a:xfrm>
            <a:off x="533950" y="722752"/>
            <a:ext cx="44271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5572B2"/>
                </a:solidFill>
                <a:latin typeface="Montserrat ExtraBold"/>
                <a:ea typeface="Montserrat ExtraBold"/>
                <a:cs typeface="Montserrat ExtraBold"/>
                <a:sym typeface="Montserrat ExtraBold"/>
              </a:rPr>
              <a:t>Cleavage or Fracture</a:t>
            </a:r>
            <a:endParaRPr b="0" i="0" sz="3500" u="none" cap="none" strike="noStrike">
              <a:solidFill>
                <a:srgbClr val="5572B2"/>
              </a:solidFill>
              <a:latin typeface="Montserrat ExtraBold"/>
              <a:ea typeface="Montserrat ExtraBold"/>
              <a:cs typeface="Montserrat ExtraBold"/>
              <a:sym typeface="Montserrat ExtraBold"/>
            </a:endParaRPr>
          </a:p>
        </p:txBody>
      </p:sp>
      <p:sp>
        <p:nvSpPr>
          <p:cNvPr id="279" name="Google Shape;279;p14"/>
          <p:cNvSpPr txBox="1"/>
          <p:nvPr/>
        </p:nvSpPr>
        <p:spPr>
          <a:xfrm>
            <a:off x="533950" y="1472425"/>
            <a:ext cx="4427100" cy="289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Minerals can be brittle, which means they can break. Cleavage is when a mineral breaks along smooth planes. Fracture is when a mineral breaks in an uneven pattern.</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For example, mica is widely used in electronics as an insulator in electronics because its perfect cleavage allows it to be broken into thin sheets (shown right).</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chemeClr val="lt1"/>
                </a:solidFill>
                <a:latin typeface="Poppins"/>
                <a:ea typeface="Poppins"/>
                <a:cs typeface="Poppins"/>
                <a:sym typeface="Poppins"/>
              </a:rPr>
              <a:t>Retired electrician. (2023). </a:t>
            </a:r>
            <a:r>
              <a:rPr b="0" i="1" lang="en" sz="900" u="none" cap="none" strike="noStrike">
                <a:solidFill>
                  <a:schemeClr val="lt1"/>
                </a:solidFill>
                <a:latin typeface="Poppins"/>
                <a:ea typeface="Poppins"/>
                <a:cs typeface="Poppins"/>
                <a:sym typeface="Poppins"/>
              </a:rPr>
              <a:t>MT-100 transistor (Sanken 2SC3519) and matching mica sheet 01 </a:t>
            </a:r>
            <a:r>
              <a:rPr b="0" i="0" lang="en" sz="900" u="none" cap="none" strike="noStrike">
                <a:solidFill>
                  <a:schemeClr val="lt1"/>
                </a:solidFill>
                <a:latin typeface="Poppins"/>
                <a:ea typeface="Poppins"/>
                <a:cs typeface="Poppins"/>
                <a:sym typeface="Poppins"/>
              </a:rPr>
              <a:t>[Photograph]. Wikimedia Commons. </a:t>
            </a:r>
            <a:r>
              <a:rPr b="0" i="0" lang="en" sz="900" u="sng" cap="none" strike="noStrike">
                <a:solidFill>
                  <a:schemeClr val="hlink"/>
                </a:solidFill>
                <a:latin typeface="Poppins"/>
                <a:ea typeface="Poppins"/>
                <a:cs typeface="Poppins"/>
                <a:sym typeface="Poppins"/>
                <a:hlinkClick r:id="rId4"/>
              </a:rPr>
              <a:t>https://commons.wikimedia.org/wiki/File:MT-100_transistor_(Sanken_2SC3519)_and_matching_mica_sheet_01.jpg</a:t>
            </a:r>
            <a:r>
              <a:rPr b="0" i="0" lang="en" sz="900" u="none" cap="none" strike="noStrike">
                <a:solidFill>
                  <a:schemeClr val="lt1"/>
                </a:solidFill>
                <a:latin typeface="Poppins"/>
                <a:ea typeface="Poppins"/>
                <a:cs typeface="Poppins"/>
                <a:sym typeface="Poppins"/>
              </a:rPr>
              <a:t> </a:t>
            </a:r>
            <a:endParaRPr b="0" i="0" sz="1800" u="none" cap="none" strike="noStrike">
              <a:solidFill>
                <a:schemeClr val="lt1"/>
              </a:solidFill>
              <a:latin typeface="Poppins"/>
              <a:ea typeface="Poppins"/>
              <a:cs typeface="Poppins"/>
              <a:sym typeface="Poppins"/>
            </a:endParaRPr>
          </a:p>
        </p:txBody>
      </p:sp>
      <p:sp>
        <p:nvSpPr>
          <p:cNvPr id="280" name="Google Shape;280;p14"/>
          <p:cNvSpPr/>
          <p:nvPr/>
        </p:nvSpPr>
        <p:spPr>
          <a:xfrm>
            <a:off x="5267950" y="-34125"/>
            <a:ext cx="3876000" cy="518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14"/>
          <p:cNvSpPr/>
          <p:nvPr/>
        </p:nvSpPr>
        <p:spPr>
          <a:xfrm>
            <a:off x="5674975" y="1726750"/>
            <a:ext cx="3096600" cy="20304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2" name="Google Shape;282;p14"/>
          <p:cNvPicPr preferRelativeResize="0"/>
          <p:nvPr/>
        </p:nvPicPr>
        <p:blipFill rotWithShape="1">
          <a:blip r:embed="rId5">
            <a:alphaModFix/>
          </a:blip>
          <a:srcRect b="0" l="0" r="0" t="0"/>
          <a:stretch/>
        </p:blipFill>
        <p:spPr>
          <a:xfrm>
            <a:off x="5502149" y="1574349"/>
            <a:ext cx="3137450" cy="2090325"/>
          </a:xfrm>
          <a:prstGeom prst="rect">
            <a:avLst/>
          </a:prstGeom>
          <a:noFill/>
          <a:ln>
            <a:noFill/>
          </a:ln>
        </p:spPr>
      </p:pic>
      <p:sp>
        <p:nvSpPr>
          <p:cNvPr id="283" name="Google Shape;283;p14"/>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284" name="Google Shape;284;p14"/>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85" name="Google Shape;285;p14"/>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9" name="Shape 289"/>
        <p:cNvGrpSpPr/>
        <p:nvPr/>
      </p:nvGrpSpPr>
      <p:grpSpPr>
        <a:xfrm>
          <a:off x="0" y="0"/>
          <a:ext cx="0" cy="0"/>
          <a:chOff x="0" y="0"/>
          <a:chExt cx="0" cy="0"/>
        </a:xfrm>
      </p:grpSpPr>
      <p:sp>
        <p:nvSpPr>
          <p:cNvPr id="290" name="Google Shape;290;g3735abf2991_0_0"/>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g3735abf2991_0_0"/>
          <p:cNvSpPr/>
          <p:nvPr/>
        </p:nvSpPr>
        <p:spPr>
          <a:xfrm>
            <a:off x="489250" y="704050"/>
            <a:ext cx="2236200"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3735abf2991_0_0"/>
          <p:cNvSpPr txBox="1"/>
          <p:nvPr>
            <p:ph idx="4294967295" type="title"/>
          </p:nvPr>
        </p:nvSpPr>
        <p:spPr>
          <a:xfrm>
            <a:off x="533950" y="722750"/>
            <a:ext cx="21132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5572B2"/>
                </a:solidFill>
                <a:latin typeface="Montserrat ExtraBold"/>
                <a:ea typeface="Montserrat ExtraBold"/>
                <a:cs typeface="Montserrat ExtraBold"/>
                <a:sym typeface="Montserrat ExtraBold"/>
              </a:rPr>
              <a:t>Hardness</a:t>
            </a:r>
            <a:endParaRPr b="0" i="0" sz="3500" u="none" cap="none" strike="noStrike">
              <a:solidFill>
                <a:srgbClr val="5572B2"/>
              </a:solidFill>
              <a:latin typeface="Montserrat ExtraBold"/>
              <a:ea typeface="Montserrat ExtraBold"/>
              <a:cs typeface="Montserrat ExtraBold"/>
              <a:sym typeface="Montserrat ExtraBold"/>
            </a:endParaRPr>
          </a:p>
        </p:txBody>
      </p:sp>
      <p:sp>
        <p:nvSpPr>
          <p:cNvPr id="293" name="Google Shape;293;g3735abf2991_0_0"/>
          <p:cNvSpPr txBox="1"/>
          <p:nvPr/>
        </p:nvSpPr>
        <p:spPr>
          <a:xfrm>
            <a:off x="446125" y="1411675"/>
            <a:ext cx="4523700" cy="373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Poppins"/>
                <a:ea typeface="Poppins"/>
                <a:cs typeface="Poppins"/>
                <a:sym typeface="Poppins"/>
              </a:rPr>
              <a:t>A harder mineral will scratch a softer mineral. The Mohs Hardness Scale shows the hardest mineral as 10 and the softest as 1.</a:t>
            </a:r>
            <a:endParaRPr b="0" i="0" sz="14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chemeClr val="lt1"/>
                </a:solidFill>
                <a:latin typeface="Poppins"/>
                <a:ea typeface="Poppins"/>
                <a:cs typeface="Poppins"/>
                <a:sym typeface="Poppins"/>
              </a:rPr>
              <a:t>National Park Service. (2016). </a:t>
            </a:r>
            <a:r>
              <a:rPr b="0" i="1" lang="en" sz="900" u="none" cap="none" strike="noStrike">
                <a:solidFill>
                  <a:schemeClr val="lt1"/>
                </a:solidFill>
                <a:latin typeface="Poppins"/>
                <a:ea typeface="Poppins"/>
                <a:cs typeface="Poppins"/>
                <a:sym typeface="Poppins"/>
              </a:rPr>
              <a:t>Mohs </a:t>
            </a:r>
            <a:r>
              <a:rPr b="0" i="0" lang="en" sz="900" u="none" cap="none" strike="noStrike">
                <a:solidFill>
                  <a:schemeClr val="lt1"/>
                </a:solidFill>
                <a:latin typeface="Poppins"/>
                <a:ea typeface="Poppins"/>
                <a:cs typeface="Poppins"/>
                <a:sym typeface="Poppins"/>
              </a:rPr>
              <a:t>[Diagram]. Wikimedia Commons. </a:t>
            </a:r>
            <a:r>
              <a:rPr b="0" i="0" lang="en" sz="900" u="sng" cap="none" strike="noStrike">
                <a:solidFill>
                  <a:schemeClr val="hlink"/>
                </a:solidFill>
                <a:latin typeface="Poppins"/>
                <a:ea typeface="Poppins"/>
                <a:cs typeface="Poppins"/>
                <a:sym typeface="Poppins"/>
                <a:hlinkClick r:id="rId4"/>
              </a:rPr>
              <a:t>https://commons.wikimedia.org/wiki/File:Mohs.jpg</a:t>
            </a:r>
            <a:r>
              <a:rPr b="0" i="0" lang="en" sz="900" u="none" cap="none" strike="noStrike">
                <a:solidFill>
                  <a:schemeClr val="lt1"/>
                </a:solidFill>
                <a:latin typeface="Poppins"/>
                <a:ea typeface="Poppins"/>
                <a:cs typeface="Poppins"/>
                <a:sym typeface="Poppins"/>
              </a:rPr>
              <a:t> </a:t>
            </a:r>
            <a:endParaRPr b="0" i="0" sz="900" u="none" cap="none" strike="noStrike">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900">
                <a:solidFill>
                  <a:schemeClr val="lt1"/>
                </a:solidFill>
                <a:latin typeface="Poppins"/>
                <a:ea typeface="Poppins"/>
                <a:cs typeface="Poppins"/>
                <a:sym typeface="Poppins"/>
              </a:rPr>
              <a:t>(right top)U.S. Geological Survey. (2025). Scratch test 1 [Photograph]</a:t>
            </a:r>
            <a:endParaRPr sz="9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900">
                <a:solidFill>
                  <a:schemeClr val="lt1"/>
                </a:solidFill>
                <a:latin typeface="Poppins"/>
                <a:ea typeface="Poppins"/>
                <a:cs typeface="Poppins"/>
                <a:sym typeface="Poppins"/>
              </a:rPr>
              <a:t>(right bottom) U.S. Geological Survey. (2025). Scratch test 2 [Photograph]</a:t>
            </a:r>
            <a:endParaRPr sz="900">
              <a:solidFill>
                <a:schemeClr val="lt1"/>
              </a:solidFill>
              <a:latin typeface="Poppins"/>
              <a:ea typeface="Poppins"/>
              <a:cs typeface="Poppins"/>
              <a:sym typeface="Poppins"/>
            </a:endParaRPr>
          </a:p>
        </p:txBody>
      </p:sp>
      <p:sp>
        <p:nvSpPr>
          <p:cNvPr id="294" name="Google Shape;294;g3735abf2991_0_0"/>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hart of Mohs Hardness Scale from 10 the hardest to 2 the softest. 10 diamond. 9 corundum. 8.5 masonry drill bit. 8 topaz. 7 quartz. 6.5 steel nail. 6 orthoclase. 5.5 knife or glass plate. 5 apatite. 4 fluorite. 3.5 copper penny. 3 calcite. 2.5 fingernail. 2 gypsum. 1 talc." id="295" name="Google Shape;295;g3735abf2991_0_0"/>
          <p:cNvPicPr preferRelativeResize="0"/>
          <p:nvPr/>
        </p:nvPicPr>
        <p:blipFill rotWithShape="1">
          <a:blip r:embed="rId5">
            <a:alphaModFix/>
          </a:blip>
          <a:srcRect b="0" l="0" r="0" t="0"/>
          <a:stretch/>
        </p:blipFill>
        <p:spPr>
          <a:xfrm>
            <a:off x="711200" y="2188075"/>
            <a:ext cx="3417600" cy="2178426"/>
          </a:xfrm>
          <a:prstGeom prst="rect">
            <a:avLst/>
          </a:prstGeom>
          <a:solidFill>
            <a:srgbClr val="5572B2"/>
          </a:solidFill>
          <a:ln>
            <a:noFill/>
          </a:ln>
        </p:spPr>
      </p:pic>
      <p:sp>
        <p:nvSpPr>
          <p:cNvPr id="296" name="Google Shape;296;g3735abf2991_0_0"/>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297" name="Google Shape;297;g3735abf2991_0_0"/>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98" name="Google Shape;298;g3735abf2991_0_0"/>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
        <p:nvSpPr>
          <p:cNvPr id="299" name="Google Shape;299;g3735abf2991_0_0"/>
          <p:cNvSpPr/>
          <p:nvPr/>
        </p:nvSpPr>
        <p:spPr>
          <a:xfrm>
            <a:off x="5712200" y="512700"/>
            <a:ext cx="2988000" cy="41181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0" name="Google Shape;300;g3735abf2991_0_0" title="scratch_test_granite_2.jpg"/>
          <p:cNvPicPr preferRelativeResize="0"/>
          <p:nvPr/>
        </p:nvPicPr>
        <p:blipFill>
          <a:blip r:embed="rId6">
            <a:alphaModFix/>
          </a:blip>
          <a:stretch>
            <a:fillRect/>
          </a:stretch>
        </p:blipFill>
        <p:spPr>
          <a:xfrm>
            <a:off x="5827075" y="602720"/>
            <a:ext cx="2758252" cy="1838406"/>
          </a:xfrm>
          <a:prstGeom prst="rect">
            <a:avLst/>
          </a:prstGeom>
          <a:noFill/>
          <a:ln>
            <a:noFill/>
          </a:ln>
        </p:spPr>
      </p:pic>
      <p:pic>
        <p:nvPicPr>
          <p:cNvPr id="301" name="Google Shape;301;g3735abf2991_0_0" title="scratch_test_granite.jpg"/>
          <p:cNvPicPr preferRelativeResize="0"/>
          <p:nvPr/>
        </p:nvPicPr>
        <p:blipFill>
          <a:blip r:embed="rId7">
            <a:alphaModFix/>
          </a:blip>
          <a:stretch>
            <a:fillRect/>
          </a:stretch>
        </p:blipFill>
        <p:spPr>
          <a:xfrm flipH="1">
            <a:off x="5827065" y="2635100"/>
            <a:ext cx="2758272" cy="18383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5" name="Shape 305"/>
        <p:cNvGrpSpPr/>
        <p:nvPr/>
      </p:nvGrpSpPr>
      <p:grpSpPr>
        <a:xfrm>
          <a:off x="0" y="0"/>
          <a:ext cx="0" cy="0"/>
          <a:chOff x="0" y="0"/>
          <a:chExt cx="0" cy="0"/>
        </a:xfrm>
      </p:grpSpPr>
      <p:sp>
        <p:nvSpPr>
          <p:cNvPr id="306" name="Google Shape;306;p16"/>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16"/>
          <p:cNvSpPr/>
          <p:nvPr/>
        </p:nvSpPr>
        <p:spPr>
          <a:xfrm>
            <a:off x="489250" y="704050"/>
            <a:ext cx="1818900"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16"/>
          <p:cNvSpPr txBox="1"/>
          <p:nvPr>
            <p:ph idx="4294967295" type="title"/>
          </p:nvPr>
        </p:nvSpPr>
        <p:spPr>
          <a:xfrm>
            <a:off x="533950" y="722750"/>
            <a:ext cx="17289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5572B2"/>
                </a:solidFill>
                <a:latin typeface="Montserrat ExtraBold"/>
                <a:ea typeface="Montserrat ExtraBold"/>
                <a:cs typeface="Montserrat ExtraBold"/>
                <a:sym typeface="Montserrat ExtraBold"/>
              </a:rPr>
              <a:t>Density</a:t>
            </a:r>
            <a:endParaRPr b="0" i="0" sz="3500" u="none" cap="none" strike="noStrike">
              <a:solidFill>
                <a:srgbClr val="5572B2"/>
              </a:solidFill>
              <a:latin typeface="Montserrat ExtraBold"/>
              <a:ea typeface="Montserrat ExtraBold"/>
              <a:cs typeface="Montserrat ExtraBold"/>
              <a:sym typeface="Montserrat ExtraBold"/>
            </a:endParaRPr>
          </a:p>
        </p:txBody>
      </p:sp>
      <p:sp>
        <p:nvSpPr>
          <p:cNvPr id="309" name="Google Shape;309;p16"/>
          <p:cNvSpPr txBox="1"/>
          <p:nvPr/>
        </p:nvSpPr>
        <p:spPr>
          <a:xfrm>
            <a:off x="489250" y="1499150"/>
            <a:ext cx="4427100" cy="345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Poppins"/>
                <a:ea typeface="Poppins"/>
                <a:cs typeface="Poppins"/>
                <a:sym typeface="Poppins"/>
              </a:rPr>
              <a:t>The density of a mineral is the ratio of its mass to its volume. </a:t>
            </a:r>
            <a:endParaRPr b="0" i="0" sz="16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Poppins"/>
                <a:ea typeface="Poppins"/>
                <a:cs typeface="Poppins"/>
                <a:sym typeface="Poppins"/>
              </a:rPr>
              <a:t>Density can help identify a mineral, because they all have different density values.</a:t>
            </a:r>
            <a:endParaRPr b="0" i="0" sz="16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Poppins"/>
                <a:ea typeface="Poppins"/>
                <a:cs typeface="Poppins"/>
                <a:sym typeface="Poppins"/>
              </a:rPr>
              <a:t>When atoms are packed closer together in a dense material, it will be resistant to compression and external forces, insulate from sound, and block radiation. Low-density minerals are good for making lightweight planes, bikes, and cars.</a:t>
            </a:r>
            <a:endParaRPr b="0" i="0" sz="1600" u="none" cap="none" strike="noStrike">
              <a:solidFill>
                <a:schemeClr val="lt1"/>
              </a:solidFill>
              <a:latin typeface="Poppins"/>
              <a:ea typeface="Poppins"/>
              <a:cs typeface="Poppins"/>
              <a:sym typeface="Poppins"/>
            </a:endParaRPr>
          </a:p>
        </p:txBody>
      </p:sp>
      <p:sp>
        <p:nvSpPr>
          <p:cNvPr id="310" name="Google Shape;310;p16"/>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16"/>
          <p:cNvSpPr/>
          <p:nvPr/>
        </p:nvSpPr>
        <p:spPr>
          <a:xfrm>
            <a:off x="5809475" y="1735025"/>
            <a:ext cx="3014700" cy="18537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16"/>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313" name="Google Shape;313;p16"/>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314" name="Google Shape;314;p16"/>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pic>
        <p:nvPicPr>
          <p:cNvPr descr="Density equation in symbols d equals m over v. D is density, m is mass, and v is volume." id="315" name="Google Shape;315;p16"/>
          <p:cNvPicPr preferRelativeResize="0"/>
          <p:nvPr/>
        </p:nvPicPr>
        <p:blipFill rotWithShape="1">
          <a:blip r:embed="rId4">
            <a:alphaModFix/>
          </a:blip>
          <a:srcRect b="0" l="0" r="0" t="0"/>
          <a:stretch/>
        </p:blipFill>
        <p:spPr>
          <a:xfrm>
            <a:off x="5657075" y="1533174"/>
            <a:ext cx="3050926" cy="1903226"/>
          </a:xfrm>
          <a:prstGeom prst="rect">
            <a:avLst/>
          </a:prstGeom>
          <a:noFill/>
          <a:ln>
            <a:noFill/>
          </a:ln>
          <a:effectLst>
            <a:outerShdw blurRad="57150" rotWithShape="0" algn="bl" dir="5400000" dist="19050">
              <a:srgbClr val="000000">
                <a:alpha val="29411"/>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9" name="Shape 319"/>
        <p:cNvGrpSpPr/>
        <p:nvPr/>
      </p:nvGrpSpPr>
      <p:grpSpPr>
        <a:xfrm>
          <a:off x="0" y="0"/>
          <a:ext cx="0" cy="0"/>
          <a:chOff x="0" y="0"/>
          <a:chExt cx="0" cy="0"/>
        </a:xfrm>
      </p:grpSpPr>
      <p:sp>
        <p:nvSpPr>
          <p:cNvPr id="320" name="Google Shape;320;p17"/>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17"/>
          <p:cNvSpPr/>
          <p:nvPr/>
        </p:nvSpPr>
        <p:spPr>
          <a:xfrm>
            <a:off x="489250" y="704050"/>
            <a:ext cx="2595000"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17"/>
          <p:cNvSpPr txBox="1"/>
          <p:nvPr>
            <p:ph idx="4294967295" type="title"/>
          </p:nvPr>
        </p:nvSpPr>
        <p:spPr>
          <a:xfrm>
            <a:off x="533950" y="722750"/>
            <a:ext cx="24597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5572B2"/>
                </a:solidFill>
                <a:latin typeface="Montserrat ExtraBold"/>
                <a:ea typeface="Montserrat ExtraBold"/>
                <a:cs typeface="Montserrat ExtraBold"/>
                <a:sym typeface="Montserrat ExtraBold"/>
              </a:rPr>
              <a:t>Magnetism</a:t>
            </a:r>
            <a:endParaRPr b="0" i="0" sz="3500" u="none" cap="none" strike="noStrike">
              <a:solidFill>
                <a:srgbClr val="5572B2"/>
              </a:solidFill>
              <a:latin typeface="Montserrat ExtraBold"/>
              <a:ea typeface="Montserrat ExtraBold"/>
              <a:cs typeface="Montserrat ExtraBold"/>
              <a:sym typeface="Montserrat ExtraBold"/>
            </a:endParaRPr>
          </a:p>
        </p:txBody>
      </p:sp>
      <p:sp>
        <p:nvSpPr>
          <p:cNvPr id="323" name="Google Shape;323;p17"/>
          <p:cNvSpPr txBox="1"/>
          <p:nvPr/>
        </p:nvSpPr>
        <p:spPr>
          <a:xfrm>
            <a:off x="489250" y="1499150"/>
            <a:ext cx="4427100" cy="357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Magnetic minerals are useful for removing iron ore from other minerals, separating impurities from clay to make ceramics, and separating recyclable metals from other waste materials.</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The seafloor is a possible source of useful magnetic and ferromagnetic minerals.</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chemeClr val="lt1"/>
                </a:solidFill>
                <a:latin typeface="Poppins"/>
                <a:ea typeface="Poppins"/>
                <a:cs typeface="Poppins"/>
                <a:sym typeface="Poppins"/>
              </a:rPr>
              <a:t>Screenshot from Marine Minerals b-roll - Manganese Nodules courtesy of the U.S. Geological Survey, </a:t>
            </a:r>
            <a:r>
              <a:rPr b="0" i="0" lang="en" sz="900" u="sng" cap="none" strike="noStrike">
                <a:solidFill>
                  <a:schemeClr val="hlink"/>
                </a:solidFill>
                <a:latin typeface="Poppins"/>
                <a:ea typeface="Poppins"/>
                <a:cs typeface="Poppins"/>
                <a:sym typeface="Poppins"/>
                <a:hlinkClick r:id="rId4"/>
              </a:rPr>
              <a:t>https://www.usgs.gov/media/videos/</a:t>
            </a:r>
            <a:br>
              <a:rPr b="0" i="0" lang="en" sz="900" u="sng" cap="none" strike="noStrike">
                <a:solidFill>
                  <a:schemeClr val="hlink"/>
                </a:solidFill>
                <a:latin typeface="Poppins"/>
                <a:ea typeface="Poppins"/>
                <a:cs typeface="Poppins"/>
                <a:sym typeface="Poppins"/>
                <a:hlinkClick r:id="rId5"/>
              </a:rPr>
            </a:br>
            <a:r>
              <a:rPr b="0" i="0" lang="en" sz="900" u="sng" cap="none" strike="noStrike">
                <a:solidFill>
                  <a:schemeClr val="hlink"/>
                </a:solidFill>
                <a:latin typeface="Poppins"/>
                <a:ea typeface="Poppins"/>
                <a:cs typeface="Poppins"/>
                <a:sym typeface="Poppins"/>
                <a:hlinkClick r:id="rId6"/>
              </a:rPr>
              <a:t>marine-minerals-b-roll-manganese-nodules</a:t>
            </a:r>
            <a:r>
              <a:rPr b="0" i="0" lang="en" sz="900" u="none" cap="none" strike="noStrike">
                <a:solidFill>
                  <a:schemeClr val="lt1"/>
                </a:solidFill>
                <a:latin typeface="Poppins"/>
                <a:ea typeface="Poppins"/>
                <a:cs typeface="Poppins"/>
                <a:sym typeface="Poppins"/>
              </a:rPr>
              <a:t> </a:t>
            </a:r>
            <a:endParaRPr b="0" i="0" sz="1800" u="none" cap="none" strike="noStrike">
              <a:solidFill>
                <a:schemeClr val="lt1"/>
              </a:solidFill>
              <a:latin typeface="Poppins"/>
              <a:ea typeface="Poppins"/>
              <a:cs typeface="Poppins"/>
              <a:sym typeface="Poppins"/>
            </a:endParaRPr>
          </a:p>
        </p:txBody>
      </p:sp>
      <p:sp>
        <p:nvSpPr>
          <p:cNvPr id="324" name="Google Shape;324;p17"/>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17"/>
          <p:cNvSpPr/>
          <p:nvPr/>
        </p:nvSpPr>
        <p:spPr>
          <a:xfrm>
            <a:off x="5794700" y="1090575"/>
            <a:ext cx="2973000" cy="32826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6" name="Google Shape;326;p17"/>
          <p:cNvPicPr preferRelativeResize="0"/>
          <p:nvPr/>
        </p:nvPicPr>
        <p:blipFill rotWithShape="1">
          <a:blip r:embed="rId7">
            <a:alphaModFix/>
          </a:blip>
          <a:srcRect b="0" l="0" r="0" t="0"/>
          <a:stretch/>
        </p:blipFill>
        <p:spPr>
          <a:xfrm>
            <a:off x="5642300" y="938175"/>
            <a:ext cx="2973000" cy="3282589"/>
          </a:xfrm>
          <a:prstGeom prst="rect">
            <a:avLst/>
          </a:prstGeom>
          <a:noFill/>
          <a:ln>
            <a:noFill/>
          </a:ln>
        </p:spPr>
      </p:pic>
      <p:sp>
        <p:nvSpPr>
          <p:cNvPr id="327" name="Google Shape;327;p17"/>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328" name="Google Shape;328;p17"/>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329" name="Google Shape;329;p17"/>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3" name="Shape 333"/>
        <p:cNvGrpSpPr/>
        <p:nvPr/>
      </p:nvGrpSpPr>
      <p:grpSpPr>
        <a:xfrm>
          <a:off x="0" y="0"/>
          <a:ext cx="0" cy="0"/>
          <a:chOff x="0" y="0"/>
          <a:chExt cx="0" cy="0"/>
        </a:xfrm>
      </p:grpSpPr>
      <p:sp>
        <p:nvSpPr>
          <p:cNvPr id="334" name="Google Shape;334;p18"/>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18"/>
          <p:cNvSpPr/>
          <p:nvPr/>
        </p:nvSpPr>
        <p:spPr>
          <a:xfrm>
            <a:off x="489250" y="704050"/>
            <a:ext cx="2394600"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18"/>
          <p:cNvSpPr txBox="1"/>
          <p:nvPr>
            <p:ph idx="4294967295" type="title"/>
          </p:nvPr>
        </p:nvSpPr>
        <p:spPr>
          <a:xfrm>
            <a:off x="533950" y="722750"/>
            <a:ext cx="24642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5572B2"/>
                </a:solidFill>
                <a:latin typeface="Montserrat ExtraBold"/>
                <a:ea typeface="Montserrat ExtraBold"/>
                <a:cs typeface="Montserrat ExtraBold"/>
                <a:sym typeface="Montserrat ExtraBold"/>
              </a:rPr>
              <a:t>Refraction</a:t>
            </a:r>
            <a:endParaRPr b="0" i="0" sz="3500" u="none" cap="none" strike="noStrike">
              <a:solidFill>
                <a:srgbClr val="5572B2"/>
              </a:solidFill>
              <a:latin typeface="Montserrat ExtraBold"/>
              <a:ea typeface="Montserrat ExtraBold"/>
              <a:cs typeface="Montserrat ExtraBold"/>
              <a:sym typeface="Montserrat ExtraBold"/>
            </a:endParaRPr>
          </a:p>
        </p:txBody>
      </p:sp>
      <p:sp>
        <p:nvSpPr>
          <p:cNvPr id="337" name="Google Shape;337;p18"/>
          <p:cNvSpPr txBox="1"/>
          <p:nvPr/>
        </p:nvSpPr>
        <p:spPr>
          <a:xfrm>
            <a:off x="349900" y="1461750"/>
            <a:ext cx="4576200" cy="345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Transparent minerals will bend the light that passes through them. The amount of bend depends on the refractive index of the mineral. As shown on right, a calcite crystal will bend the light reaching your eyes, causing the letters to look like they have shifted. Refraction is a necessary property for crystals used in lasers.</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chemeClr val="lt1"/>
                </a:solidFill>
                <a:latin typeface="Poppins"/>
                <a:ea typeface="Poppins"/>
                <a:cs typeface="Poppins"/>
                <a:sym typeface="Poppins"/>
              </a:rPr>
              <a:t>Danpl. (2018). </a:t>
            </a:r>
            <a:r>
              <a:rPr b="0" i="1" lang="en" sz="900" u="none" cap="none" strike="noStrike">
                <a:solidFill>
                  <a:schemeClr val="lt1"/>
                </a:solidFill>
                <a:latin typeface="Poppins"/>
                <a:ea typeface="Poppins"/>
                <a:cs typeface="Poppins"/>
                <a:sym typeface="Poppins"/>
              </a:rPr>
              <a:t>Calcite-refraction-property </a:t>
            </a:r>
            <a:r>
              <a:rPr b="0" i="0" lang="en" sz="900" u="none" cap="none" strike="noStrike">
                <a:solidFill>
                  <a:schemeClr val="lt1"/>
                </a:solidFill>
                <a:latin typeface="Poppins"/>
                <a:ea typeface="Poppins"/>
                <a:cs typeface="Poppins"/>
                <a:sym typeface="Poppins"/>
              </a:rPr>
              <a:t>[Photograph]. Wikimedia Commons. </a:t>
            </a:r>
            <a:r>
              <a:rPr b="0" i="0" lang="en" sz="900" u="sng" cap="none" strike="noStrike">
                <a:solidFill>
                  <a:schemeClr val="hlink"/>
                </a:solidFill>
                <a:latin typeface="Poppins"/>
                <a:ea typeface="Poppins"/>
                <a:cs typeface="Poppins"/>
                <a:sym typeface="Poppins"/>
                <a:hlinkClick r:id="rId4"/>
              </a:rPr>
              <a:t>https://commons.wikimedia.org/wiki/</a:t>
            </a:r>
            <a:br>
              <a:rPr b="0" i="0" lang="en" sz="900" u="sng" cap="none" strike="noStrike">
                <a:solidFill>
                  <a:schemeClr val="hlink"/>
                </a:solidFill>
                <a:latin typeface="Poppins"/>
                <a:ea typeface="Poppins"/>
                <a:cs typeface="Poppins"/>
                <a:sym typeface="Poppins"/>
                <a:hlinkClick r:id="rId5"/>
              </a:rPr>
            </a:br>
            <a:r>
              <a:rPr b="0" i="0" lang="en" sz="900" u="sng" cap="none" strike="noStrike">
                <a:solidFill>
                  <a:schemeClr val="hlink"/>
                </a:solidFill>
                <a:latin typeface="Poppins"/>
                <a:ea typeface="Poppins"/>
                <a:cs typeface="Poppins"/>
                <a:sym typeface="Poppins"/>
                <a:hlinkClick r:id="rId6"/>
              </a:rPr>
              <a:t>File:Calcite-refraction-property.jpg</a:t>
            </a:r>
            <a:r>
              <a:rPr b="0" i="0" lang="en" sz="900" u="none" cap="none" strike="noStrike">
                <a:solidFill>
                  <a:schemeClr val="lt1"/>
                </a:solidFill>
                <a:latin typeface="Poppins"/>
                <a:ea typeface="Poppins"/>
                <a:cs typeface="Poppins"/>
                <a:sym typeface="Poppins"/>
              </a:rPr>
              <a:t> </a:t>
            </a:r>
            <a:endParaRPr b="0" i="0" sz="1800" u="none" cap="none" strike="noStrike">
              <a:solidFill>
                <a:schemeClr val="lt1"/>
              </a:solidFill>
              <a:latin typeface="Poppins"/>
              <a:ea typeface="Poppins"/>
              <a:cs typeface="Poppins"/>
              <a:sym typeface="Poppins"/>
            </a:endParaRPr>
          </a:p>
        </p:txBody>
      </p:sp>
      <p:sp>
        <p:nvSpPr>
          <p:cNvPr id="338" name="Google Shape;338;p18"/>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18"/>
          <p:cNvSpPr/>
          <p:nvPr/>
        </p:nvSpPr>
        <p:spPr>
          <a:xfrm>
            <a:off x="5664425" y="1656350"/>
            <a:ext cx="3232800" cy="21468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0" name="Google Shape;340;p18"/>
          <p:cNvPicPr preferRelativeResize="0"/>
          <p:nvPr/>
        </p:nvPicPr>
        <p:blipFill rotWithShape="1">
          <a:blip r:embed="rId7">
            <a:alphaModFix/>
          </a:blip>
          <a:srcRect b="0" l="0" r="0" t="0"/>
          <a:stretch/>
        </p:blipFill>
        <p:spPr>
          <a:xfrm>
            <a:off x="5512025" y="1485238"/>
            <a:ext cx="3232700" cy="2146715"/>
          </a:xfrm>
          <a:prstGeom prst="rect">
            <a:avLst/>
          </a:prstGeom>
          <a:noFill/>
          <a:ln>
            <a:noFill/>
          </a:ln>
        </p:spPr>
      </p:pic>
      <p:sp>
        <p:nvSpPr>
          <p:cNvPr id="341" name="Google Shape;341;p18"/>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342" name="Google Shape;342;p18"/>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343" name="Google Shape;343;p18"/>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7" name="Shape 347"/>
        <p:cNvGrpSpPr/>
        <p:nvPr/>
      </p:nvGrpSpPr>
      <p:grpSpPr>
        <a:xfrm>
          <a:off x="0" y="0"/>
          <a:ext cx="0" cy="0"/>
          <a:chOff x="0" y="0"/>
          <a:chExt cx="0" cy="0"/>
        </a:xfrm>
      </p:grpSpPr>
      <p:sp>
        <p:nvSpPr>
          <p:cNvPr id="348" name="Google Shape;348;p19"/>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19"/>
          <p:cNvSpPr/>
          <p:nvPr/>
        </p:nvSpPr>
        <p:spPr>
          <a:xfrm>
            <a:off x="489250" y="704050"/>
            <a:ext cx="2924700"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19"/>
          <p:cNvSpPr txBox="1"/>
          <p:nvPr>
            <p:ph idx="4294967295" type="title"/>
          </p:nvPr>
        </p:nvSpPr>
        <p:spPr>
          <a:xfrm>
            <a:off x="533949" y="722750"/>
            <a:ext cx="3053787"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5572B2"/>
                </a:solidFill>
                <a:latin typeface="Montserrat ExtraBold"/>
                <a:ea typeface="Montserrat ExtraBold"/>
                <a:cs typeface="Montserrat ExtraBold"/>
                <a:sym typeface="Montserrat ExtraBold"/>
              </a:rPr>
              <a:t>Radioactivity</a:t>
            </a:r>
            <a:endParaRPr b="0" i="0" sz="3500" u="none" cap="none" strike="noStrike">
              <a:solidFill>
                <a:srgbClr val="5572B2"/>
              </a:solidFill>
              <a:latin typeface="Montserrat ExtraBold"/>
              <a:ea typeface="Montserrat ExtraBold"/>
              <a:cs typeface="Montserrat ExtraBold"/>
              <a:sym typeface="Montserrat ExtraBold"/>
            </a:endParaRPr>
          </a:p>
        </p:txBody>
      </p:sp>
      <p:sp>
        <p:nvSpPr>
          <p:cNvPr id="351" name="Google Shape;351;p19"/>
          <p:cNvSpPr txBox="1"/>
          <p:nvPr/>
        </p:nvSpPr>
        <p:spPr>
          <a:xfrm>
            <a:off x="533950" y="1472425"/>
            <a:ext cx="4427100" cy="345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Radium, uranium, and thorium—three radioactive elements—are found in minerals such as uraninite, monazite, pitchblende, and torbernite (shown right). Radioactive minerals are useful for medical imaging, cancer treatment, and smoke detectors because they emit radiation, or particles and/or energy with a very high frequency.</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chemeClr val="lt1"/>
                </a:solidFill>
                <a:latin typeface="Poppins"/>
                <a:ea typeface="Poppins"/>
                <a:cs typeface="Poppins"/>
                <a:sym typeface="Poppins"/>
              </a:rPr>
              <a:t>Torbernite courtesy of the U.S. Geological Survey, </a:t>
            </a:r>
            <a:r>
              <a:rPr b="0" i="0" lang="en" sz="900" u="sng" cap="none" strike="noStrike">
                <a:solidFill>
                  <a:schemeClr val="hlink"/>
                </a:solidFill>
                <a:latin typeface="Poppins"/>
                <a:ea typeface="Poppins"/>
                <a:cs typeface="Poppins"/>
                <a:sym typeface="Poppins"/>
                <a:hlinkClick r:id="rId4"/>
              </a:rPr>
              <a:t>https://www.usgs.gov/</a:t>
            </a:r>
            <a:br>
              <a:rPr b="0" i="0" lang="en" sz="900" u="sng" cap="none" strike="noStrike">
                <a:solidFill>
                  <a:schemeClr val="hlink"/>
                </a:solidFill>
                <a:latin typeface="Poppins"/>
                <a:ea typeface="Poppins"/>
                <a:cs typeface="Poppins"/>
                <a:sym typeface="Poppins"/>
                <a:hlinkClick r:id="rId5"/>
              </a:rPr>
            </a:br>
            <a:r>
              <a:rPr b="0" i="0" lang="en" sz="900" u="sng" cap="none" strike="noStrike">
                <a:solidFill>
                  <a:schemeClr val="hlink"/>
                </a:solidFill>
                <a:latin typeface="Poppins"/>
                <a:ea typeface="Poppins"/>
                <a:cs typeface="Poppins"/>
                <a:sym typeface="Poppins"/>
                <a:hlinkClick r:id="rId6"/>
              </a:rPr>
              <a:t>media/images/torbernite</a:t>
            </a:r>
            <a:r>
              <a:rPr b="0" i="0" lang="en" sz="900" u="none" cap="none" strike="noStrike">
                <a:solidFill>
                  <a:schemeClr val="lt1"/>
                </a:solidFill>
                <a:latin typeface="Poppins"/>
                <a:ea typeface="Poppins"/>
                <a:cs typeface="Poppins"/>
                <a:sym typeface="Poppins"/>
              </a:rPr>
              <a:t> </a:t>
            </a:r>
            <a:endParaRPr b="0" i="0" sz="1800" u="none" cap="none" strike="noStrike">
              <a:solidFill>
                <a:schemeClr val="lt1"/>
              </a:solidFill>
              <a:latin typeface="Poppins"/>
              <a:ea typeface="Poppins"/>
              <a:cs typeface="Poppins"/>
              <a:sym typeface="Poppins"/>
            </a:endParaRPr>
          </a:p>
        </p:txBody>
      </p:sp>
      <p:sp>
        <p:nvSpPr>
          <p:cNvPr id="352" name="Google Shape;352;p19"/>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19"/>
          <p:cNvSpPr/>
          <p:nvPr/>
        </p:nvSpPr>
        <p:spPr>
          <a:xfrm>
            <a:off x="5820350" y="1472425"/>
            <a:ext cx="3123300" cy="22911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4" name="Google Shape;354;p19"/>
          <p:cNvPicPr preferRelativeResize="0"/>
          <p:nvPr/>
        </p:nvPicPr>
        <p:blipFill rotWithShape="1">
          <a:blip r:embed="rId7">
            <a:alphaModFix/>
          </a:blip>
          <a:srcRect b="0" l="0" r="0" t="0"/>
          <a:stretch/>
        </p:blipFill>
        <p:spPr>
          <a:xfrm>
            <a:off x="5441987" y="1351549"/>
            <a:ext cx="3316025" cy="2211500"/>
          </a:xfrm>
          <a:prstGeom prst="rect">
            <a:avLst/>
          </a:prstGeom>
          <a:noFill/>
          <a:ln>
            <a:noFill/>
          </a:ln>
        </p:spPr>
      </p:pic>
      <p:sp>
        <p:nvSpPr>
          <p:cNvPr id="355" name="Google Shape;355;p19"/>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356" name="Google Shape;356;p19"/>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357" name="Google Shape;357;p19"/>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 name="Shape 108"/>
        <p:cNvGrpSpPr/>
        <p:nvPr/>
      </p:nvGrpSpPr>
      <p:grpSpPr>
        <a:xfrm>
          <a:off x="0" y="0"/>
          <a:ext cx="0" cy="0"/>
          <a:chOff x="0" y="0"/>
          <a:chExt cx="0" cy="0"/>
        </a:xfrm>
      </p:grpSpPr>
      <p:sp>
        <p:nvSpPr>
          <p:cNvPr id="109" name="Google Shape;109;p2"/>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2"/>
          <p:cNvSpPr txBox="1"/>
          <p:nvPr>
            <p:ph idx="4294967295" type="title"/>
          </p:nvPr>
        </p:nvSpPr>
        <p:spPr>
          <a:xfrm>
            <a:off x="1510125" y="774100"/>
            <a:ext cx="5866200" cy="741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4400"/>
              <a:buFont typeface="Arial"/>
              <a:buNone/>
            </a:pPr>
            <a:r>
              <a:rPr b="1" i="0" lang="en" sz="4400" u="none" cap="none" strike="noStrike">
                <a:solidFill>
                  <a:schemeClr val="lt1"/>
                </a:solidFill>
                <a:latin typeface="Montserrat"/>
                <a:ea typeface="Montserrat"/>
                <a:cs typeface="Montserrat"/>
                <a:sym typeface="Montserrat"/>
              </a:rPr>
              <a:t>Guiding Questions</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11" name="Google Shape;111;p2"/>
          <p:cNvSpPr txBox="1"/>
          <p:nvPr/>
        </p:nvSpPr>
        <p:spPr>
          <a:xfrm>
            <a:off x="811650" y="1704600"/>
            <a:ext cx="7725600" cy="3059700"/>
          </a:xfrm>
          <a:prstGeom prst="rect">
            <a:avLst/>
          </a:prstGeom>
          <a:noFill/>
          <a:ln>
            <a:noFill/>
          </a:ln>
        </p:spPr>
        <p:txBody>
          <a:bodyPr anchorCtr="0" anchor="t" bIns="91425" lIns="91425" spcFirstLastPara="1" rIns="91425" wrap="square" tIns="91425">
            <a:noAutofit/>
          </a:bodyPr>
          <a:lstStyle/>
          <a:p>
            <a:pPr indent="-400050" lvl="0" marL="457200" marR="0" rtl="0" algn="l">
              <a:lnSpc>
                <a:spcPct val="100000"/>
              </a:lnSpc>
              <a:spcBef>
                <a:spcPts val="0"/>
              </a:spcBef>
              <a:spcAft>
                <a:spcPts val="0"/>
              </a:spcAft>
              <a:buClr>
                <a:schemeClr val="accent6"/>
              </a:buClr>
              <a:buSzPts val="2700"/>
              <a:buFont typeface="Poppins"/>
              <a:buAutoNum type="arabicPeriod"/>
            </a:pPr>
            <a:r>
              <a:rPr b="0" i="0" lang="en" sz="2700" u="none" cap="none" strike="noStrike">
                <a:solidFill>
                  <a:schemeClr val="accent6"/>
                </a:solidFill>
                <a:latin typeface="Poppins"/>
                <a:ea typeface="Poppins"/>
                <a:cs typeface="Poppins"/>
                <a:sym typeface="Poppins"/>
              </a:rPr>
              <a:t>Why are minerals unevenly distributed in Earth’s crust?</a:t>
            </a:r>
            <a:endParaRPr b="0" i="0" sz="2700" u="none" cap="none" strike="noStrike">
              <a:solidFill>
                <a:schemeClr val="accent6"/>
              </a:solidFill>
              <a:latin typeface="Poppins"/>
              <a:ea typeface="Poppins"/>
              <a:cs typeface="Poppins"/>
              <a:sym typeface="Poppins"/>
            </a:endParaRPr>
          </a:p>
          <a:p>
            <a:pPr indent="-400050" lvl="0" marL="457200" marR="0" rtl="0" algn="l">
              <a:lnSpc>
                <a:spcPct val="100000"/>
              </a:lnSpc>
              <a:spcBef>
                <a:spcPts val="0"/>
              </a:spcBef>
              <a:spcAft>
                <a:spcPts val="0"/>
              </a:spcAft>
              <a:buClr>
                <a:schemeClr val="lt1"/>
              </a:buClr>
              <a:buSzPts val="2700"/>
              <a:buFont typeface="Poppins"/>
              <a:buAutoNum type="arabicPeriod"/>
            </a:pPr>
            <a:r>
              <a:rPr b="0" i="0" lang="en" sz="2700" u="none" cap="none" strike="noStrike">
                <a:solidFill>
                  <a:schemeClr val="lt1"/>
                </a:solidFill>
                <a:latin typeface="Poppins"/>
                <a:ea typeface="Poppins"/>
                <a:cs typeface="Poppins"/>
                <a:sym typeface="Poppins"/>
              </a:rPr>
              <a:t>What are the properties of minerals that make them important?</a:t>
            </a:r>
            <a:endParaRPr b="0" i="0" sz="2700" u="none" cap="none" strike="noStrike">
              <a:solidFill>
                <a:schemeClr val="lt1"/>
              </a:solidFill>
              <a:latin typeface="Poppins"/>
              <a:ea typeface="Poppins"/>
              <a:cs typeface="Poppins"/>
              <a:sym typeface="Poppins"/>
            </a:endParaRPr>
          </a:p>
          <a:p>
            <a:pPr indent="-400050" lvl="0" marL="457200" marR="0" rtl="0" algn="l">
              <a:lnSpc>
                <a:spcPct val="100000"/>
              </a:lnSpc>
              <a:spcBef>
                <a:spcPts val="0"/>
              </a:spcBef>
              <a:spcAft>
                <a:spcPts val="0"/>
              </a:spcAft>
              <a:buClr>
                <a:schemeClr val="lt1"/>
              </a:buClr>
              <a:buSzPts val="2700"/>
              <a:buFont typeface="Poppins"/>
              <a:buAutoNum type="arabicPeriod"/>
            </a:pPr>
            <a:r>
              <a:rPr b="0" i="0" lang="en" sz="2700" u="none" cap="none" strike="noStrike">
                <a:solidFill>
                  <a:schemeClr val="lt1"/>
                </a:solidFill>
                <a:latin typeface="Poppins"/>
                <a:ea typeface="Poppins"/>
                <a:cs typeface="Poppins"/>
                <a:sym typeface="Poppins"/>
              </a:rPr>
              <a:t>Why is it important to assess what minerals are available and what minerals are critical?</a:t>
            </a:r>
            <a:endParaRPr b="0" i="0" sz="2900" u="none" cap="none" strike="noStrike">
              <a:solidFill>
                <a:schemeClr val="lt1"/>
              </a:solidFill>
              <a:latin typeface="Poppins"/>
              <a:ea typeface="Poppins"/>
              <a:cs typeface="Poppins"/>
              <a:sym typeface="Poppins"/>
            </a:endParaRPr>
          </a:p>
        </p:txBody>
      </p:sp>
      <p:sp>
        <p:nvSpPr>
          <p:cNvPr id="112" name="Google Shape;112;p2"/>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13" name="Google Shape;113;p2"/>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
        <p:nvSpPr>
          <p:cNvPr id="114" name="Google Shape;114;p2"/>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115" name="Google Shape;115;p2"/>
          <p:cNvSpPr/>
          <p:nvPr/>
        </p:nvSpPr>
        <p:spPr>
          <a:xfrm>
            <a:off x="5005500" y="451618"/>
            <a:ext cx="4257600" cy="15600"/>
          </a:xfrm>
          <a:prstGeom prst="rect">
            <a:avLst/>
          </a:prstGeom>
          <a:solidFill>
            <a:srgbClr val="EFF1F6"/>
          </a:solidFill>
          <a:ln>
            <a:noFill/>
          </a:ln>
        </p:spPr>
        <p:txBody>
          <a:bodyPr anchorCtr="0" anchor="ctr" bIns="91425" lIns="91425" spcFirstLastPara="1" rIns="91425" wrap="square" tIns="91425">
            <a:noAutofit/>
          </a:bodyPr>
          <a:lstStyle/>
          <a:p>
            <a:pPr indent="0" lvl="0" marL="228600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6" name="Google Shape;116;p2"/>
          <p:cNvPicPr preferRelativeResize="0"/>
          <p:nvPr/>
        </p:nvPicPr>
        <p:blipFill rotWithShape="1">
          <a:blip r:embed="rId4">
            <a:alphaModFix/>
          </a:blip>
          <a:srcRect b="0" l="0" r="0" t="0"/>
          <a:stretch/>
        </p:blipFill>
        <p:spPr>
          <a:xfrm>
            <a:off x="775222" y="842797"/>
            <a:ext cx="603900" cy="603900"/>
          </a:xfrm>
          <a:prstGeom prst="rect">
            <a:avLst/>
          </a:prstGeom>
          <a:noFill/>
          <a:ln>
            <a:noFill/>
          </a:ln>
        </p:spPr>
      </p:pic>
      <p:pic>
        <p:nvPicPr>
          <p:cNvPr id="117" name="Google Shape;117;p2"/>
          <p:cNvPicPr preferRelativeResize="0"/>
          <p:nvPr/>
        </p:nvPicPr>
        <p:blipFill rotWithShape="1">
          <a:blip r:embed="rId5">
            <a:alphaModFix/>
          </a:blip>
          <a:srcRect b="0" l="0" r="0" t="0"/>
          <a:stretch/>
        </p:blipFill>
        <p:spPr>
          <a:xfrm>
            <a:off x="7448376" y="4327825"/>
            <a:ext cx="1393550" cy="5148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1" name="Shape 361"/>
        <p:cNvGrpSpPr/>
        <p:nvPr/>
      </p:nvGrpSpPr>
      <p:grpSpPr>
        <a:xfrm>
          <a:off x="0" y="0"/>
          <a:ext cx="0" cy="0"/>
          <a:chOff x="0" y="0"/>
          <a:chExt cx="0" cy="0"/>
        </a:xfrm>
      </p:grpSpPr>
      <p:sp>
        <p:nvSpPr>
          <p:cNvPr id="362" name="Google Shape;362;p20"/>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20"/>
          <p:cNvSpPr txBox="1"/>
          <p:nvPr>
            <p:ph idx="4294967295" type="title"/>
          </p:nvPr>
        </p:nvSpPr>
        <p:spPr>
          <a:xfrm>
            <a:off x="1814924" y="697900"/>
            <a:ext cx="6843653" cy="741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4400"/>
              <a:buFont typeface="Arial"/>
              <a:buNone/>
            </a:pPr>
            <a:r>
              <a:rPr b="1" i="0" lang="en" sz="4400" u="none" cap="none" strike="noStrike">
                <a:solidFill>
                  <a:schemeClr val="lt1"/>
                </a:solidFill>
                <a:latin typeface="Montserrat"/>
                <a:ea typeface="Montserrat"/>
                <a:cs typeface="Montserrat"/>
                <a:sym typeface="Montserrat"/>
              </a:rPr>
              <a:t>Guiding Questions (3)</a:t>
            </a:r>
            <a:endParaRPr/>
          </a:p>
        </p:txBody>
      </p:sp>
      <p:sp>
        <p:nvSpPr>
          <p:cNvPr id="364" name="Google Shape;364;p20"/>
          <p:cNvSpPr txBox="1"/>
          <p:nvPr/>
        </p:nvSpPr>
        <p:spPr>
          <a:xfrm>
            <a:off x="1116450" y="1628400"/>
            <a:ext cx="7725600" cy="3059700"/>
          </a:xfrm>
          <a:prstGeom prst="rect">
            <a:avLst/>
          </a:prstGeom>
          <a:noFill/>
          <a:ln>
            <a:noFill/>
          </a:ln>
        </p:spPr>
        <p:txBody>
          <a:bodyPr anchorCtr="0" anchor="t" bIns="91425" lIns="91425" spcFirstLastPara="1" rIns="91425" wrap="square" tIns="91425">
            <a:noAutofit/>
          </a:bodyPr>
          <a:lstStyle/>
          <a:p>
            <a:pPr indent="-400050" lvl="0" marL="457200" marR="0" rtl="0" algn="l">
              <a:lnSpc>
                <a:spcPct val="100000"/>
              </a:lnSpc>
              <a:spcBef>
                <a:spcPts val="0"/>
              </a:spcBef>
              <a:spcAft>
                <a:spcPts val="0"/>
              </a:spcAft>
              <a:buClr>
                <a:schemeClr val="lt1"/>
              </a:buClr>
              <a:buSzPts val="2700"/>
              <a:buFont typeface="Poppins"/>
              <a:buAutoNum type="arabicPeriod"/>
            </a:pPr>
            <a:r>
              <a:rPr b="0" i="0" lang="en" sz="2700" u="none" cap="none" strike="noStrike">
                <a:solidFill>
                  <a:schemeClr val="lt1"/>
                </a:solidFill>
                <a:latin typeface="Poppins"/>
                <a:ea typeface="Poppins"/>
                <a:cs typeface="Poppins"/>
                <a:sym typeface="Poppins"/>
              </a:rPr>
              <a:t>Why are minerals unevenly distributed in Earth’s crust?</a:t>
            </a:r>
            <a:endParaRPr b="0" i="0" sz="2700" u="none" cap="none" strike="noStrike">
              <a:solidFill>
                <a:schemeClr val="lt1"/>
              </a:solidFill>
              <a:latin typeface="Poppins"/>
              <a:ea typeface="Poppins"/>
              <a:cs typeface="Poppins"/>
              <a:sym typeface="Poppins"/>
            </a:endParaRPr>
          </a:p>
          <a:p>
            <a:pPr indent="-400050" lvl="0" marL="457200" marR="0" rtl="0" algn="l">
              <a:lnSpc>
                <a:spcPct val="100000"/>
              </a:lnSpc>
              <a:spcBef>
                <a:spcPts val="0"/>
              </a:spcBef>
              <a:spcAft>
                <a:spcPts val="0"/>
              </a:spcAft>
              <a:buClr>
                <a:schemeClr val="lt1"/>
              </a:buClr>
              <a:buSzPts val="2700"/>
              <a:buFont typeface="Poppins"/>
              <a:buAutoNum type="arabicPeriod"/>
            </a:pPr>
            <a:r>
              <a:rPr b="0" i="0" lang="en" sz="2700" u="none" cap="none" strike="noStrike">
                <a:solidFill>
                  <a:schemeClr val="lt1"/>
                </a:solidFill>
                <a:latin typeface="Poppins"/>
                <a:ea typeface="Poppins"/>
                <a:cs typeface="Poppins"/>
                <a:sym typeface="Poppins"/>
              </a:rPr>
              <a:t>What are the properties of minerals that make them important?</a:t>
            </a:r>
            <a:endParaRPr b="0" i="0" sz="2700" u="none" cap="none" strike="noStrike">
              <a:solidFill>
                <a:schemeClr val="lt1"/>
              </a:solidFill>
              <a:latin typeface="Poppins"/>
              <a:ea typeface="Poppins"/>
              <a:cs typeface="Poppins"/>
              <a:sym typeface="Poppins"/>
            </a:endParaRPr>
          </a:p>
          <a:p>
            <a:pPr indent="-400050" lvl="0" marL="457200" marR="0" rtl="0" algn="l">
              <a:lnSpc>
                <a:spcPct val="100000"/>
              </a:lnSpc>
              <a:spcBef>
                <a:spcPts val="0"/>
              </a:spcBef>
              <a:spcAft>
                <a:spcPts val="0"/>
              </a:spcAft>
              <a:buClr>
                <a:schemeClr val="accent6"/>
              </a:buClr>
              <a:buSzPts val="2700"/>
              <a:buFont typeface="Poppins"/>
              <a:buAutoNum type="arabicPeriod"/>
            </a:pPr>
            <a:r>
              <a:rPr b="0" i="0" lang="en" sz="2700" u="none" cap="none" strike="noStrike">
                <a:solidFill>
                  <a:schemeClr val="accent6"/>
                </a:solidFill>
                <a:latin typeface="Poppins"/>
                <a:ea typeface="Poppins"/>
                <a:cs typeface="Poppins"/>
                <a:sym typeface="Poppins"/>
              </a:rPr>
              <a:t>Why is it important to assess what minerals are available and what minerals are critical?</a:t>
            </a:r>
            <a:endParaRPr b="0" i="0" sz="2900" u="none" cap="none" strike="noStrike">
              <a:solidFill>
                <a:schemeClr val="accent6"/>
              </a:solidFill>
              <a:latin typeface="Poppins"/>
              <a:ea typeface="Poppins"/>
              <a:cs typeface="Poppins"/>
              <a:sym typeface="Poppins"/>
            </a:endParaRPr>
          </a:p>
        </p:txBody>
      </p:sp>
      <p:pic>
        <p:nvPicPr>
          <p:cNvPr id="365" name="Google Shape;365;p20"/>
          <p:cNvPicPr preferRelativeResize="0"/>
          <p:nvPr/>
        </p:nvPicPr>
        <p:blipFill rotWithShape="1">
          <a:blip r:embed="rId4">
            <a:alphaModFix/>
          </a:blip>
          <a:srcRect b="0" l="0" r="0" t="0"/>
          <a:stretch/>
        </p:blipFill>
        <p:spPr>
          <a:xfrm>
            <a:off x="1080022" y="766597"/>
            <a:ext cx="603900" cy="603900"/>
          </a:xfrm>
          <a:prstGeom prst="rect">
            <a:avLst/>
          </a:prstGeom>
          <a:noFill/>
          <a:ln>
            <a:noFill/>
          </a:ln>
        </p:spPr>
      </p:pic>
      <p:pic>
        <p:nvPicPr>
          <p:cNvPr id="366" name="Google Shape;366;p20"/>
          <p:cNvPicPr preferRelativeResize="0"/>
          <p:nvPr/>
        </p:nvPicPr>
        <p:blipFill rotWithShape="1">
          <a:blip r:embed="rId5">
            <a:alphaModFix/>
          </a:blip>
          <a:srcRect b="0" l="0" r="0" t="0"/>
          <a:stretch/>
        </p:blipFill>
        <p:spPr>
          <a:xfrm>
            <a:off x="7448376" y="4327825"/>
            <a:ext cx="1393550" cy="514825"/>
          </a:xfrm>
          <a:prstGeom prst="rect">
            <a:avLst/>
          </a:prstGeom>
          <a:noFill/>
          <a:ln>
            <a:noFill/>
          </a:ln>
        </p:spPr>
      </p:pic>
      <p:sp>
        <p:nvSpPr>
          <p:cNvPr id="367" name="Google Shape;367;p20"/>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368" name="Google Shape;368;p20"/>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
        <p:nvSpPr>
          <p:cNvPr id="369" name="Google Shape;369;p20"/>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370" name="Google Shape;370;p20"/>
          <p:cNvSpPr/>
          <p:nvPr/>
        </p:nvSpPr>
        <p:spPr>
          <a:xfrm>
            <a:off x="5005500" y="451618"/>
            <a:ext cx="4257600" cy="15600"/>
          </a:xfrm>
          <a:prstGeom prst="rect">
            <a:avLst/>
          </a:prstGeom>
          <a:solidFill>
            <a:srgbClr val="EFF1F6"/>
          </a:solidFill>
          <a:ln>
            <a:noFill/>
          </a:ln>
        </p:spPr>
        <p:txBody>
          <a:bodyPr anchorCtr="0" anchor="ctr" bIns="91425" lIns="91425" spcFirstLastPara="1" rIns="91425" wrap="square" tIns="91425">
            <a:noAutofit/>
          </a:bodyPr>
          <a:lstStyle/>
          <a:p>
            <a:pPr indent="0" lvl="0" marL="228600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4" name="Shape 374"/>
        <p:cNvGrpSpPr/>
        <p:nvPr/>
      </p:nvGrpSpPr>
      <p:grpSpPr>
        <a:xfrm>
          <a:off x="0" y="0"/>
          <a:ext cx="0" cy="0"/>
          <a:chOff x="0" y="0"/>
          <a:chExt cx="0" cy="0"/>
        </a:xfrm>
      </p:grpSpPr>
      <p:sp>
        <p:nvSpPr>
          <p:cNvPr id="375" name="Google Shape;375;p21"/>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21"/>
          <p:cNvSpPr/>
          <p:nvPr/>
        </p:nvSpPr>
        <p:spPr>
          <a:xfrm>
            <a:off x="489250" y="704050"/>
            <a:ext cx="2606100"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21"/>
          <p:cNvSpPr txBox="1"/>
          <p:nvPr>
            <p:ph idx="4294967295" type="title"/>
          </p:nvPr>
        </p:nvSpPr>
        <p:spPr>
          <a:xfrm>
            <a:off x="533950" y="722750"/>
            <a:ext cx="27780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5572B2"/>
                </a:solidFill>
                <a:latin typeface="Montserrat ExtraBold"/>
                <a:ea typeface="Montserrat ExtraBold"/>
                <a:cs typeface="Montserrat ExtraBold"/>
                <a:sym typeface="Montserrat ExtraBold"/>
              </a:rPr>
              <a:t>Availability</a:t>
            </a:r>
            <a:endParaRPr b="0" i="0" sz="3500" u="none" cap="none" strike="noStrike">
              <a:solidFill>
                <a:srgbClr val="5572B2"/>
              </a:solidFill>
              <a:latin typeface="Montserrat ExtraBold"/>
              <a:ea typeface="Montserrat ExtraBold"/>
              <a:cs typeface="Montserrat ExtraBold"/>
              <a:sym typeface="Montserrat ExtraBold"/>
            </a:endParaRPr>
          </a:p>
        </p:txBody>
      </p:sp>
      <p:sp>
        <p:nvSpPr>
          <p:cNvPr id="378" name="Google Shape;378;p21"/>
          <p:cNvSpPr txBox="1"/>
          <p:nvPr/>
        </p:nvSpPr>
        <p:spPr>
          <a:xfrm>
            <a:off x="533950" y="1499150"/>
            <a:ext cx="4427100" cy="358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Some minerals are comprised of elements that are not commonly found together which makes them rare. Some minerals are hard to find because they require very specific conditions to form. Garnets, for example, only form from extreme pressure and temperature deep in Earth’s crust.</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lt1"/>
                </a:solidFill>
                <a:latin typeface="Poppins"/>
                <a:ea typeface="Poppins"/>
                <a:cs typeface="Poppins"/>
                <a:sym typeface="Poppins"/>
              </a:rPr>
              <a:t>Géry PARENT. (2010). </a:t>
            </a:r>
            <a:r>
              <a:rPr b="0" i="1" lang="en" sz="900" u="none" cap="none" strike="noStrike">
                <a:solidFill>
                  <a:schemeClr val="lt1"/>
                </a:solidFill>
                <a:latin typeface="Poppins"/>
                <a:ea typeface="Poppins"/>
                <a:cs typeface="Poppins"/>
                <a:sym typeface="Poppins"/>
              </a:rPr>
              <a:t>Garnet, quartz, feldspar 1</a:t>
            </a:r>
            <a:r>
              <a:rPr b="0" i="0" lang="en" sz="900" u="none" cap="none" strike="noStrike">
                <a:solidFill>
                  <a:schemeClr val="lt1"/>
                </a:solidFill>
                <a:latin typeface="Poppins"/>
                <a:ea typeface="Poppins"/>
                <a:cs typeface="Poppins"/>
                <a:sym typeface="Poppins"/>
              </a:rPr>
              <a:t> [Photograph]. Wikimedia Commons. </a:t>
            </a:r>
            <a:r>
              <a:rPr b="0" i="0" lang="en" sz="900" u="sng" cap="none" strike="noStrike">
                <a:solidFill>
                  <a:schemeClr val="hlink"/>
                </a:solidFill>
                <a:latin typeface="Poppins"/>
                <a:ea typeface="Poppins"/>
                <a:cs typeface="Poppins"/>
                <a:sym typeface="Poppins"/>
                <a:hlinkClick r:id="rId4"/>
              </a:rPr>
              <a:t>https://commons.wikimedia.org/wiki/</a:t>
            </a:r>
            <a:br>
              <a:rPr b="0" i="0" lang="en" sz="900" u="sng" cap="none" strike="noStrike">
                <a:solidFill>
                  <a:schemeClr val="hlink"/>
                </a:solidFill>
                <a:latin typeface="Poppins"/>
                <a:ea typeface="Poppins"/>
                <a:cs typeface="Poppins"/>
                <a:sym typeface="Poppins"/>
                <a:hlinkClick r:id="rId5"/>
              </a:rPr>
            </a:br>
            <a:r>
              <a:rPr b="0" i="0" lang="en" sz="900" u="sng" cap="none" strike="noStrike">
                <a:solidFill>
                  <a:schemeClr val="hlink"/>
                </a:solidFill>
                <a:latin typeface="Poppins"/>
                <a:ea typeface="Poppins"/>
                <a:cs typeface="Poppins"/>
                <a:sym typeface="Poppins"/>
                <a:hlinkClick r:id="rId6"/>
              </a:rPr>
              <a:t>File:Garnet,_quartz,_feldspar_1.jpg</a:t>
            </a:r>
            <a:r>
              <a:rPr b="0" i="0" lang="en" sz="900" u="none" cap="none" strike="noStrike">
                <a:solidFill>
                  <a:schemeClr val="lt1"/>
                </a:solidFill>
                <a:latin typeface="Poppins"/>
                <a:ea typeface="Poppins"/>
                <a:cs typeface="Poppins"/>
                <a:sym typeface="Poppins"/>
              </a:rPr>
              <a:t> </a:t>
            </a:r>
            <a:endParaRPr b="0" i="0" sz="1800" u="none" cap="none" strike="noStrike">
              <a:solidFill>
                <a:schemeClr val="lt1"/>
              </a:solidFill>
              <a:latin typeface="Poppins"/>
              <a:ea typeface="Poppins"/>
              <a:cs typeface="Poppins"/>
              <a:sym typeface="Poppins"/>
            </a:endParaRPr>
          </a:p>
        </p:txBody>
      </p:sp>
      <p:sp>
        <p:nvSpPr>
          <p:cNvPr id="379" name="Google Shape;379;p21"/>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21"/>
          <p:cNvSpPr/>
          <p:nvPr/>
        </p:nvSpPr>
        <p:spPr>
          <a:xfrm>
            <a:off x="5842100" y="1713850"/>
            <a:ext cx="3066000" cy="20166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1" name="Google Shape;381;p21"/>
          <p:cNvPicPr preferRelativeResize="0"/>
          <p:nvPr/>
        </p:nvPicPr>
        <p:blipFill rotWithShape="1">
          <a:blip r:embed="rId7">
            <a:alphaModFix/>
          </a:blip>
          <a:srcRect b="0" l="0" r="0" t="0"/>
          <a:stretch/>
        </p:blipFill>
        <p:spPr>
          <a:xfrm>
            <a:off x="5559250" y="1434600"/>
            <a:ext cx="3155500" cy="2095449"/>
          </a:xfrm>
          <a:prstGeom prst="rect">
            <a:avLst/>
          </a:prstGeom>
          <a:noFill/>
          <a:ln>
            <a:noFill/>
          </a:ln>
        </p:spPr>
      </p:pic>
      <p:sp>
        <p:nvSpPr>
          <p:cNvPr id="382" name="Google Shape;382;p21"/>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383" name="Google Shape;383;p21"/>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384" name="Google Shape;384;p21"/>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8" name="Shape 388"/>
        <p:cNvGrpSpPr/>
        <p:nvPr/>
      </p:nvGrpSpPr>
      <p:grpSpPr>
        <a:xfrm>
          <a:off x="0" y="0"/>
          <a:ext cx="0" cy="0"/>
          <a:chOff x="0" y="0"/>
          <a:chExt cx="0" cy="0"/>
        </a:xfrm>
      </p:grpSpPr>
      <p:sp>
        <p:nvSpPr>
          <p:cNvPr id="389" name="Google Shape;389;p22"/>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22"/>
          <p:cNvSpPr/>
          <p:nvPr/>
        </p:nvSpPr>
        <p:spPr>
          <a:xfrm>
            <a:off x="489250" y="704050"/>
            <a:ext cx="2514600"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22"/>
          <p:cNvSpPr txBox="1"/>
          <p:nvPr>
            <p:ph idx="4294967295" type="title"/>
          </p:nvPr>
        </p:nvSpPr>
        <p:spPr>
          <a:xfrm>
            <a:off x="533950" y="646550"/>
            <a:ext cx="27780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
              <a:buFont typeface="Arial"/>
              <a:buNone/>
            </a:pPr>
            <a:r>
              <a:rPr b="0" i="0" lang="en" sz="3500" u="none" cap="none" strike="noStrike">
                <a:solidFill>
                  <a:srgbClr val="5572B2"/>
                </a:solidFill>
                <a:latin typeface="Montserrat ExtraBold"/>
                <a:ea typeface="Montserrat ExtraBold"/>
                <a:cs typeface="Montserrat ExtraBold"/>
                <a:sym typeface="Montserrat ExtraBold"/>
              </a:rPr>
              <a:t>Studying</a:t>
            </a:r>
            <a:endParaRPr/>
          </a:p>
        </p:txBody>
      </p:sp>
      <p:sp>
        <p:nvSpPr>
          <p:cNvPr id="392" name="Google Shape;392;p22"/>
          <p:cNvSpPr txBox="1"/>
          <p:nvPr/>
        </p:nvSpPr>
        <p:spPr>
          <a:xfrm>
            <a:off x="533950" y="1499150"/>
            <a:ext cx="4427100" cy="358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Studying mineral distribution is crucial. It allows us to find out where different minerals are located, which is vital for responsible resource management, mining operations, economic planning, industrial development, conservation, and global trade agreements.</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chemeClr val="lt1"/>
                </a:solidFill>
                <a:latin typeface="Poppins"/>
                <a:ea typeface="Poppins"/>
                <a:cs typeface="Poppins"/>
                <a:sym typeface="Poppins"/>
              </a:rPr>
              <a:t>Global Distribution of Selected Mines, Deposits, and Districts of Critical Minerals courtesy of the U.S. Geological Survey, </a:t>
            </a:r>
            <a:r>
              <a:rPr b="0" i="0" lang="en" sz="900" u="sng" cap="none" strike="noStrike">
                <a:solidFill>
                  <a:schemeClr val="hlink"/>
                </a:solidFill>
                <a:latin typeface="Poppins"/>
                <a:ea typeface="Poppins"/>
                <a:cs typeface="Poppins"/>
                <a:sym typeface="Poppins"/>
                <a:hlinkClick r:id="rId4"/>
              </a:rPr>
              <a:t>https://colorado-river-portal.usgs.gov/maps/729127ed3aa44991a7dad2a775aa3988/about</a:t>
            </a:r>
            <a:r>
              <a:rPr b="0" i="0" lang="en" sz="900" u="none" cap="none" strike="noStrike">
                <a:solidFill>
                  <a:schemeClr val="lt1"/>
                </a:solidFill>
                <a:latin typeface="Poppins"/>
                <a:ea typeface="Poppins"/>
                <a:cs typeface="Poppins"/>
                <a:sym typeface="Poppins"/>
              </a:rPr>
              <a:t> </a:t>
            </a:r>
            <a:endParaRPr b="0" i="0" sz="1800" u="none" cap="none" strike="noStrike">
              <a:solidFill>
                <a:schemeClr val="lt1"/>
              </a:solidFill>
              <a:latin typeface="Poppins"/>
              <a:ea typeface="Poppins"/>
              <a:cs typeface="Poppins"/>
              <a:sym typeface="Poppins"/>
            </a:endParaRPr>
          </a:p>
        </p:txBody>
      </p:sp>
      <p:sp>
        <p:nvSpPr>
          <p:cNvPr id="393" name="Google Shape;393;p22"/>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22"/>
          <p:cNvSpPr/>
          <p:nvPr/>
        </p:nvSpPr>
        <p:spPr>
          <a:xfrm>
            <a:off x="5844625" y="1593901"/>
            <a:ext cx="2973000" cy="22506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5" name="Google Shape;395;p22"/>
          <p:cNvPicPr preferRelativeResize="0"/>
          <p:nvPr/>
        </p:nvPicPr>
        <p:blipFill rotWithShape="1">
          <a:blip r:embed="rId5">
            <a:alphaModFix/>
          </a:blip>
          <a:srcRect b="0" l="0" r="0" t="0"/>
          <a:stretch/>
        </p:blipFill>
        <p:spPr>
          <a:xfrm>
            <a:off x="5583975" y="1406762"/>
            <a:ext cx="3086975" cy="2250663"/>
          </a:xfrm>
          <a:prstGeom prst="rect">
            <a:avLst/>
          </a:prstGeom>
          <a:noFill/>
          <a:ln>
            <a:noFill/>
          </a:ln>
        </p:spPr>
      </p:pic>
      <p:sp>
        <p:nvSpPr>
          <p:cNvPr id="396" name="Google Shape;396;p22"/>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397" name="Google Shape;397;p22"/>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398" name="Google Shape;398;p22"/>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2" name="Shape 402"/>
        <p:cNvGrpSpPr/>
        <p:nvPr/>
      </p:nvGrpSpPr>
      <p:grpSpPr>
        <a:xfrm>
          <a:off x="0" y="0"/>
          <a:ext cx="0" cy="0"/>
          <a:chOff x="0" y="0"/>
          <a:chExt cx="0" cy="0"/>
        </a:xfrm>
      </p:grpSpPr>
      <p:sp>
        <p:nvSpPr>
          <p:cNvPr id="403" name="Google Shape;403;p23"/>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23"/>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23"/>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406" name="Google Shape;406;p23"/>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407" name="Google Shape;407;p23"/>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
        <p:nvSpPr>
          <p:cNvPr id="408" name="Google Shape;408;p23"/>
          <p:cNvSpPr/>
          <p:nvPr/>
        </p:nvSpPr>
        <p:spPr>
          <a:xfrm>
            <a:off x="5688225" y="1369850"/>
            <a:ext cx="3226200" cy="28863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9" name="Google Shape;409;p23"/>
          <p:cNvPicPr preferRelativeResize="0"/>
          <p:nvPr/>
        </p:nvPicPr>
        <p:blipFill rotWithShape="1">
          <a:blip r:embed="rId4">
            <a:alphaModFix/>
          </a:blip>
          <a:srcRect b="0" l="0" r="0" t="0"/>
          <a:stretch/>
        </p:blipFill>
        <p:spPr>
          <a:xfrm>
            <a:off x="5498546" y="1217450"/>
            <a:ext cx="3226351" cy="2933051"/>
          </a:xfrm>
          <a:prstGeom prst="rect">
            <a:avLst/>
          </a:prstGeom>
          <a:noFill/>
          <a:ln>
            <a:noFill/>
          </a:ln>
        </p:spPr>
      </p:pic>
      <p:sp>
        <p:nvSpPr>
          <p:cNvPr id="410" name="Google Shape;410;p23"/>
          <p:cNvSpPr/>
          <p:nvPr/>
        </p:nvSpPr>
        <p:spPr>
          <a:xfrm>
            <a:off x="229575" y="856450"/>
            <a:ext cx="4849097"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23"/>
          <p:cNvSpPr txBox="1"/>
          <p:nvPr>
            <p:ph idx="4294967295" type="title"/>
          </p:nvPr>
        </p:nvSpPr>
        <p:spPr>
          <a:xfrm>
            <a:off x="248776" y="781200"/>
            <a:ext cx="4843499"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
              <a:buFont typeface="Arial"/>
              <a:buNone/>
            </a:pPr>
            <a:r>
              <a:rPr b="0" i="0" lang="en" sz="3500" u="none" cap="none" strike="noStrike">
                <a:solidFill>
                  <a:srgbClr val="5572B2"/>
                </a:solidFill>
                <a:latin typeface="Montserrat ExtraBold"/>
                <a:ea typeface="Montserrat ExtraBold"/>
                <a:cs typeface="Montserrat ExtraBold"/>
                <a:sym typeface="Montserrat ExtraBold"/>
              </a:rPr>
              <a:t>Critical Minerals (1)</a:t>
            </a:r>
            <a:endParaRPr/>
          </a:p>
        </p:txBody>
      </p:sp>
      <p:sp>
        <p:nvSpPr>
          <p:cNvPr id="412" name="Google Shape;412;p23"/>
          <p:cNvSpPr txBox="1"/>
          <p:nvPr/>
        </p:nvSpPr>
        <p:spPr>
          <a:xfrm>
            <a:off x="489250" y="1499150"/>
            <a:ext cx="4427100" cy="358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Critical minerals are designated as such because they are at risk of becoming unavailable due to high demand, difficulties with extraction and refinement, scarcity, and world politics. One example is lithium used for batteries, which is sourced mainly from Chile and Argentina.</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chemeClr val="lt1"/>
                </a:solidFill>
                <a:latin typeface="Poppins"/>
                <a:ea typeface="Poppins"/>
                <a:cs typeface="Poppins"/>
                <a:sym typeface="Poppins"/>
              </a:rPr>
              <a:t>U.S. Geological Survey. (2010). </a:t>
            </a:r>
            <a:r>
              <a:rPr b="0" i="1" lang="en" sz="900" u="none" cap="none" strike="noStrike">
                <a:solidFill>
                  <a:schemeClr val="lt1"/>
                </a:solidFill>
                <a:latin typeface="Poppins"/>
                <a:ea typeface="Poppins"/>
                <a:cs typeface="Poppins"/>
                <a:sym typeface="Poppins"/>
              </a:rPr>
              <a:t>LithiumPelletsUSGOV</a:t>
            </a:r>
            <a:r>
              <a:rPr b="0" i="0" lang="en" sz="900" u="none" cap="none" strike="noStrike">
                <a:solidFill>
                  <a:schemeClr val="lt1"/>
                </a:solidFill>
                <a:latin typeface="Poppins"/>
                <a:ea typeface="Poppins"/>
                <a:cs typeface="Poppins"/>
                <a:sym typeface="Poppins"/>
              </a:rPr>
              <a:t> [Photograph]. Wikimedia Commons. </a:t>
            </a:r>
            <a:r>
              <a:rPr b="0" i="0" lang="en" sz="900" u="sng" cap="none" strike="noStrike">
                <a:solidFill>
                  <a:schemeClr val="hlink"/>
                </a:solidFill>
                <a:latin typeface="Poppins"/>
                <a:ea typeface="Poppins"/>
                <a:cs typeface="Poppins"/>
                <a:sym typeface="Poppins"/>
                <a:hlinkClick r:id="rId5"/>
              </a:rPr>
              <a:t>https://commons.wikimedia.org/wiki/</a:t>
            </a:r>
            <a:br>
              <a:rPr b="0" i="0" lang="en" sz="900" u="sng" cap="none" strike="noStrike">
                <a:solidFill>
                  <a:schemeClr val="hlink"/>
                </a:solidFill>
                <a:latin typeface="Poppins"/>
                <a:ea typeface="Poppins"/>
                <a:cs typeface="Poppins"/>
                <a:sym typeface="Poppins"/>
                <a:hlinkClick r:id="rId6"/>
              </a:rPr>
            </a:br>
            <a:r>
              <a:rPr b="0" i="0" lang="en" sz="900" u="sng" cap="none" strike="noStrike">
                <a:solidFill>
                  <a:schemeClr val="hlink"/>
                </a:solidFill>
                <a:latin typeface="Poppins"/>
                <a:ea typeface="Poppins"/>
                <a:cs typeface="Poppins"/>
                <a:sym typeface="Poppins"/>
                <a:hlinkClick r:id="rId7"/>
              </a:rPr>
              <a:t>File:LithiumPelletsUSGOV.jpg</a:t>
            </a:r>
            <a:r>
              <a:rPr b="0" i="0" lang="en" sz="900" u="none" cap="none" strike="noStrike">
                <a:solidFill>
                  <a:schemeClr val="lt1"/>
                </a:solidFill>
                <a:latin typeface="Poppins"/>
                <a:ea typeface="Poppins"/>
                <a:cs typeface="Poppins"/>
                <a:sym typeface="Poppins"/>
              </a:rPr>
              <a:t> </a:t>
            </a:r>
            <a:endParaRPr b="0" i="0" sz="1800" u="none" cap="none" strike="noStrike">
              <a:solidFill>
                <a:schemeClr val="lt1"/>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6" name="Shape 416"/>
        <p:cNvGrpSpPr/>
        <p:nvPr/>
      </p:nvGrpSpPr>
      <p:grpSpPr>
        <a:xfrm>
          <a:off x="0" y="0"/>
          <a:ext cx="0" cy="0"/>
          <a:chOff x="0" y="0"/>
          <a:chExt cx="0" cy="0"/>
        </a:xfrm>
      </p:grpSpPr>
      <p:sp>
        <p:nvSpPr>
          <p:cNvPr id="417" name="Google Shape;417;p24"/>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24"/>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24"/>
          <p:cNvSpPr/>
          <p:nvPr/>
        </p:nvSpPr>
        <p:spPr>
          <a:xfrm>
            <a:off x="5688225" y="1369850"/>
            <a:ext cx="3226200" cy="28863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0" name="Google Shape;420;p24"/>
          <p:cNvPicPr preferRelativeResize="0"/>
          <p:nvPr/>
        </p:nvPicPr>
        <p:blipFill rotWithShape="1">
          <a:blip r:embed="rId4">
            <a:alphaModFix/>
          </a:blip>
          <a:srcRect b="0" l="0" r="0" t="0"/>
          <a:stretch/>
        </p:blipFill>
        <p:spPr>
          <a:xfrm>
            <a:off x="5498546" y="1217450"/>
            <a:ext cx="3226351" cy="2933051"/>
          </a:xfrm>
          <a:prstGeom prst="rect">
            <a:avLst/>
          </a:prstGeom>
          <a:noFill/>
          <a:ln>
            <a:noFill/>
          </a:ln>
        </p:spPr>
      </p:pic>
      <p:sp>
        <p:nvSpPr>
          <p:cNvPr id="421" name="Google Shape;421;p24"/>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422" name="Google Shape;422;p24"/>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423" name="Google Shape;423;p24"/>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
        <p:nvSpPr>
          <p:cNvPr id="424" name="Google Shape;424;p24"/>
          <p:cNvSpPr/>
          <p:nvPr/>
        </p:nvSpPr>
        <p:spPr>
          <a:xfrm>
            <a:off x="277841" y="717950"/>
            <a:ext cx="4849918"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24"/>
          <p:cNvSpPr txBox="1"/>
          <p:nvPr>
            <p:ph idx="4294967295" type="title"/>
          </p:nvPr>
        </p:nvSpPr>
        <p:spPr>
          <a:xfrm>
            <a:off x="237516" y="646550"/>
            <a:ext cx="5130550"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
              <a:buFont typeface="Arial"/>
              <a:buNone/>
            </a:pPr>
            <a:r>
              <a:rPr b="0" i="0" lang="en" sz="3500" u="none" cap="none" strike="noStrike">
                <a:solidFill>
                  <a:srgbClr val="5572B2"/>
                </a:solidFill>
                <a:latin typeface="Montserrat ExtraBold"/>
                <a:ea typeface="Montserrat ExtraBold"/>
                <a:cs typeface="Montserrat ExtraBold"/>
                <a:sym typeface="Montserrat ExtraBold"/>
              </a:rPr>
              <a:t>Critical Minerals (2)</a:t>
            </a:r>
            <a:endParaRPr/>
          </a:p>
        </p:txBody>
      </p:sp>
      <p:sp>
        <p:nvSpPr>
          <p:cNvPr id="426" name="Google Shape;426;p24"/>
          <p:cNvSpPr txBox="1"/>
          <p:nvPr/>
        </p:nvSpPr>
        <p:spPr>
          <a:xfrm>
            <a:off x="489250" y="1346750"/>
            <a:ext cx="4427100" cy="358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As with many minerals, the refinement of lithium is a complex and environmentally sensitive process. Strict regulations are necessary to ensure it won’t contaminate groundwater or soil. Difficulties and regulations include:</a:t>
            </a:r>
            <a:endParaRPr b="0" i="0" sz="1800" u="none" cap="none" strike="noStrike">
              <a:solidFill>
                <a:schemeClr val="lt1"/>
              </a:solidFill>
              <a:latin typeface="Poppins"/>
              <a:ea typeface="Poppins"/>
              <a:cs typeface="Poppins"/>
              <a:sym typeface="Poppins"/>
            </a:endParaRPr>
          </a:p>
          <a:p>
            <a:pPr indent="-342900" lvl="0" marL="457200" marR="0" rtl="0" algn="l">
              <a:lnSpc>
                <a:spcPct val="100000"/>
              </a:lnSpc>
              <a:spcBef>
                <a:spcPts val="0"/>
              </a:spcBef>
              <a:spcAft>
                <a:spcPts val="0"/>
              </a:spcAft>
              <a:buClr>
                <a:schemeClr val="lt1"/>
              </a:buClr>
              <a:buSzPts val="1800"/>
              <a:buFont typeface="Poppins"/>
              <a:buChar char="●"/>
            </a:pPr>
            <a:r>
              <a:rPr b="0" i="0" lang="en" sz="1800" u="none" cap="none" strike="noStrike">
                <a:solidFill>
                  <a:schemeClr val="lt1"/>
                </a:solidFill>
                <a:latin typeface="Poppins"/>
                <a:ea typeface="Poppins"/>
                <a:cs typeface="Poppins"/>
                <a:sym typeface="Poppins"/>
              </a:rPr>
              <a:t>Plentiful water source</a:t>
            </a:r>
            <a:endParaRPr b="0" i="0" sz="1800" u="none" cap="none" strike="noStrike">
              <a:solidFill>
                <a:schemeClr val="lt1"/>
              </a:solidFill>
              <a:latin typeface="Poppins"/>
              <a:ea typeface="Poppins"/>
              <a:cs typeface="Poppins"/>
              <a:sym typeface="Poppins"/>
            </a:endParaRPr>
          </a:p>
          <a:p>
            <a:pPr indent="-342900" lvl="0" marL="457200" marR="0" rtl="0" algn="l">
              <a:lnSpc>
                <a:spcPct val="100000"/>
              </a:lnSpc>
              <a:spcBef>
                <a:spcPts val="0"/>
              </a:spcBef>
              <a:spcAft>
                <a:spcPts val="0"/>
              </a:spcAft>
              <a:buClr>
                <a:schemeClr val="lt1"/>
              </a:buClr>
              <a:buSzPts val="1800"/>
              <a:buFont typeface="Poppins"/>
              <a:buChar char="●"/>
            </a:pPr>
            <a:r>
              <a:rPr b="0" i="0" lang="en" sz="1800" u="none" cap="none" strike="noStrike">
                <a:solidFill>
                  <a:schemeClr val="lt1"/>
                </a:solidFill>
                <a:latin typeface="Poppins"/>
                <a:ea typeface="Poppins"/>
                <a:cs typeface="Poppins"/>
                <a:sym typeface="Poppins"/>
              </a:rPr>
              <a:t>Building evaporation ponds</a:t>
            </a:r>
            <a:endParaRPr b="0" i="0" sz="1800" u="none" cap="none" strike="noStrike">
              <a:solidFill>
                <a:schemeClr val="lt1"/>
              </a:solidFill>
              <a:latin typeface="Poppins"/>
              <a:ea typeface="Poppins"/>
              <a:cs typeface="Poppins"/>
              <a:sym typeface="Poppins"/>
            </a:endParaRPr>
          </a:p>
          <a:p>
            <a:pPr indent="-342900" lvl="0" marL="457200" marR="0" rtl="0" algn="l">
              <a:lnSpc>
                <a:spcPct val="100000"/>
              </a:lnSpc>
              <a:spcBef>
                <a:spcPts val="0"/>
              </a:spcBef>
              <a:spcAft>
                <a:spcPts val="0"/>
              </a:spcAft>
              <a:buClr>
                <a:schemeClr val="lt1"/>
              </a:buClr>
              <a:buSzPts val="1800"/>
              <a:buFont typeface="Poppins"/>
              <a:buChar char="●"/>
            </a:pPr>
            <a:r>
              <a:rPr b="0" i="0" lang="en" sz="1800" u="none" cap="none" strike="noStrike">
                <a:solidFill>
                  <a:schemeClr val="lt1"/>
                </a:solidFill>
                <a:latin typeface="Poppins"/>
                <a:ea typeface="Poppins"/>
                <a:cs typeface="Poppins"/>
                <a:sym typeface="Poppins"/>
              </a:rPr>
              <a:t>Long time to extract</a:t>
            </a:r>
            <a:endParaRPr b="0" i="0" sz="1800" u="none" cap="none" strike="noStrike">
              <a:solidFill>
                <a:schemeClr val="lt1"/>
              </a:solidFill>
              <a:latin typeface="Poppins"/>
              <a:ea typeface="Poppins"/>
              <a:cs typeface="Poppins"/>
              <a:sym typeface="Poppins"/>
            </a:endParaRPr>
          </a:p>
          <a:p>
            <a:pPr indent="-342900" lvl="0" marL="457200" marR="0" rtl="0" algn="l">
              <a:lnSpc>
                <a:spcPct val="100000"/>
              </a:lnSpc>
              <a:spcBef>
                <a:spcPts val="0"/>
              </a:spcBef>
              <a:spcAft>
                <a:spcPts val="0"/>
              </a:spcAft>
              <a:buClr>
                <a:schemeClr val="lt1"/>
              </a:buClr>
              <a:buSzPts val="1800"/>
              <a:buFont typeface="Poppins"/>
              <a:buChar char="●"/>
            </a:pPr>
            <a:r>
              <a:rPr b="0" i="0" lang="en" sz="1800" u="none" cap="none" strike="noStrike">
                <a:solidFill>
                  <a:schemeClr val="lt1"/>
                </a:solidFill>
                <a:latin typeface="Poppins"/>
                <a:ea typeface="Poppins"/>
                <a:cs typeface="Poppins"/>
                <a:sym typeface="Poppins"/>
              </a:rPr>
              <a:t>Lengthy process for permits</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lt1"/>
                </a:solidFill>
                <a:latin typeface="Poppins"/>
                <a:ea typeface="Poppins"/>
                <a:cs typeface="Poppins"/>
                <a:sym typeface="Poppins"/>
              </a:rPr>
              <a:t>U.S. Geological Survey. (2010). </a:t>
            </a:r>
            <a:r>
              <a:rPr b="0" i="1" lang="en" sz="900" u="none" cap="none" strike="noStrike">
                <a:solidFill>
                  <a:schemeClr val="lt1"/>
                </a:solidFill>
                <a:latin typeface="Poppins"/>
                <a:ea typeface="Poppins"/>
                <a:cs typeface="Poppins"/>
                <a:sym typeface="Poppins"/>
              </a:rPr>
              <a:t>LithiumPelletsUSGOV</a:t>
            </a:r>
            <a:r>
              <a:rPr b="0" i="0" lang="en" sz="900" u="none" cap="none" strike="noStrike">
                <a:solidFill>
                  <a:schemeClr val="lt1"/>
                </a:solidFill>
                <a:latin typeface="Poppins"/>
                <a:ea typeface="Poppins"/>
                <a:cs typeface="Poppins"/>
                <a:sym typeface="Poppins"/>
              </a:rPr>
              <a:t> [Photograph]. Wikimedia Commons. </a:t>
            </a:r>
            <a:r>
              <a:rPr b="0" i="0" lang="en" sz="900" u="sng" cap="none" strike="noStrike">
                <a:solidFill>
                  <a:schemeClr val="accent5"/>
                </a:solidFill>
                <a:latin typeface="Poppins"/>
                <a:ea typeface="Poppins"/>
                <a:cs typeface="Poppins"/>
                <a:sym typeface="Poppins"/>
                <a:hlinkClick r:id="rId5">
                  <a:extLst>
                    <a:ext uri="{A12FA001-AC4F-418D-AE19-62706E023703}">
                      <ahyp:hlinkClr val="tx"/>
                    </a:ext>
                  </a:extLst>
                </a:hlinkClick>
              </a:rPr>
              <a:t>https://commons.wikimedia.org/wiki/</a:t>
            </a:r>
            <a:br>
              <a:rPr b="0" i="0" lang="en" sz="900" u="sng" cap="none" strike="noStrike">
                <a:solidFill>
                  <a:schemeClr val="accent5"/>
                </a:solidFill>
                <a:latin typeface="Poppins"/>
                <a:ea typeface="Poppins"/>
                <a:cs typeface="Poppins"/>
                <a:sym typeface="Poppins"/>
                <a:hlinkClick r:id="rId6">
                  <a:extLst>
                    <a:ext uri="{A12FA001-AC4F-418D-AE19-62706E023703}">
                      <ahyp:hlinkClr val="tx"/>
                    </a:ext>
                  </a:extLst>
                </a:hlinkClick>
              </a:rPr>
            </a:br>
            <a:r>
              <a:rPr b="0" i="0" lang="en" sz="900" u="sng" cap="none" strike="noStrike">
                <a:solidFill>
                  <a:schemeClr val="accent5"/>
                </a:solidFill>
                <a:latin typeface="Poppins"/>
                <a:ea typeface="Poppins"/>
                <a:cs typeface="Poppins"/>
                <a:sym typeface="Poppins"/>
                <a:hlinkClick r:id="rId7">
                  <a:extLst>
                    <a:ext uri="{A12FA001-AC4F-418D-AE19-62706E023703}">
                      <ahyp:hlinkClr val="tx"/>
                    </a:ext>
                  </a:extLst>
                </a:hlinkClick>
              </a:rPr>
              <a:t>File:LithiumPelletsUSGOV.jpg</a:t>
            </a:r>
            <a:r>
              <a:rPr b="0" i="0" lang="en" sz="900" u="none" cap="none" strike="noStrike">
                <a:solidFill>
                  <a:schemeClr val="lt1"/>
                </a:solidFill>
                <a:latin typeface="Poppins"/>
                <a:ea typeface="Poppins"/>
                <a:cs typeface="Poppins"/>
                <a:sym typeface="Poppins"/>
              </a:rPr>
              <a:t> </a:t>
            </a:r>
            <a:endParaRPr b="0" i="0" sz="1800" u="none" cap="none" strike="noStrike">
              <a:solidFill>
                <a:schemeClr val="lt1"/>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0" name="Shape 430"/>
        <p:cNvGrpSpPr/>
        <p:nvPr/>
      </p:nvGrpSpPr>
      <p:grpSpPr>
        <a:xfrm>
          <a:off x="0" y="0"/>
          <a:ext cx="0" cy="0"/>
          <a:chOff x="0" y="0"/>
          <a:chExt cx="0" cy="0"/>
        </a:xfrm>
      </p:grpSpPr>
      <p:sp>
        <p:nvSpPr>
          <p:cNvPr id="431" name="Google Shape;431;p25"/>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25"/>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25"/>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434" name="Google Shape;434;p25"/>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435" name="Google Shape;435;p25"/>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
        <p:nvSpPr>
          <p:cNvPr id="436" name="Google Shape;436;p25"/>
          <p:cNvSpPr/>
          <p:nvPr/>
        </p:nvSpPr>
        <p:spPr>
          <a:xfrm>
            <a:off x="5657075" y="1687950"/>
            <a:ext cx="3138000" cy="20838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7" name="Google Shape;437;p25"/>
          <p:cNvPicPr preferRelativeResize="0"/>
          <p:nvPr/>
        </p:nvPicPr>
        <p:blipFill rotWithShape="1">
          <a:blip r:embed="rId4">
            <a:alphaModFix/>
          </a:blip>
          <a:srcRect b="0" l="0" r="0" t="0"/>
          <a:stretch/>
        </p:blipFill>
        <p:spPr>
          <a:xfrm>
            <a:off x="5504675" y="1535538"/>
            <a:ext cx="3138000" cy="2083828"/>
          </a:xfrm>
          <a:prstGeom prst="rect">
            <a:avLst/>
          </a:prstGeom>
          <a:noFill/>
          <a:ln>
            <a:noFill/>
          </a:ln>
        </p:spPr>
      </p:pic>
      <p:sp>
        <p:nvSpPr>
          <p:cNvPr id="438" name="Google Shape;438;p25"/>
          <p:cNvSpPr/>
          <p:nvPr/>
        </p:nvSpPr>
        <p:spPr>
          <a:xfrm>
            <a:off x="246925" y="798550"/>
            <a:ext cx="4915717"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25"/>
          <p:cNvSpPr txBox="1"/>
          <p:nvPr>
            <p:ph idx="4294967295" type="title"/>
          </p:nvPr>
        </p:nvSpPr>
        <p:spPr>
          <a:xfrm>
            <a:off x="246925" y="723300"/>
            <a:ext cx="5057133"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
              <a:buFont typeface="Arial"/>
              <a:buNone/>
            </a:pPr>
            <a:r>
              <a:rPr b="0" i="0" lang="en" sz="3500" u="none" cap="none" strike="noStrike">
                <a:solidFill>
                  <a:srgbClr val="5572B2"/>
                </a:solidFill>
                <a:latin typeface="Montserrat ExtraBold"/>
                <a:ea typeface="Montserrat ExtraBold"/>
                <a:cs typeface="Montserrat ExtraBold"/>
                <a:sym typeface="Montserrat ExtraBold"/>
              </a:rPr>
              <a:t>Critical Minerals (3)</a:t>
            </a:r>
            <a:endParaRPr/>
          </a:p>
        </p:txBody>
      </p:sp>
      <p:sp>
        <p:nvSpPr>
          <p:cNvPr id="440" name="Google Shape;440;p25"/>
          <p:cNvSpPr txBox="1"/>
          <p:nvPr/>
        </p:nvSpPr>
        <p:spPr>
          <a:xfrm>
            <a:off x="489250" y="1499150"/>
            <a:ext cx="4427100" cy="358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Critical minerals are essential to our economy, industry, and national security. Critical minerals are necessary for the production of key products.</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The United States needs to ensure access to supplies of these materials because they are so important to our lives. </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chemeClr val="lt1"/>
                </a:solidFill>
                <a:latin typeface="Poppins"/>
                <a:ea typeface="Poppins"/>
                <a:cs typeface="Poppins"/>
                <a:sym typeface="Poppins"/>
              </a:rPr>
              <a:t>Pixelmaniac pictures. (2011). </a:t>
            </a:r>
            <a:r>
              <a:rPr b="0" i="1" lang="en" sz="900" u="none" cap="none" strike="noStrike">
                <a:solidFill>
                  <a:schemeClr val="lt1"/>
                </a:solidFill>
                <a:latin typeface="Poppins"/>
                <a:ea typeface="Poppins"/>
                <a:cs typeface="Poppins"/>
                <a:sym typeface="Poppins"/>
              </a:rPr>
              <a:t>Gallium surface tension</a:t>
            </a:r>
            <a:r>
              <a:rPr b="0" i="0" lang="en" sz="900" u="none" cap="none" strike="noStrike">
                <a:solidFill>
                  <a:schemeClr val="lt1"/>
                </a:solidFill>
                <a:latin typeface="Poppins"/>
                <a:ea typeface="Poppins"/>
                <a:cs typeface="Poppins"/>
                <a:sym typeface="Poppins"/>
              </a:rPr>
              <a:t> [Photograph]. Wikimedia Commons. </a:t>
            </a:r>
            <a:r>
              <a:rPr b="0" i="0" lang="en" sz="900" u="sng" cap="none" strike="noStrike">
                <a:solidFill>
                  <a:schemeClr val="hlink"/>
                </a:solidFill>
                <a:latin typeface="Poppins"/>
                <a:ea typeface="Poppins"/>
                <a:cs typeface="Poppins"/>
                <a:sym typeface="Poppins"/>
                <a:hlinkClick r:id="rId5"/>
              </a:rPr>
              <a:t>https://commons.wikimedia.org/wiki/</a:t>
            </a:r>
            <a:br>
              <a:rPr b="0" i="0" lang="en" sz="900" u="sng" cap="none" strike="noStrike">
                <a:solidFill>
                  <a:schemeClr val="hlink"/>
                </a:solidFill>
                <a:latin typeface="Poppins"/>
                <a:ea typeface="Poppins"/>
                <a:cs typeface="Poppins"/>
                <a:sym typeface="Poppins"/>
                <a:hlinkClick r:id="rId6"/>
              </a:rPr>
            </a:br>
            <a:r>
              <a:rPr b="0" i="0" lang="en" sz="900" u="sng" cap="none" strike="noStrike">
                <a:solidFill>
                  <a:schemeClr val="hlink"/>
                </a:solidFill>
                <a:latin typeface="Poppins"/>
                <a:ea typeface="Poppins"/>
                <a:cs typeface="Poppins"/>
                <a:sym typeface="Poppins"/>
                <a:hlinkClick r:id="rId7"/>
              </a:rPr>
              <a:t>File:Gallium_surface_tension.jpg</a:t>
            </a:r>
            <a:r>
              <a:rPr b="0" i="0" lang="en" sz="900" u="none" cap="none" strike="noStrike">
                <a:solidFill>
                  <a:schemeClr val="lt1"/>
                </a:solidFill>
                <a:latin typeface="Poppins"/>
                <a:ea typeface="Poppins"/>
                <a:cs typeface="Poppins"/>
                <a:sym typeface="Poppins"/>
              </a:rPr>
              <a:t> </a:t>
            </a:r>
            <a:endParaRPr b="0" i="0" sz="1800" u="none" cap="none" strike="noStrike">
              <a:solidFill>
                <a:schemeClr val="lt1"/>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4" name="Shape 444"/>
        <p:cNvGrpSpPr/>
        <p:nvPr/>
      </p:nvGrpSpPr>
      <p:grpSpPr>
        <a:xfrm>
          <a:off x="0" y="0"/>
          <a:ext cx="0" cy="0"/>
          <a:chOff x="0" y="0"/>
          <a:chExt cx="0" cy="0"/>
        </a:xfrm>
      </p:grpSpPr>
      <p:sp>
        <p:nvSpPr>
          <p:cNvPr id="445" name="Google Shape;445;p26"/>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26"/>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26"/>
          <p:cNvSpPr/>
          <p:nvPr/>
        </p:nvSpPr>
        <p:spPr>
          <a:xfrm>
            <a:off x="5657075" y="1687950"/>
            <a:ext cx="3138000" cy="20838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8" name="Google Shape;448;p26"/>
          <p:cNvPicPr preferRelativeResize="0"/>
          <p:nvPr/>
        </p:nvPicPr>
        <p:blipFill rotWithShape="1">
          <a:blip r:embed="rId4">
            <a:alphaModFix/>
          </a:blip>
          <a:srcRect b="0" l="0" r="0" t="0"/>
          <a:stretch/>
        </p:blipFill>
        <p:spPr>
          <a:xfrm>
            <a:off x="5504675" y="1535538"/>
            <a:ext cx="3138000" cy="2083828"/>
          </a:xfrm>
          <a:prstGeom prst="rect">
            <a:avLst/>
          </a:prstGeom>
          <a:noFill/>
          <a:ln>
            <a:noFill/>
          </a:ln>
        </p:spPr>
      </p:pic>
      <p:sp>
        <p:nvSpPr>
          <p:cNvPr id="449" name="Google Shape;449;p26"/>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450" name="Google Shape;450;p26"/>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451" name="Google Shape;451;p26"/>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
        <p:nvSpPr>
          <p:cNvPr id="452" name="Google Shape;452;p26"/>
          <p:cNvSpPr/>
          <p:nvPr/>
        </p:nvSpPr>
        <p:spPr>
          <a:xfrm>
            <a:off x="246925" y="856450"/>
            <a:ext cx="4948425"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26"/>
          <p:cNvSpPr txBox="1"/>
          <p:nvPr>
            <p:ph idx="4294967295" type="title"/>
          </p:nvPr>
        </p:nvSpPr>
        <p:spPr>
          <a:xfrm>
            <a:off x="351850" y="783150"/>
            <a:ext cx="48435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
              <a:buFont typeface="Arial"/>
              <a:buNone/>
            </a:pPr>
            <a:r>
              <a:rPr b="0" i="0" lang="en" sz="3500" u="none" cap="none" strike="noStrike">
                <a:solidFill>
                  <a:srgbClr val="5572B2"/>
                </a:solidFill>
                <a:latin typeface="Montserrat ExtraBold"/>
                <a:ea typeface="Montserrat ExtraBold"/>
                <a:cs typeface="Montserrat ExtraBold"/>
                <a:sym typeface="Montserrat ExtraBold"/>
              </a:rPr>
              <a:t>Critical Minerals (4)</a:t>
            </a:r>
            <a:endParaRPr/>
          </a:p>
        </p:txBody>
      </p:sp>
      <p:sp>
        <p:nvSpPr>
          <p:cNvPr id="454" name="Google Shape;454;p26"/>
          <p:cNvSpPr txBox="1"/>
          <p:nvPr/>
        </p:nvSpPr>
        <p:spPr>
          <a:xfrm>
            <a:off x="489250" y="1499150"/>
            <a:ext cx="4427100" cy="312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chemeClr val="lt1"/>
                </a:solidFill>
                <a:latin typeface="Poppins"/>
                <a:ea typeface="Poppins"/>
                <a:cs typeface="Poppins"/>
                <a:sym typeface="Poppins"/>
              </a:rPr>
              <a:t>The USGS studies the uses of critical minerals, their supply, and mining locations. Gallium (shown right), for example, is currently on the 2025 critical minerals list from the USGS in part because its export to the U.S. was banned by China and also because gallium occurs in very small concentrations in ores of other metals, making it hard to obtain in a pure state.</a:t>
            </a:r>
            <a:endParaRPr b="0" i="0" sz="17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chemeClr val="lt1"/>
                </a:solidFill>
                <a:latin typeface="Poppins"/>
                <a:ea typeface="Poppins"/>
                <a:cs typeface="Poppins"/>
                <a:sym typeface="Poppins"/>
              </a:rPr>
              <a:t>Pixelmaniac pictures. (2011). </a:t>
            </a:r>
            <a:r>
              <a:rPr b="0" i="1" lang="en" sz="900" u="none" cap="none" strike="noStrike">
                <a:solidFill>
                  <a:schemeClr val="lt1"/>
                </a:solidFill>
                <a:latin typeface="Poppins"/>
                <a:ea typeface="Poppins"/>
                <a:cs typeface="Poppins"/>
                <a:sym typeface="Poppins"/>
              </a:rPr>
              <a:t>Gallium surface tension</a:t>
            </a:r>
            <a:r>
              <a:rPr b="0" i="0" lang="en" sz="900" u="none" cap="none" strike="noStrike">
                <a:solidFill>
                  <a:schemeClr val="lt1"/>
                </a:solidFill>
                <a:latin typeface="Poppins"/>
                <a:ea typeface="Poppins"/>
                <a:cs typeface="Poppins"/>
                <a:sym typeface="Poppins"/>
              </a:rPr>
              <a:t> [Photograph]. Wikimedia Commons. </a:t>
            </a:r>
            <a:r>
              <a:rPr b="0" i="0" lang="en" sz="900" u="sng" cap="none" strike="noStrike">
                <a:solidFill>
                  <a:schemeClr val="accent5"/>
                </a:solidFill>
                <a:latin typeface="Poppins"/>
                <a:ea typeface="Poppins"/>
                <a:cs typeface="Poppins"/>
                <a:sym typeface="Poppins"/>
                <a:hlinkClick r:id="rId5">
                  <a:extLst>
                    <a:ext uri="{A12FA001-AC4F-418D-AE19-62706E023703}">
                      <ahyp:hlinkClr val="tx"/>
                    </a:ext>
                  </a:extLst>
                </a:hlinkClick>
              </a:rPr>
              <a:t>https://commons.wikimedia.org/wiki/</a:t>
            </a:r>
            <a:br>
              <a:rPr b="0" i="0" lang="en" sz="900" u="sng" cap="none" strike="noStrike">
                <a:solidFill>
                  <a:schemeClr val="accent5"/>
                </a:solidFill>
                <a:latin typeface="Poppins"/>
                <a:ea typeface="Poppins"/>
                <a:cs typeface="Poppins"/>
                <a:sym typeface="Poppins"/>
                <a:hlinkClick r:id="rId6">
                  <a:extLst>
                    <a:ext uri="{A12FA001-AC4F-418D-AE19-62706E023703}">
                      <ahyp:hlinkClr val="tx"/>
                    </a:ext>
                  </a:extLst>
                </a:hlinkClick>
              </a:rPr>
            </a:br>
            <a:r>
              <a:rPr b="0" i="0" lang="en" sz="900" u="sng" cap="none" strike="noStrike">
                <a:solidFill>
                  <a:schemeClr val="accent5"/>
                </a:solidFill>
                <a:latin typeface="Poppins"/>
                <a:ea typeface="Poppins"/>
                <a:cs typeface="Poppins"/>
                <a:sym typeface="Poppins"/>
                <a:hlinkClick r:id="rId7">
                  <a:extLst>
                    <a:ext uri="{A12FA001-AC4F-418D-AE19-62706E023703}">
                      <ahyp:hlinkClr val="tx"/>
                    </a:ext>
                  </a:extLst>
                </a:hlinkClick>
              </a:rPr>
              <a:t>File:Gallium_surface_tension.jpg</a:t>
            </a:r>
            <a:r>
              <a:rPr b="0" i="0" lang="en" sz="900" u="none" cap="none" strike="noStrike">
                <a:solidFill>
                  <a:schemeClr val="lt1"/>
                </a:solidFill>
                <a:latin typeface="Poppins"/>
                <a:ea typeface="Poppins"/>
                <a:cs typeface="Poppins"/>
                <a:sym typeface="Poppins"/>
              </a:rPr>
              <a:t> </a:t>
            </a:r>
            <a:endParaRPr b="0" i="0" sz="1700" u="none" cap="none" strike="noStrike">
              <a:solidFill>
                <a:schemeClr val="lt1"/>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8" name="Shape 458"/>
        <p:cNvGrpSpPr/>
        <p:nvPr/>
      </p:nvGrpSpPr>
      <p:grpSpPr>
        <a:xfrm>
          <a:off x="0" y="0"/>
          <a:ext cx="0" cy="0"/>
          <a:chOff x="0" y="0"/>
          <a:chExt cx="0" cy="0"/>
        </a:xfrm>
      </p:grpSpPr>
      <p:sp>
        <p:nvSpPr>
          <p:cNvPr id="459" name="Google Shape;459;p27"/>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27"/>
          <p:cNvSpPr/>
          <p:nvPr/>
        </p:nvSpPr>
        <p:spPr>
          <a:xfrm>
            <a:off x="246925" y="318650"/>
            <a:ext cx="8331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461" name="Google Shape;461;p27"/>
          <p:cNvSpPr txBox="1"/>
          <p:nvPr/>
        </p:nvSpPr>
        <p:spPr>
          <a:xfrm>
            <a:off x="226875" y="242450"/>
            <a:ext cx="10041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
        <p:nvSpPr>
          <p:cNvPr id="462" name="Google Shape;462;p27"/>
          <p:cNvSpPr/>
          <p:nvPr/>
        </p:nvSpPr>
        <p:spPr>
          <a:xfrm>
            <a:off x="489250" y="856450"/>
            <a:ext cx="3320700"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27"/>
          <p:cNvSpPr txBox="1"/>
          <p:nvPr>
            <p:ph idx="4294967295" type="title"/>
          </p:nvPr>
        </p:nvSpPr>
        <p:spPr>
          <a:xfrm>
            <a:off x="533950" y="856450"/>
            <a:ext cx="32049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
              <a:buFont typeface="Arial"/>
              <a:buNone/>
            </a:pPr>
            <a:r>
              <a:rPr b="0" i="0" lang="en" sz="3500" u="none" cap="none" strike="noStrike">
                <a:solidFill>
                  <a:srgbClr val="5572B2"/>
                </a:solidFill>
                <a:latin typeface="Montserrat ExtraBold"/>
                <a:ea typeface="Montserrat ExtraBold"/>
                <a:cs typeface="Montserrat ExtraBold"/>
                <a:sym typeface="Montserrat ExtraBold"/>
              </a:rPr>
              <a:t>USGS Report</a:t>
            </a:r>
            <a:endParaRPr/>
          </a:p>
        </p:txBody>
      </p:sp>
      <p:sp>
        <p:nvSpPr>
          <p:cNvPr id="464" name="Google Shape;464;p27"/>
          <p:cNvSpPr txBox="1"/>
          <p:nvPr/>
        </p:nvSpPr>
        <p:spPr>
          <a:xfrm>
            <a:off x="533950" y="1499150"/>
            <a:ext cx="4427100" cy="37319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You can learn more about the USGS list of critical minerals at:</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600"/>
              <a:buFont typeface="Arial"/>
              <a:buNone/>
            </a:pPr>
            <a:r>
              <a:rPr b="0" i="0" lang="en" sz="1600" u="sng" cap="none" strike="noStrike">
                <a:solidFill>
                  <a:schemeClr val="hlink"/>
                </a:solidFill>
                <a:latin typeface="Poppins"/>
                <a:ea typeface="Poppins"/>
                <a:cs typeface="Poppins"/>
                <a:sym typeface="Poppins"/>
                <a:hlinkClick r:id="rId4"/>
              </a:rPr>
              <a:t>www.usgs.gov/science/science-explorer/minerals/critical-minerals</a:t>
            </a:r>
            <a:endParaRPr b="0" i="0" sz="16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a:ea typeface="Poppins"/>
                <a:cs typeface="Poppins"/>
                <a:sym typeface="Poppins"/>
              </a:rPr>
              <a:t>And check out the Mineral Commodity Summaries 2025 at: </a:t>
            </a:r>
            <a:endParaRPr b="0" i="0" sz="18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600"/>
              <a:buFont typeface="Arial"/>
              <a:buNone/>
            </a:pPr>
            <a:r>
              <a:rPr b="0" i="0" lang="en" sz="1600" u="sng" cap="none" strike="noStrike">
                <a:solidFill>
                  <a:schemeClr val="hlink"/>
                </a:solidFill>
                <a:latin typeface="Poppins"/>
                <a:ea typeface="Poppins"/>
                <a:cs typeface="Poppins"/>
                <a:sym typeface="Poppins"/>
                <a:hlinkClick r:id="rId5"/>
              </a:rPr>
              <a:t>https://pubs.usgs.gov/periodicals/mcs2025/mcs2025.pdf</a:t>
            </a:r>
            <a:endParaRPr b="0" i="0" sz="16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chemeClr val="lt1"/>
                </a:solidFill>
                <a:latin typeface="Poppins"/>
                <a:ea typeface="Poppins"/>
                <a:cs typeface="Poppins"/>
                <a:sym typeface="Poppins"/>
              </a:rPr>
              <a:t>U.S. Geological Survey, 2025, Mineral commodity summaries 2025: U.S. Geological Survey, 212 p., </a:t>
            </a:r>
            <a:r>
              <a:rPr b="0" i="0" lang="en" sz="900" u="sng" cap="none" strike="noStrike">
                <a:solidFill>
                  <a:schemeClr val="hlink"/>
                </a:solidFill>
                <a:latin typeface="Poppins"/>
                <a:ea typeface="Poppins"/>
                <a:cs typeface="Poppins"/>
                <a:sym typeface="Poppins"/>
                <a:hlinkClick r:id="rId6"/>
              </a:rPr>
              <a:t>https://doi.org/10.3133/mcs2025</a:t>
            </a:r>
            <a:r>
              <a:rPr b="0" i="0" lang="en" sz="900" u="none" cap="none" strike="noStrike">
                <a:solidFill>
                  <a:schemeClr val="lt1"/>
                </a:solidFill>
                <a:latin typeface="Poppins"/>
                <a:ea typeface="Poppins"/>
                <a:cs typeface="Poppins"/>
                <a:sym typeface="Poppins"/>
              </a:rPr>
              <a:t>, Figure 3.—Leading Import Sources* (2020–23) of Nonfuel Mineral Commodities for Which the United States Was Greater Than 50% Net Import Reliant, p. 8.</a:t>
            </a:r>
            <a:endParaRPr b="0" i="0" sz="1600" u="none" cap="none" strike="noStrike">
              <a:solidFill>
                <a:schemeClr val="lt1"/>
              </a:solidFill>
              <a:latin typeface="Poppins"/>
              <a:ea typeface="Poppins"/>
              <a:cs typeface="Poppins"/>
              <a:sym typeface="Poppins"/>
            </a:endParaRPr>
          </a:p>
        </p:txBody>
      </p:sp>
      <p:sp>
        <p:nvSpPr>
          <p:cNvPr id="465" name="Google Shape;465;p27"/>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27"/>
          <p:cNvSpPr/>
          <p:nvPr/>
        </p:nvSpPr>
        <p:spPr>
          <a:xfrm>
            <a:off x="5777000" y="1868875"/>
            <a:ext cx="3163200" cy="17406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27"/>
          <p:cNvSpPr txBox="1"/>
          <p:nvPr/>
        </p:nvSpPr>
        <p:spPr>
          <a:xfrm>
            <a:off x="10530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rgbClr val="5572B2"/>
              </a:solidFill>
              <a:latin typeface="Arial"/>
              <a:ea typeface="Arial"/>
              <a:cs typeface="Arial"/>
              <a:sym typeface="Arial"/>
            </a:endParaRPr>
          </a:p>
        </p:txBody>
      </p:sp>
      <p:pic>
        <p:nvPicPr>
          <p:cNvPr id="468" name="Google Shape;468;p27"/>
          <p:cNvPicPr preferRelativeResize="0"/>
          <p:nvPr/>
        </p:nvPicPr>
        <p:blipFill rotWithShape="1">
          <a:blip r:embed="rId7">
            <a:alphaModFix/>
          </a:blip>
          <a:srcRect b="0" l="0" r="0" t="0"/>
          <a:stretch/>
        </p:blipFill>
        <p:spPr>
          <a:xfrm>
            <a:off x="5603825" y="1640272"/>
            <a:ext cx="3204750" cy="1828753"/>
          </a:xfrm>
          <a:prstGeom prst="rect">
            <a:avLst/>
          </a:prstGeom>
          <a:gradFill>
            <a:gsLst>
              <a:gs pos="0">
                <a:srgbClr val="5572B2"/>
              </a:gs>
              <a:gs pos="100000">
                <a:srgbClr val="3E5382"/>
              </a:gs>
            </a:gsLst>
            <a:lin ang="5400012" scaled="0"/>
          </a:grad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2" name="Shape 472"/>
        <p:cNvGrpSpPr/>
        <p:nvPr/>
      </p:nvGrpSpPr>
      <p:grpSpPr>
        <a:xfrm>
          <a:off x="0" y="0"/>
          <a:ext cx="0" cy="0"/>
          <a:chOff x="0" y="0"/>
          <a:chExt cx="0" cy="0"/>
        </a:xfrm>
      </p:grpSpPr>
      <p:sp>
        <p:nvSpPr>
          <p:cNvPr id="473" name="Google Shape;473;p28"/>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28"/>
          <p:cNvSpPr txBox="1"/>
          <p:nvPr>
            <p:ph idx="4294967295" type="title"/>
          </p:nvPr>
        </p:nvSpPr>
        <p:spPr>
          <a:xfrm>
            <a:off x="1789825" y="970975"/>
            <a:ext cx="5866200" cy="1256825"/>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4400"/>
              <a:buFont typeface="Arial"/>
              <a:buNone/>
            </a:pPr>
            <a:r>
              <a:rPr b="1" i="0" lang="en" sz="4400" u="none" cap="none" strike="noStrike">
                <a:solidFill>
                  <a:schemeClr val="lt1"/>
                </a:solidFill>
                <a:latin typeface="Montserrat"/>
                <a:ea typeface="Montserrat"/>
                <a:cs typeface="Montserrat"/>
                <a:sym typeface="Montserrat"/>
              </a:rPr>
              <a:t>Review of Guiding Questions</a:t>
            </a:r>
            <a:endParaRPr/>
          </a:p>
        </p:txBody>
      </p:sp>
      <p:sp>
        <p:nvSpPr>
          <p:cNvPr id="475" name="Google Shape;475;p28"/>
          <p:cNvSpPr txBox="1"/>
          <p:nvPr/>
        </p:nvSpPr>
        <p:spPr>
          <a:xfrm>
            <a:off x="1613425" y="2320700"/>
            <a:ext cx="7107900" cy="2682900"/>
          </a:xfrm>
          <a:prstGeom prst="rect">
            <a:avLst/>
          </a:prstGeom>
          <a:noFill/>
          <a:ln>
            <a:noFill/>
          </a:ln>
        </p:spPr>
        <p:txBody>
          <a:bodyPr anchorCtr="0" anchor="t" bIns="91425" lIns="91425" spcFirstLastPara="1" rIns="91425" wrap="square" tIns="91425">
            <a:noAutofit/>
          </a:bodyPr>
          <a:lstStyle/>
          <a:p>
            <a:pPr indent="-374650" lvl="0" marL="457200" marR="0" rtl="0" algn="l">
              <a:lnSpc>
                <a:spcPct val="100000"/>
              </a:lnSpc>
              <a:spcBef>
                <a:spcPts val="0"/>
              </a:spcBef>
              <a:spcAft>
                <a:spcPts val="0"/>
              </a:spcAft>
              <a:buClr>
                <a:schemeClr val="lt1"/>
              </a:buClr>
              <a:buSzPts val="2300"/>
              <a:buFont typeface="Poppins"/>
              <a:buAutoNum type="arabicPeriod"/>
            </a:pPr>
            <a:r>
              <a:rPr b="0" i="0" lang="en" sz="2300" u="none" cap="none" strike="noStrike">
                <a:solidFill>
                  <a:schemeClr val="lt1"/>
                </a:solidFill>
                <a:latin typeface="Poppins"/>
                <a:ea typeface="Poppins"/>
                <a:cs typeface="Poppins"/>
                <a:sym typeface="Poppins"/>
              </a:rPr>
              <a:t>Why are minerals unevenly distributed in Earth’s crust?</a:t>
            </a:r>
            <a:endParaRPr b="0" i="0" sz="2300" u="none" cap="none" strike="noStrike">
              <a:solidFill>
                <a:schemeClr val="lt1"/>
              </a:solidFill>
              <a:latin typeface="Poppins"/>
              <a:ea typeface="Poppins"/>
              <a:cs typeface="Poppins"/>
              <a:sym typeface="Poppins"/>
            </a:endParaRPr>
          </a:p>
          <a:p>
            <a:pPr indent="-374650" lvl="0" marL="457200" marR="0" rtl="0" algn="l">
              <a:lnSpc>
                <a:spcPct val="100000"/>
              </a:lnSpc>
              <a:spcBef>
                <a:spcPts val="0"/>
              </a:spcBef>
              <a:spcAft>
                <a:spcPts val="0"/>
              </a:spcAft>
              <a:buClr>
                <a:schemeClr val="lt1"/>
              </a:buClr>
              <a:buSzPts val="2300"/>
              <a:buFont typeface="Poppins"/>
              <a:buAutoNum type="arabicPeriod"/>
            </a:pPr>
            <a:r>
              <a:rPr b="0" i="0" lang="en" sz="2300" u="none" cap="none" strike="noStrike">
                <a:solidFill>
                  <a:schemeClr val="lt1"/>
                </a:solidFill>
                <a:latin typeface="Poppins"/>
                <a:ea typeface="Poppins"/>
                <a:cs typeface="Poppins"/>
                <a:sym typeface="Poppins"/>
              </a:rPr>
              <a:t>What are the properties of minerals that make them important?</a:t>
            </a:r>
            <a:endParaRPr b="0" i="0" sz="2300" u="none" cap="none" strike="noStrike">
              <a:solidFill>
                <a:schemeClr val="lt1"/>
              </a:solidFill>
              <a:latin typeface="Poppins"/>
              <a:ea typeface="Poppins"/>
              <a:cs typeface="Poppins"/>
              <a:sym typeface="Poppins"/>
            </a:endParaRPr>
          </a:p>
          <a:p>
            <a:pPr indent="-374650" lvl="0" marL="457200" marR="0" rtl="0" algn="l">
              <a:lnSpc>
                <a:spcPct val="100000"/>
              </a:lnSpc>
              <a:spcBef>
                <a:spcPts val="0"/>
              </a:spcBef>
              <a:spcAft>
                <a:spcPts val="0"/>
              </a:spcAft>
              <a:buClr>
                <a:schemeClr val="lt1"/>
              </a:buClr>
              <a:buSzPts val="2300"/>
              <a:buFont typeface="Poppins"/>
              <a:buAutoNum type="arabicPeriod"/>
            </a:pPr>
            <a:r>
              <a:rPr b="0" i="0" lang="en" sz="2300" u="none" cap="none" strike="noStrike">
                <a:solidFill>
                  <a:schemeClr val="lt1"/>
                </a:solidFill>
                <a:latin typeface="Poppins"/>
                <a:ea typeface="Poppins"/>
                <a:cs typeface="Poppins"/>
                <a:sym typeface="Poppins"/>
              </a:rPr>
              <a:t>Why is it important to assess what minerals are available and what minerals are critical?</a:t>
            </a:r>
            <a:endParaRPr b="0" i="0" sz="2300" u="none" cap="none" strike="noStrike">
              <a:solidFill>
                <a:schemeClr val="lt1"/>
              </a:solidFill>
              <a:latin typeface="Poppins"/>
              <a:ea typeface="Poppins"/>
              <a:cs typeface="Poppins"/>
              <a:sym typeface="Poppins"/>
            </a:endParaRPr>
          </a:p>
          <a:p>
            <a:pPr indent="0" lvl="0" marL="45720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lt1"/>
              </a:solidFill>
              <a:latin typeface="Poppins"/>
              <a:ea typeface="Poppins"/>
              <a:cs typeface="Poppins"/>
              <a:sym typeface="Poppins"/>
            </a:endParaRPr>
          </a:p>
        </p:txBody>
      </p:sp>
      <p:pic>
        <p:nvPicPr>
          <p:cNvPr id="476" name="Google Shape;476;p28"/>
          <p:cNvPicPr preferRelativeResize="0"/>
          <p:nvPr/>
        </p:nvPicPr>
        <p:blipFill rotWithShape="1">
          <a:blip r:embed="rId4">
            <a:alphaModFix/>
          </a:blip>
          <a:srcRect b="0" l="0" r="0" t="0"/>
          <a:stretch/>
        </p:blipFill>
        <p:spPr>
          <a:xfrm>
            <a:off x="1080022" y="1145972"/>
            <a:ext cx="603900" cy="603900"/>
          </a:xfrm>
          <a:prstGeom prst="rect">
            <a:avLst/>
          </a:prstGeom>
          <a:noFill/>
          <a:ln>
            <a:noFill/>
          </a:ln>
        </p:spPr>
      </p:pic>
      <p:sp>
        <p:nvSpPr>
          <p:cNvPr id="477" name="Google Shape;477;p28"/>
          <p:cNvSpPr txBox="1"/>
          <p:nvPr/>
        </p:nvSpPr>
        <p:spPr>
          <a:xfrm>
            <a:off x="631350" y="2260075"/>
            <a:ext cx="1349400" cy="8562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3500"/>
              <a:buFont typeface="Arial"/>
              <a:buNone/>
            </a:pPr>
            <a:r>
              <a:rPr b="0" i="0" lang="en" sz="3500" u="none" cap="none" strike="noStrike">
                <a:solidFill>
                  <a:schemeClr val="lt1"/>
                </a:solidFill>
                <a:latin typeface="Poppins"/>
                <a:ea typeface="Poppins"/>
                <a:cs typeface="Poppins"/>
                <a:sym typeface="Poppins"/>
              </a:rPr>
              <a:t>✔</a:t>
            </a:r>
            <a:endParaRPr b="0" i="0" sz="3500" u="none" cap="none" strike="noStrike">
              <a:solidFill>
                <a:schemeClr val="lt1"/>
              </a:solidFill>
              <a:latin typeface="Poppins"/>
              <a:ea typeface="Poppins"/>
              <a:cs typeface="Poppins"/>
              <a:sym typeface="Poppins"/>
            </a:endParaRPr>
          </a:p>
        </p:txBody>
      </p:sp>
      <p:sp>
        <p:nvSpPr>
          <p:cNvPr id="478" name="Google Shape;478;p28"/>
          <p:cNvSpPr txBox="1"/>
          <p:nvPr/>
        </p:nvSpPr>
        <p:spPr>
          <a:xfrm>
            <a:off x="570125" y="2958125"/>
            <a:ext cx="1349400" cy="8562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3500"/>
              <a:buFont typeface="Arial"/>
              <a:buNone/>
            </a:pPr>
            <a:r>
              <a:rPr b="0" i="0" lang="en" sz="3500" u="none" cap="none" strike="noStrike">
                <a:solidFill>
                  <a:schemeClr val="lt1"/>
                </a:solidFill>
                <a:latin typeface="Poppins"/>
                <a:ea typeface="Poppins"/>
                <a:cs typeface="Poppins"/>
                <a:sym typeface="Poppins"/>
              </a:rPr>
              <a:t>✔</a:t>
            </a:r>
            <a:endParaRPr b="0" i="0" sz="3500" u="none" cap="none" strike="noStrike">
              <a:solidFill>
                <a:schemeClr val="lt1"/>
              </a:solidFill>
              <a:latin typeface="Poppins"/>
              <a:ea typeface="Poppins"/>
              <a:cs typeface="Poppins"/>
              <a:sym typeface="Poppins"/>
            </a:endParaRPr>
          </a:p>
        </p:txBody>
      </p:sp>
      <p:sp>
        <p:nvSpPr>
          <p:cNvPr id="479" name="Google Shape;479;p28"/>
          <p:cNvSpPr txBox="1"/>
          <p:nvPr/>
        </p:nvSpPr>
        <p:spPr>
          <a:xfrm>
            <a:off x="631350" y="3599575"/>
            <a:ext cx="1349400" cy="8562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3500"/>
              <a:buFont typeface="Arial"/>
              <a:buNone/>
            </a:pPr>
            <a:r>
              <a:rPr b="0" i="0" lang="en" sz="3500" u="none" cap="none" strike="noStrike">
                <a:solidFill>
                  <a:schemeClr val="lt1"/>
                </a:solidFill>
                <a:latin typeface="Poppins"/>
                <a:ea typeface="Poppins"/>
                <a:cs typeface="Poppins"/>
                <a:sym typeface="Poppins"/>
              </a:rPr>
              <a:t>✔</a:t>
            </a:r>
            <a:endParaRPr b="0" i="0" sz="3500" u="none" cap="none" strike="noStrike">
              <a:solidFill>
                <a:schemeClr val="lt1"/>
              </a:solidFill>
              <a:latin typeface="Poppins"/>
              <a:ea typeface="Poppins"/>
              <a:cs typeface="Poppins"/>
              <a:sym typeface="Poppins"/>
            </a:endParaRPr>
          </a:p>
        </p:txBody>
      </p:sp>
      <p:sp>
        <p:nvSpPr>
          <p:cNvPr id="480" name="Google Shape;480;p28"/>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481" name="Google Shape;481;p28"/>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
        <p:nvSpPr>
          <p:cNvPr id="482" name="Google Shape;482;p28"/>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483" name="Google Shape;483;p28"/>
          <p:cNvSpPr/>
          <p:nvPr/>
        </p:nvSpPr>
        <p:spPr>
          <a:xfrm>
            <a:off x="5005500" y="451618"/>
            <a:ext cx="4257600" cy="15600"/>
          </a:xfrm>
          <a:prstGeom prst="rect">
            <a:avLst/>
          </a:prstGeom>
          <a:solidFill>
            <a:srgbClr val="EFF1F6"/>
          </a:solidFill>
          <a:ln>
            <a:noFill/>
          </a:ln>
        </p:spPr>
        <p:txBody>
          <a:bodyPr anchorCtr="0" anchor="ctr" bIns="91425" lIns="91425" spcFirstLastPara="1" rIns="91425" wrap="square" tIns="91425">
            <a:noAutofit/>
          </a:bodyPr>
          <a:lstStyle/>
          <a:p>
            <a:pPr indent="0" lvl="0" marL="228600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7" name="Shape 487"/>
        <p:cNvGrpSpPr/>
        <p:nvPr/>
      </p:nvGrpSpPr>
      <p:grpSpPr>
        <a:xfrm>
          <a:off x="0" y="0"/>
          <a:ext cx="0" cy="0"/>
          <a:chOff x="0" y="0"/>
          <a:chExt cx="0" cy="0"/>
        </a:xfrm>
      </p:grpSpPr>
      <p:sp>
        <p:nvSpPr>
          <p:cNvPr id="488" name="Google Shape;488;p29"/>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29"/>
          <p:cNvSpPr/>
          <p:nvPr/>
        </p:nvSpPr>
        <p:spPr>
          <a:xfrm>
            <a:off x="635425" y="1108775"/>
            <a:ext cx="4099800"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29"/>
          <p:cNvSpPr txBox="1"/>
          <p:nvPr>
            <p:ph idx="4294967295" type="title"/>
          </p:nvPr>
        </p:nvSpPr>
        <p:spPr>
          <a:xfrm>
            <a:off x="691575" y="1108775"/>
            <a:ext cx="4224850"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5572B2"/>
                </a:solidFill>
                <a:latin typeface="Montserrat ExtraBold"/>
                <a:ea typeface="Montserrat ExtraBold"/>
                <a:cs typeface="Montserrat ExtraBold"/>
                <a:sym typeface="Montserrat ExtraBold"/>
              </a:rPr>
              <a:t>Student Worksheet</a:t>
            </a:r>
            <a:endParaRPr/>
          </a:p>
        </p:txBody>
      </p:sp>
      <p:sp>
        <p:nvSpPr>
          <p:cNvPr id="491" name="Google Shape;491;p29"/>
          <p:cNvSpPr txBox="1"/>
          <p:nvPr/>
        </p:nvSpPr>
        <p:spPr>
          <a:xfrm>
            <a:off x="691525" y="1908450"/>
            <a:ext cx="4224900" cy="300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Poppins SemiBold"/>
                <a:ea typeface="Poppins SemiBold"/>
                <a:cs typeface="Poppins SemiBold"/>
                <a:sym typeface="Poppins SemiBold"/>
              </a:rPr>
              <a:t>Did you complete the cloze notes on your Student Worksheet during this slide presentation?</a:t>
            </a:r>
            <a:endParaRPr b="0" i="0" sz="20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Poppins SemiBold"/>
                <a:ea typeface="Poppins SemiBold"/>
                <a:cs typeface="Poppins SemiBold"/>
                <a:sym typeface="Poppins SemiBold"/>
              </a:rPr>
              <a:t>Great work!</a:t>
            </a:r>
            <a:endParaRPr b="0" i="0" sz="20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Poppins"/>
              <a:ea typeface="Poppins"/>
              <a:cs typeface="Poppins"/>
              <a:sym typeface="Poppins"/>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Poppins"/>
              <a:ea typeface="Poppins"/>
              <a:cs typeface="Poppins"/>
              <a:sym typeface="Poppins"/>
            </a:endParaRPr>
          </a:p>
        </p:txBody>
      </p:sp>
      <p:sp>
        <p:nvSpPr>
          <p:cNvPr id="492" name="Google Shape;492;p29"/>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29"/>
          <p:cNvSpPr/>
          <p:nvPr/>
        </p:nvSpPr>
        <p:spPr>
          <a:xfrm>
            <a:off x="6074152" y="1342950"/>
            <a:ext cx="2364000" cy="30774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29"/>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495" name="Google Shape;495;p29"/>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496" name="Google Shape;496;p29"/>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pic>
        <p:nvPicPr>
          <p:cNvPr id="497" name="Google Shape;497;p29"/>
          <p:cNvPicPr preferRelativeResize="0"/>
          <p:nvPr/>
        </p:nvPicPr>
        <p:blipFill rotWithShape="1">
          <a:blip r:embed="rId4">
            <a:alphaModFix/>
          </a:blip>
          <a:srcRect b="0" l="0" r="0" t="0"/>
          <a:stretch/>
        </p:blipFill>
        <p:spPr>
          <a:xfrm>
            <a:off x="5921750" y="1190625"/>
            <a:ext cx="2364046" cy="3077225"/>
          </a:xfrm>
          <a:prstGeom prst="rect">
            <a:avLst/>
          </a:prstGeom>
          <a:solidFill>
            <a:schemeClr val="lt1"/>
          </a:solidFill>
          <a:ln>
            <a:noFill/>
          </a:ln>
          <a:effectLst>
            <a:outerShdw blurRad="57150" rotWithShape="0" algn="bl" dir="5400000" dist="19050">
              <a:srgbClr val="000000">
                <a:alpha val="29411"/>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1" name="Shape 121"/>
        <p:cNvGrpSpPr/>
        <p:nvPr/>
      </p:nvGrpSpPr>
      <p:grpSpPr>
        <a:xfrm>
          <a:off x="0" y="0"/>
          <a:ext cx="0" cy="0"/>
          <a:chOff x="0" y="0"/>
          <a:chExt cx="0" cy="0"/>
        </a:xfrm>
      </p:grpSpPr>
      <p:sp>
        <p:nvSpPr>
          <p:cNvPr id="122" name="Google Shape;122;p3"/>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3"/>
          <p:cNvSpPr/>
          <p:nvPr/>
        </p:nvSpPr>
        <p:spPr>
          <a:xfrm>
            <a:off x="635424" y="1108775"/>
            <a:ext cx="4543647"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3"/>
          <p:cNvSpPr txBox="1"/>
          <p:nvPr>
            <p:ph idx="4294967295" type="title"/>
          </p:nvPr>
        </p:nvSpPr>
        <p:spPr>
          <a:xfrm>
            <a:off x="546295" y="1108775"/>
            <a:ext cx="4543647"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5572B2"/>
                </a:solidFill>
                <a:latin typeface="Montserrat ExtraBold"/>
                <a:ea typeface="Montserrat ExtraBold"/>
                <a:cs typeface="Montserrat ExtraBold"/>
                <a:sym typeface="Montserrat ExtraBold"/>
              </a:rPr>
              <a:t>Mineral Distribution (1)</a:t>
            </a:r>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rgbClr val="5572B2"/>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rgbClr val="5572B2"/>
              </a:solidFill>
              <a:latin typeface="Montserrat ExtraBold"/>
              <a:ea typeface="Montserrat ExtraBold"/>
              <a:cs typeface="Montserrat ExtraBold"/>
              <a:sym typeface="Montserrat ExtraBold"/>
            </a:endParaRPr>
          </a:p>
        </p:txBody>
      </p:sp>
      <p:sp>
        <p:nvSpPr>
          <p:cNvPr id="125" name="Google Shape;125;p3"/>
          <p:cNvSpPr txBox="1"/>
          <p:nvPr/>
        </p:nvSpPr>
        <p:spPr>
          <a:xfrm>
            <a:off x="691525" y="1908450"/>
            <a:ext cx="4224900" cy="300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Poppins SemiBold"/>
                <a:ea typeface="Poppins SemiBold"/>
                <a:cs typeface="Poppins SemiBold"/>
                <a:sym typeface="Poppins SemiBold"/>
              </a:rPr>
              <a:t>Minerals accumulate in systems in Earth’s crust.</a:t>
            </a:r>
            <a:endParaRPr b="0" i="0" sz="20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Poppins SemiBold"/>
                <a:ea typeface="Poppins SemiBold"/>
                <a:cs typeface="Poppins SemiBold"/>
                <a:sym typeface="Poppins SemiBold"/>
              </a:rPr>
              <a:t>Some minerals are terrestrial and some are marine. Terrestrial minerals are land-based, while marine minerals are extracted from the seabed.</a:t>
            </a:r>
            <a:endParaRPr b="0" i="0" sz="20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chemeClr val="lt1"/>
                </a:solidFill>
                <a:latin typeface="Poppins"/>
                <a:ea typeface="Poppins"/>
                <a:cs typeface="Poppins"/>
                <a:sym typeface="Poppins"/>
              </a:rPr>
              <a:t>Manganese nodules covering the seafloor courtesy of the U.S. Geological Survey, </a:t>
            </a:r>
            <a:r>
              <a:rPr b="0" i="0" lang="en" sz="900" u="sng" cap="none" strike="noStrike">
                <a:solidFill>
                  <a:schemeClr val="hlink"/>
                </a:solidFill>
                <a:latin typeface="Poppins"/>
                <a:ea typeface="Poppins"/>
                <a:cs typeface="Poppins"/>
                <a:sym typeface="Poppins"/>
                <a:hlinkClick r:id="rId4"/>
              </a:rPr>
              <a:t>https://www.usgs.gov/media/images/</a:t>
            </a:r>
            <a:br>
              <a:rPr b="0" i="0" lang="en" sz="900" u="sng" cap="none" strike="noStrike">
                <a:solidFill>
                  <a:schemeClr val="hlink"/>
                </a:solidFill>
                <a:latin typeface="Poppins"/>
                <a:ea typeface="Poppins"/>
                <a:cs typeface="Poppins"/>
                <a:sym typeface="Poppins"/>
                <a:hlinkClick r:id="rId5"/>
              </a:rPr>
            </a:br>
            <a:r>
              <a:rPr b="0" i="0" lang="en" sz="900" u="sng" cap="none" strike="noStrike">
                <a:solidFill>
                  <a:schemeClr val="hlink"/>
                </a:solidFill>
                <a:latin typeface="Poppins"/>
                <a:ea typeface="Poppins"/>
                <a:cs typeface="Poppins"/>
                <a:sym typeface="Poppins"/>
                <a:hlinkClick r:id="rId6"/>
              </a:rPr>
              <a:t>manganese-nodules-covering-seafloor</a:t>
            </a:r>
            <a:r>
              <a:rPr b="0" i="0" lang="en" sz="900" u="none" cap="none" strike="noStrike">
                <a:solidFill>
                  <a:schemeClr val="lt1"/>
                </a:solidFill>
                <a:latin typeface="Poppins"/>
                <a:ea typeface="Poppins"/>
                <a:cs typeface="Poppins"/>
                <a:sym typeface="Poppins"/>
              </a:rPr>
              <a:t> </a:t>
            </a:r>
            <a:endParaRPr b="0" i="0" sz="9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Poppins"/>
              <a:ea typeface="Poppins"/>
              <a:cs typeface="Poppins"/>
              <a:sym typeface="Poppins"/>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Poppins"/>
              <a:ea typeface="Poppins"/>
              <a:cs typeface="Poppins"/>
              <a:sym typeface="Poppins"/>
            </a:endParaRPr>
          </a:p>
        </p:txBody>
      </p:sp>
      <p:sp>
        <p:nvSpPr>
          <p:cNvPr id="126" name="Google Shape;126;p3"/>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3"/>
          <p:cNvSpPr/>
          <p:nvPr/>
        </p:nvSpPr>
        <p:spPr>
          <a:xfrm>
            <a:off x="5660741" y="1902710"/>
            <a:ext cx="3333300" cy="19272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3"/>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pic>
        <p:nvPicPr>
          <p:cNvPr id="129" name="Google Shape;129;p3"/>
          <p:cNvPicPr preferRelativeResize="0"/>
          <p:nvPr/>
        </p:nvPicPr>
        <p:blipFill rotWithShape="1">
          <a:blip r:embed="rId7">
            <a:alphaModFix/>
          </a:blip>
          <a:srcRect b="0" l="0" r="0" t="0"/>
          <a:stretch/>
        </p:blipFill>
        <p:spPr>
          <a:xfrm>
            <a:off x="5513475" y="1780550"/>
            <a:ext cx="3333233" cy="1877144"/>
          </a:xfrm>
          <a:prstGeom prst="rect">
            <a:avLst/>
          </a:prstGeom>
          <a:noFill/>
          <a:ln>
            <a:noFill/>
          </a:ln>
        </p:spPr>
      </p:pic>
      <p:sp>
        <p:nvSpPr>
          <p:cNvPr id="130" name="Google Shape;130;p3"/>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31" name="Google Shape;131;p3"/>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1" name="Shape 501"/>
        <p:cNvGrpSpPr/>
        <p:nvPr/>
      </p:nvGrpSpPr>
      <p:grpSpPr>
        <a:xfrm>
          <a:off x="0" y="0"/>
          <a:ext cx="0" cy="0"/>
          <a:chOff x="0" y="0"/>
          <a:chExt cx="0" cy="0"/>
        </a:xfrm>
      </p:grpSpPr>
      <p:sp>
        <p:nvSpPr>
          <p:cNvPr id="502" name="Google Shape;502;p30"/>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30"/>
          <p:cNvSpPr txBox="1"/>
          <p:nvPr>
            <p:ph idx="4294967295" type="title"/>
          </p:nvPr>
        </p:nvSpPr>
        <p:spPr>
          <a:xfrm>
            <a:off x="1629275" y="1266625"/>
            <a:ext cx="3642636" cy="74415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4400"/>
              <a:buFont typeface="Arial"/>
              <a:buNone/>
            </a:pPr>
            <a:r>
              <a:rPr b="1" i="0" lang="en" sz="4400" u="none" cap="none" strike="noStrike">
                <a:solidFill>
                  <a:schemeClr val="lt1"/>
                </a:solidFill>
                <a:latin typeface="Montserrat"/>
                <a:ea typeface="Montserrat"/>
                <a:cs typeface="Montserrat"/>
                <a:sym typeface="Montserrat"/>
              </a:rPr>
              <a:t>Up Next</a:t>
            </a:r>
            <a:endParaRPr/>
          </a:p>
        </p:txBody>
      </p:sp>
      <p:sp>
        <p:nvSpPr>
          <p:cNvPr id="504" name="Google Shape;504;p30"/>
          <p:cNvSpPr txBox="1"/>
          <p:nvPr/>
        </p:nvSpPr>
        <p:spPr>
          <a:xfrm>
            <a:off x="1613425" y="2026375"/>
            <a:ext cx="6427800" cy="204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2300" u="none" cap="none" strike="noStrike">
                <a:solidFill>
                  <a:schemeClr val="lt1"/>
                </a:solidFill>
                <a:latin typeface="Poppins"/>
                <a:ea typeface="Poppins"/>
                <a:cs typeface="Poppins"/>
                <a:sym typeface="Poppins"/>
              </a:rPr>
              <a:t>You’ll tackle a research project to find out more about minerals. Get your thinking cap on!</a:t>
            </a:r>
            <a:endParaRPr b="0" i="0" sz="2300" u="none" cap="none" strike="noStrike">
              <a:solidFill>
                <a:schemeClr val="lt1"/>
              </a:solidFill>
              <a:latin typeface="Poppins"/>
              <a:ea typeface="Poppins"/>
              <a:cs typeface="Poppins"/>
              <a:sym typeface="Poppins"/>
            </a:endParaRPr>
          </a:p>
        </p:txBody>
      </p:sp>
      <p:pic>
        <p:nvPicPr>
          <p:cNvPr id="505" name="Google Shape;505;p30"/>
          <p:cNvPicPr preferRelativeResize="0"/>
          <p:nvPr/>
        </p:nvPicPr>
        <p:blipFill rotWithShape="1">
          <a:blip r:embed="rId4">
            <a:alphaModFix/>
          </a:blip>
          <a:srcRect b="0" l="0" r="0" t="0"/>
          <a:stretch/>
        </p:blipFill>
        <p:spPr>
          <a:xfrm>
            <a:off x="7448376" y="4327825"/>
            <a:ext cx="1393550" cy="514825"/>
          </a:xfrm>
          <a:prstGeom prst="rect">
            <a:avLst/>
          </a:prstGeom>
          <a:noFill/>
          <a:ln>
            <a:noFill/>
          </a:ln>
        </p:spPr>
      </p:pic>
      <p:sp>
        <p:nvSpPr>
          <p:cNvPr id="506" name="Google Shape;506;p30"/>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507" name="Google Shape;507;p30"/>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
        <p:nvSpPr>
          <p:cNvPr id="508" name="Google Shape;508;p30"/>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509" name="Google Shape;509;p30"/>
          <p:cNvSpPr/>
          <p:nvPr/>
        </p:nvSpPr>
        <p:spPr>
          <a:xfrm>
            <a:off x="5005500" y="451618"/>
            <a:ext cx="4257600" cy="15600"/>
          </a:xfrm>
          <a:prstGeom prst="rect">
            <a:avLst/>
          </a:prstGeom>
          <a:solidFill>
            <a:srgbClr val="EFF1F6"/>
          </a:solidFill>
          <a:ln>
            <a:noFill/>
          </a:ln>
        </p:spPr>
        <p:txBody>
          <a:bodyPr anchorCtr="0" anchor="ctr" bIns="91425" lIns="91425" spcFirstLastPara="1" rIns="91425" wrap="square" tIns="91425">
            <a:noAutofit/>
          </a:bodyPr>
          <a:lstStyle/>
          <a:p>
            <a:pPr indent="0" lvl="0" marL="228600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sp>
        <p:nvSpPr>
          <p:cNvPr id="136" name="Google Shape;136;p4"/>
          <p:cNvSpPr/>
          <p:nvPr/>
        </p:nvSpPr>
        <p:spPr>
          <a:xfrm>
            <a:off x="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4"/>
          <p:cNvSpPr/>
          <p:nvPr/>
        </p:nvSpPr>
        <p:spPr>
          <a:xfrm>
            <a:off x="52680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4"/>
          <p:cNvSpPr/>
          <p:nvPr/>
        </p:nvSpPr>
        <p:spPr>
          <a:xfrm>
            <a:off x="5882875" y="1642175"/>
            <a:ext cx="2816100" cy="19521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9" name="Google Shape;139;p4"/>
          <p:cNvPicPr preferRelativeResize="0"/>
          <p:nvPr/>
        </p:nvPicPr>
        <p:blipFill rotWithShape="1">
          <a:blip r:embed="rId4">
            <a:alphaModFix/>
          </a:blip>
          <a:srcRect b="10585" l="19001" r="18981" t="12985"/>
          <a:stretch/>
        </p:blipFill>
        <p:spPr>
          <a:xfrm>
            <a:off x="5730475" y="1489775"/>
            <a:ext cx="2815984" cy="1952224"/>
          </a:xfrm>
          <a:prstGeom prst="rect">
            <a:avLst/>
          </a:prstGeom>
          <a:noFill/>
          <a:ln>
            <a:noFill/>
          </a:ln>
          <a:effectLst>
            <a:outerShdw blurRad="57150" rotWithShape="0" algn="bl" dir="5400000" dist="19050">
              <a:srgbClr val="000000">
                <a:alpha val="20000"/>
              </a:srgbClr>
            </a:outerShdw>
          </a:effectLst>
        </p:spPr>
      </p:pic>
      <p:sp>
        <p:nvSpPr>
          <p:cNvPr id="140" name="Google Shape;140;p4"/>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141" name="Google Shape;141;p4"/>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42" name="Google Shape;142;p4"/>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
        <p:nvSpPr>
          <p:cNvPr id="143" name="Google Shape;143;p4"/>
          <p:cNvSpPr/>
          <p:nvPr/>
        </p:nvSpPr>
        <p:spPr>
          <a:xfrm>
            <a:off x="635424" y="1108775"/>
            <a:ext cx="4497509"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4"/>
          <p:cNvSpPr txBox="1"/>
          <p:nvPr>
            <p:ph idx="4294967295" type="title"/>
          </p:nvPr>
        </p:nvSpPr>
        <p:spPr>
          <a:xfrm>
            <a:off x="604248" y="1108775"/>
            <a:ext cx="4559860"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5572B2"/>
                </a:solidFill>
                <a:latin typeface="Montserrat ExtraBold"/>
                <a:ea typeface="Montserrat ExtraBold"/>
                <a:cs typeface="Montserrat ExtraBold"/>
                <a:sym typeface="Montserrat ExtraBold"/>
              </a:rPr>
              <a:t>Mineral Distribution (2)</a:t>
            </a:r>
            <a:endParaRPr/>
          </a:p>
        </p:txBody>
      </p:sp>
      <p:sp>
        <p:nvSpPr>
          <p:cNvPr id="145" name="Google Shape;145;p4"/>
          <p:cNvSpPr txBox="1"/>
          <p:nvPr/>
        </p:nvSpPr>
        <p:spPr>
          <a:xfrm>
            <a:off x="635424" y="1816750"/>
            <a:ext cx="4224900" cy="300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chemeClr val="lt1"/>
                </a:solidFill>
                <a:latin typeface="Poppins SemiBold"/>
                <a:ea typeface="Poppins SemiBold"/>
                <a:cs typeface="Poppins SemiBold"/>
                <a:sym typeface="Poppins SemiBold"/>
              </a:rPr>
              <a:t>Minerals are unevenly distributed. Mapping mineral systems can help locate areas where certain types of minerals can be found.</a:t>
            </a:r>
            <a:endParaRPr b="0" i="0" sz="22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lt1"/>
                </a:solidFill>
                <a:latin typeface="Poppins"/>
                <a:ea typeface="Poppins"/>
                <a:cs typeface="Poppins"/>
                <a:sym typeface="Poppins"/>
              </a:rPr>
              <a:t>Mapping Mineral Systems courtesy of USGS </a:t>
            </a:r>
            <a:r>
              <a:rPr b="0" i="0" lang="en" sz="900" u="sng" cap="none" strike="noStrike">
                <a:solidFill>
                  <a:schemeClr val="hlink"/>
                </a:solidFill>
                <a:latin typeface="Poppins"/>
                <a:ea typeface="Poppins"/>
                <a:cs typeface="Poppins"/>
                <a:sym typeface="Poppins"/>
                <a:hlinkClick r:id="rId5"/>
              </a:rPr>
              <a:t>https://www.usgs.gov/media/images/mineral-systems-map-united-states</a:t>
            </a:r>
            <a:endParaRPr b="0" i="0" sz="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Poppins"/>
              <a:ea typeface="Poppins"/>
              <a:cs typeface="Poppins"/>
              <a:sym typeface="Poppins"/>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9" name="Shape 149"/>
        <p:cNvGrpSpPr/>
        <p:nvPr/>
      </p:nvGrpSpPr>
      <p:grpSpPr>
        <a:xfrm>
          <a:off x="0" y="0"/>
          <a:ext cx="0" cy="0"/>
          <a:chOff x="0" y="0"/>
          <a:chExt cx="0" cy="0"/>
        </a:xfrm>
      </p:grpSpPr>
      <p:sp>
        <p:nvSpPr>
          <p:cNvPr id="150" name="Google Shape;150;p5"/>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5"/>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5"/>
          <p:cNvSpPr/>
          <p:nvPr/>
        </p:nvSpPr>
        <p:spPr>
          <a:xfrm>
            <a:off x="5730475" y="1566100"/>
            <a:ext cx="3142500" cy="19521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3" name="Google Shape;153;p5"/>
          <p:cNvPicPr preferRelativeResize="0"/>
          <p:nvPr/>
        </p:nvPicPr>
        <p:blipFill rotWithShape="1">
          <a:blip r:embed="rId4">
            <a:alphaModFix/>
          </a:blip>
          <a:srcRect b="0" l="0" r="0" t="0"/>
          <a:stretch/>
        </p:blipFill>
        <p:spPr>
          <a:xfrm>
            <a:off x="5578076" y="1413575"/>
            <a:ext cx="3142376" cy="1952224"/>
          </a:xfrm>
          <a:prstGeom prst="rect">
            <a:avLst/>
          </a:prstGeom>
          <a:solidFill>
            <a:srgbClr val="5572B2"/>
          </a:solidFill>
          <a:ln>
            <a:noFill/>
          </a:ln>
        </p:spPr>
      </p:pic>
      <p:sp>
        <p:nvSpPr>
          <p:cNvPr id="154" name="Google Shape;154;p5"/>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155" name="Google Shape;155;p5"/>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56" name="Google Shape;156;p5"/>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
        <p:nvSpPr>
          <p:cNvPr id="157" name="Google Shape;157;p5"/>
          <p:cNvSpPr/>
          <p:nvPr/>
        </p:nvSpPr>
        <p:spPr>
          <a:xfrm>
            <a:off x="271025" y="1099175"/>
            <a:ext cx="4682801"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5"/>
          <p:cNvSpPr txBox="1"/>
          <p:nvPr>
            <p:ph idx="4294967295" type="title"/>
          </p:nvPr>
        </p:nvSpPr>
        <p:spPr>
          <a:xfrm>
            <a:off x="214477" y="1114617"/>
            <a:ext cx="4877836"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5572B2"/>
                </a:solidFill>
                <a:latin typeface="Montserrat ExtraBold"/>
                <a:ea typeface="Montserrat ExtraBold"/>
                <a:cs typeface="Montserrat ExtraBold"/>
                <a:sym typeface="Montserrat ExtraBold"/>
              </a:rPr>
              <a:t>Mineral Distribution (3)</a:t>
            </a:r>
            <a:endParaRPr/>
          </a:p>
        </p:txBody>
      </p:sp>
      <p:sp>
        <p:nvSpPr>
          <p:cNvPr id="159" name="Google Shape;159;p5"/>
          <p:cNvSpPr txBox="1"/>
          <p:nvPr/>
        </p:nvSpPr>
        <p:spPr>
          <a:xfrm>
            <a:off x="691525" y="1908450"/>
            <a:ext cx="4224900" cy="300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SemiBold"/>
                <a:ea typeface="Poppins SemiBold"/>
                <a:cs typeface="Poppins SemiBold"/>
                <a:sym typeface="Poppins SemiBold"/>
              </a:rPr>
              <a:t>Minerals are unevenly distributed because their formation is directly tied to specific geological processes, like: </a:t>
            </a:r>
            <a:endParaRPr b="0" i="0" sz="1800" u="none" cap="none" strike="noStrike">
              <a:solidFill>
                <a:schemeClr val="lt1"/>
              </a:solidFill>
              <a:latin typeface="Poppins SemiBold"/>
              <a:ea typeface="Poppins SemiBold"/>
              <a:cs typeface="Poppins SemiBold"/>
              <a:sym typeface="Poppins SemiBold"/>
            </a:endParaRPr>
          </a:p>
          <a:p>
            <a:pPr indent="-342900" lvl="0" marL="457200" marR="0" rtl="0" algn="l">
              <a:lnSpc>
                <a:spcPct val="100000"/>
              </a:lnSpc>
              <a:spcBef>
                <a:spcPts val="0"/>
              </a:spcBef>
              <a:spcAft>
                <a:spcPts val="0"/>
              </a:spcAft>
              <a:buClr>
                <a:schemeClr val="lt1"/>
              </a:buClr>
              <a:buSzPts val="1800"/>
              <a:buFont typeface="Poppins SemiBold"/>
              <a:buChar char="●"/>
            </a:pPr>
            <a:r>
              <a:rPr b="0" i="0" lang="en" sz="1800" u="none" cap="none" strike="noStrike">
                <a:solidFill>
                  <a:schemeClr val="lt1"/>
                </a:solidFill>
                <a:latin typeface="Poppins SemiBold"/>
                <a:ea typeface="Poppins SemiBold"/>
                <a:cs typeface="Poppins SemiBold"/>
                <a:sym typeface="Poppins SemiBold"/>
              </a:rPr>
              <a:t>Tectonic plate motion</a:t>
            </a:r>
            <a:endParaRPr b="0" i="0" sz="1800" u="none" cap="none" strike="noStrike">
              <a:solidFill>
                <a:schemeClr val="lt1"/>
              </a:solidFill>
              <a:latin typeface="Poppins SemiBold"/>
              <a:ea typeface="Poppins SemiBold"/>
              <a:cs typeface="Poppins SemiBold"/>
              <a:sym typeface="Poppins SemiBold"/>
            </a:endParaRPr>
          </a:p>
          <a:p>
            <a:pPr indent="-342900" lvl="0" marL="457200" marR="0" rtl="0" algn="l">
              <a:lnSpc>
                <a:spcPct val="100000"/>
              </a:lnSpc>
              <a:spcBef>
                <a:spcPts val="0"/>
              </a:spcBef>
              <a:spcAft>
                <a:spcPts val="0"/>
              </a:spcAft>
              <a:buClr>
                <a:schemeClr val="lt1"/>
              </a:buClr>
              <a:buSzPts val="1800"/>
              <a:buFont typeface="Poppins SemiBold"/>
              <a:buChar char="●"/>
            </a:pPr>
            <a:r>
              <a:rPr b="0" i="0" lang="en" sz="1800" u="none" cap="none" strike="noStrike">
                <a:solidFill>
                  <a:schemeClr val="lt1"/>
                </a:solidFill>
                <a:latin typeface="Poppins SemiBold"/>
                <a:ea typeface="Poppins SemiBold"/>
                <a:cs typeface="Poppins SemiBold"/>
                <a:sym typeface="Poppins SemiBold"/>
              </a:rPr>
              <a:t>Volcanic eruptions</a:t>
            </a:r>
            <a:endParaRPr b="0" i="0" sz="1800" u="none" cap="none" strike="noStrike">
              <a:solidFill>
                <a:schemeClr val="lt1"/>
              </a:solidFill>
              <a:latin typeface="Poppins SemiBold"/>
              <a:ea typeface="Poppins SemiBold"/>
              <a:cs typeface="Poppins SemiBold"/>
              <a:sym typeface="Poppins SemiBold"/>
            </a:endParaRPr>
          </a:p>
          <a:p>
            <a:pPr indent="-342900" lvl="0" marL="457200" marR="0" rtl="0" algn="l">
              <a:lnSpc>
                <a:spcPct val="100000"/>
              </a:lnSpc>
              <a:spcBef>
                <a:spcPts val="0"/>
              </a:spcBef>
              <a:spcAft>
                <a:spcPts val="0"/>
              </a:spcAft>
              <a:buClr>
                <a:schemeClr val="lt1"/>
              </a:buClr>
              <a:buSzPts val="1800"/>
              <a:buFont typeface="Poppins SemiBold"/>
              <a:buChar char="●"/>
            </a:pPr>
            <a:r>
              <a:rPr b="0" i="0" lang="en" sz="1800" u="none" cap="none" strike="noStrike">
                <a:solidFill>
                  <a:schemeClr val="lt1"/>
                </a:solidFill>
                <a:latin typeface="Poppins SemiBold"/>
                <a:ea typeface="Poppins SemiBold"/>
                <a:cs typeface="Poppins SemiBold"/>
                <a:sym typeface="Poppins SemiBold"/>
              </a:rPr>
              <a:t>Sedimentation</a:t>
            </a:r>
            <a:endParaRPr b="0" i="0" sz="18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lt1"/>
                </a:solidFill>
                <a:latin typeface="Poppins SemiBold"/>
                <a:ea typeface="Poppins SemiBold"/>
                <a:cs typeface="Poppins SemiBold"/>
                <a:sym typeface="Poppins SemiBold"/>
              </a:rPr>
              <a:t>Global Distribution of Selected Mines, Deposits, and Districts of Critical Minerals courtesy of USGS</a:t>
            </a:r>
            <a:endParaRPr b="0" i="0" sz="9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900"/>
              <a:buFont typeface="Arial"/>
              <a:buNone/>
            </a:pPr>
            <a:r>
              <a:rPr b="0" i="0" lang="en" sz="900" u="sng" cap="none" strike="noStrike">
                <a:solidFill>
                  <a:schemeClr val="hlink"/>
                </a:solidFill>
                <a:latin typeface="Poppins SemiBold"/>
                <a:ea typeface="Poppins SemiBold"/>
                <a:cs typeface="Poppins SemiBold"/>
                <a:sym typeface="Poppins SemiBold"/>
                <a:hlinkClick r:id="rId5"/>
              </a:rPr>
              <a:t>https://www.sciencebase.gov/catalog/item/594d3c8ee4b062508e39b332</a:t>
            </a:r>
            <a:endParaRPr b="0" i="0" sz="9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Poppins"/>
              <a:ea typeface="Poppins"/>
              <a:cs typeface="Poppins"/>
              <a:sym typeface="Poppins"/>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 name="Shape 163"/>
        <p:cNvGrpSpPr/>
        <p:nvPr/>
      </p:nvGrpSpPr>
      <p:grpSpPr>
        <a:xfrm>
          <a:off x="0" y="0"/>
          <a:ext cx="0" cy="0"/>
          <a:chOff x="0" y="0"/>
          <a:chExt cx="0" cy="0"/>
        </a:xfrm>
      </p:grpSpPr>
      <p:sp>
        <p:nvSpPr>
          <p:cNvPr id="164" name="Google Shape;164;p6"/>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6"/>
          <p:cNvSpPr/>
          <p:nvPr/>
        </p:nvSpPr>
        <p:spPr>
          <a:xfrm>
            <a:off x="547600" y="782600"/>
            <a:ext cx="3415800"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6"/>
          <p:cNvSpPr txBox="1"/>
          <p:nvPr>
            <p:ph idx="4294967295" type="title"/>
          </p:nvPr>
        </p:nvSpPr>
        <p:spPr>
          <a:xfrm>
            <a:off x="551725" y="782600"/>
            <a:ext cx="3415800" cy="628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b="0" i="0" lang="en" sz="2900" u="none" cap="none" strike="noStrike">
                <a:solidFill>
                  <a:srgbClr val="5572B2"/>
                </a:solidFill>
                <a:latin typeface="Montserrat ExtraBold"/>
                <a:ea typeface="Montserrat ExtraBold"/>
                <a:cs typeface="Montserrat ExtraBold"/>
                <a:sym typeface="Montserrat ExtraBold"/>
              </a:rPr>
              <a:t>Plate Tectonics</a:t>
            </a:r>
            <a:endParaRPr/>
          </a:p>
        </p:txBody>
      </p:sp>
      <p:sp>
        <p:nvSpPr>
          <p:cNvPr id="167" name="Google Shape;167;p6"/>
          <p:cNvSpPr txBox="1"/>
          <p:nvPr/>
        </p:nvSpPr>
        <p:spPr>
          <a:xfrm>
            <a:off x="480550" y="1618850"/>
            <a:ext cx="4635150" cy="317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SemiBold"/>
                <a:ea typeface="Poppins SemiBold"/>
                <a:cs typeface="Poppins SemiBold"/>
                <a:sym typeface="Poppins SemiBold"/>
              </a:rPr>
              <a:t>Earth’s crust is divided into tectonic plates that are able to move around. Plates can also go under one another, pushing minerals down. Magma can well up through cracks in plates or between plates, pulling minerals up. </a:t>
            </a:r>
            <a:endParaRPr b="0" i="0" sz="18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SemiBold"/>
                <a:ea typeface="Poppins SemiBold"/>
                <a:cs typeface="Poppins SemiBold"/>
                <a:sym typeface="Poppins SemiBold"/>
              </a:rPr>
              <a:t>So, tectonic plates move minerals all around and through Earth’s crust.</a:t>
            </a:r>
            <a:endParaRPr b="0" i="0" sz="18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chemeClr val="lt1"/>
                </a:solidFill>
                <a:latin typeface="Poppins"/>
                <a:ea typeface="Poppins"/>
                <a:cs typeface="Poppins"/>
                <a:sym typeface="Poppins"/>
              </a:rPr>
              <a:t>Plate Tectonics Map courtesy of the U.S. Geological Survey, </a:t>
            </a:r>
            <a:r>
              <a:rPr b="0" i="0" lang="en" sz="900" u="sng" cap="none" strike="noStrike">
                <a:solidFill>
                  <a:schemeClr val="hlink"/>
                </a:solidFill>
                <a:latin typeface="Poppins"/>
                <a:ea typeface="Poppins"/>
                <a:cs typeface="Poppins"/>
                <a:sym typeface="Poppins"/>
                <a:hlinkClick r:id="rId4"/>
              </a:rPr>
              <a:t>https://www.usgs.gov/media/images/platetectonicsgif</a:t>
            </a:r>
            <a:r>
              <a:rPr b="0" i="0" lang="en" sz="900" u="none" cap="none" strike="noStrike">
                <a:solidFill>
                  <a:schemeClr val="lt1"/>
                </a:solidFill>
                <a:latin typeface="Poppins"/>
                <a:ea typeface="Poppins"/>
                <a:cs typeface="Poppins"/>
                <a:sym typeface="Poppins"/>
              </a:rPr>
              <a:t> </a:t>
            </a:r>
            <a:endParaRPr b="0" i="0" sz="20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Poppins"/>
              <a:ea typeface="Poppins"/>
              <a:cs typeface="Poppins"/>
              <a:sym typeface="Poppins"/>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Poppins"/>
              <a:ea typeface="Poppins"/>
              <a:cs typeface="Poppins"/>
              <a:sym typeface="Poppins"/>
            </a:endParaRPr>
          </a:p>
        </p:txBody>
      </p:sp>
      <p:sp>
        <p:nvSpPr>
          <p:cNvPr id="168" name="Google Shape;168;p6"/>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6"/>
          <p:cNvSpPr/>
          <p:nvPr/>
        </p:nvSpPr>
        <p:spPr>
          <a:xfrm>
            <a:off x="5606700" y="1598425"/>
            <a:ext cx="3284700" cy="22629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0" name="Google Shape;170;p6"/>
          <p:cNvPicPr preferRelativeResize="0"/>
          <p:nvPr/>
        </p:nvPicPr>
        <p:blipFill rotWithShape="1">
          <a:blip r:embed="rId5">
            <a:alphaModFix/>
          </a:blip>
          <a:srcRect b="0" l="0" r="0" t="0"/>
          <a:stretch/>
        </p:blipFill>
        <p:spPr>
          <a:xfrm>
            <a:off x="5401925" y="1446014"/>
            <a:ext cx="3336975" cy="2262875"/>
          </a:xfrm>
          <a:prstGeom prst="rect">
            <a:avLst/>
          </a:prstGeom>
          <a:solidFill>
            <a:srgbClr val="5572B2"/>
          </a:solidFill>
          <a:ln>
            <a:noFill/>
          </a:ln>
        </p:spPr>
      </p:pic>
      <p:sp>
        <p:nvSpPr>
          <p:cNvPr id="171" name="Google Shape;171;p6"/>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172" name="Google Shape;172;p6"/>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73" name="Google Shape;173;p6"/>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7" name="Shape 177"/>
        <p:cNvGrpSpPr/>
        <p:nvPr/>
      </p:nvGrpSpPr>
      <p:grpSpPr>
        <a:xfrm>
          <a:off x="0" y="0"/>
          <a:ext cx="0" cy="0"/>
          <a:chOff x="0" y="0"/>
          <a:chExt cx="0" cy="0"/>
        </a:xfrm>
      </p:grpSpPr>
      <p:sp>
        <p:nvSpPr>
          <p:cNvPr id="178" name="Google Shape;178;p7"/>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7"/>
          <p:cNvSpPr/>
          <p:nvPr/>
        </p:nvSpPr>
        <p:spPr>
          <a:xfrm>
            <a:off x="635425" y="1108775"/>
            <a:ext cx="4099800"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7"/>
          <p:cNvSpPr txBox="1"/>
          <p:nvPr>
            <p:ph idx="4294967295" type="title"/>
          </p:nvPr>
        </p:nvSpPr>
        <p:spPr>
          <a:xfrm>
            <a:off x="691575" y="1108775"/>
            <a:ext cx="4318300" cy="6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5572B2"/>
                </a:solidFill>
                <a:latin typeface="Montserrat ExtraBold"/>
                <a:ea typeface="Montserrat ExtraBold"/>
                <a:cs typeface="Montserrat ExtraBold"/>
                <a:sym typeface="Montserrat ExtraBold"/>
              </a:rPr>
              <a:t>Volcanic Eruptions</a:t>
            </a:r>
            <a:endParaRPr/>
          </a:p>
        </p:txBody>
      </p:sp>
      <p:sp>
        <p:nvSpPr>
          <p:cNvPr id="181" name="Google Shape;181;p7"/>
          <p:cNvSpPr txBox="1"/>
          <p:nvPr/>
        </p:nvSpPr>
        <p:spPr>
          <a:xfrm>
            <a:off x="615325" y="1908450"/>
            <a:ext cx="4224900" cy="300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Poppins SemiBold"/>
                <a:ea typeface="Poppins SemiBold"/>
                <a:cs typeface="Poppins SemiBold"/>
                <a:sym typeface="Poppins SemiBold"/>
              </a:rPr>
              <a:t>Magma, the molten rock that erupts into lava, contains dissolved minerals. At or near the surface, it cools and solidifies, creating new mineral-rich rock formations.</a:t>
            </a:r>
            <a:endParaRPr b="0" i="0" sz="20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chemeClr val="lt1"/>
                </a:solidFill>
                <a:latin typeface="Poppins"/>
                <a:ea typeface="Poppins"/>
                <a:cs typeface="Poppins"/>
                <a:sym typeface="Poppins"/>
              </a:rPr>
              <a:t>December 29, 2024 — Spatter-fed lava flow in Halemaʻumaʻu courtesy of the U.S. Geological Survey, </a:t>
            </a:r>
            <a:r>
              <a:rPr b="0" i="0" lang="en" sz="900" u="sng" cap="none" strike="noStrike">
                <a:solidFill>
                  <a:schemeClr val="hlink"/>
                </a:solidFill>
                <a:latin typeface="Poppins"/>
                <a:ea typeface="Poppins"/>
                <a:cs typeface="Poppins"/>
                <a:sym typeface="Poppins"/>
                <a:hlinkClick r:id="rId4"/>
              </a:rPr>
              <a:t>https://www.usgs.gov/media/images/</a:t>
            </a:r>
            <a:br>
              <a:rPr b="0" i="0" lang="en" sz="900" u="sng" cap="none" strike="noStrike">
                <a:solidFill>
                  <a:schemeClr val="hlink"/>
                </a:solidFill>
                <a:latin typeface="Poppins"/>
                <a:ea typeface="Poppins"/>
                <a:cs typeface="Poppins"/>
                <a:sym typeface="Poppins"/>
                <a:hlinkClick r:id="rId5"/>
              </a:rPr>
            </a:br>
            <a:r>
              <a:rPr b="0" i="0" lang="en" sz="900" u="sng" cap="none" strike="noStrike">
                <a:solidFill>
                  <a:schemeClr val="hlink"/>
                </a:solidFill>
                <a:latin typeface="Poppins"/>
                <a:ea typeface="Poppins"/>
                <a:cs typeface="Poppins"/>
                <a:sym typeface="Poppins"/>
                <a:hlinkClick r:id="rId6"/>
              </a:rPr>
              <a:t>december-29-2024-spatter-fed-lava-flow-halemaumau</a:t>
            </a:r>
            <a:r>
              <a:rPr b="0" i="0" lang="en" sz="900" u="none" cap="none" strike="noStrike">
                <a:solidFill>
                  <a:schemeClr val="lt1"/>
                </a:solidFill>
                <a:latin typeface="Poppins"/>
                <a:ea typeface="Poppins"/>
                <a:cs typeface="Poppins"/>
                <a:sym typeface="Poppins"/>
              </a:rPr>
              <a:t> </a:t>
            </a:r>
            <a:endParaRPr b="0" i="0" sz="20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Poppins"/>
              <a:ea typeface="Poppins"/>
              <a:cs typeface="Poppins"/>
              <a:sym typeface="Poppins"/>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Poppins"/>
              <a:ea typeface="Poppins"/>
              <a:cs typeface="Poppins"/>
              <a:sym typeface="Poppins"/>
            </a:endParaRPr>
          </a:p>
        </p:txBody>
      </p:sp>
      <p:sp>
        <p:nvSpPr>
          <p:cNvPr id="182" name="Google Shape;182;p7"/>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7"/>
          <p:cNvSpPr/>
          <p:nvPr/>
        </p:nvSpPr>
        <p:spPr>
          <a:xfrm>
            <a:off x="5765900" y="1561450"/>
            <a:ext cx="3128700" cy="22299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4" name="Google Shape;184;p7"/>
          <p:cNvPicPr preferRelativeResize="0"/>
          <p:nvPr/>
        </p:nvPicPr>
        <p:blipFill rotWithShape="1">
          <a:blip r:embed="rId7">
            <a:alphaModFix/>
          </a:blip>
          <a:srcRect b="0" l="0" r="0" t="0"/>
          <a:stretch/>
        </p:blipFill>
        <p:spPr>
          <a:xfrm>
            <a:off x="5491250" y="1403888"/>
            <a:ext cx="3247649" cy="2165912"/>
          </a:xfrm>
          <a:prstGeom prst="rect">
            <a:avLst/>
          </a:prstGeom>
          <a:noFill/>
          <a:ln>
            <a:noFill/>
          </a:ln>
        </p:spPr>
      </p:pic>
      <p:sp>
        <p:nvSpPr>
          <p:cNvPr id="185" name="Google Shape;185;p7"/>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186" name="Google Shape;186;p7"/>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87" name="Google Shape;187;p7"/>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 name="Shape 191"/>
        <p:cNvGrpSpPr/>
        <p:nvPr/>
      </p:nvGrpSpPr>
      <p:grpSpPr>
        <a:xfrm>
          <a:off x="0" y="0"/>
          <a:ext cx="0" cy="0"/>
          <a:chOff x="0" y="0"/>
          <a:chExt cx="0" cy="0"/>
        </a:xfrm>
      </p:grpSpPr>
      <p:sp>
        <p:nvSpPr>
          <p:cNvPr id="192" name="Google Shape;192;p8"/>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8"/>
          <p:cNvSpPr/>
          <p:nvPr/>
        </p:nvSpPr>
        <p:spPr>
          <a:xfrm>
            <a:off x="635425" y="1108775"/>
            <a:ext cx="3294600" cy="62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8"/>
          <p:cNvSpPr txBox="1"/>
          <p:nvPr>
            <p:ph idx="4294967295" type="title"/>
          </p:nvPr>
        </p:nvSpPr>
        <p:spPr>
          <a:xfrm>
            <a:off x="581012" y="1108775"/>
            <a:ext cx="3349013" cy="628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b="0" i="0" lang="en" sz="2900" u="none" cap="none" strike="noStrike">
                <a:solidFill>
                  <a:srgbClr val="5572B2"/>
                </a:solidFill>
                <a:latin typeface="Montserrat ExtraBold"/>
                <a:ea typeface="Montserrat ExtraBold"/>
                <a:cs typeface="Montserrat ExtraBold"/>
                <a:sym typeface="Montserrat ExtraBold"/>
              </a:rPr>
              <a:t>Sedimentation</a:t>
            </a:r>
            <a:endParaRPr b="0" i="0" sz="3500" u="none" cap="none" strike="noStrike">
              <a:solidFill>
                <a:srgbClr val="5572B2"/>
              </a:solidFill>
              <a:latin typeface="Montserrat ExtraBold"/>
              <a:ea typeface="Montserrat ExtraBold"/>
              <a:cs typeface="Montserrat ExtraBold"/>
              <a:sym typeface="Montserrat ExtraBold"/>
            </a:endParaRPr>
          </a:p>
        </p:txBody>
      </p:sp>
      <p:sp>
        <p:nvSpPr>
          <p:cNvPr id="195" name="Google Shape;195;p8"/>
          <p:cNvSpPr txBox="1"/>
          <p:nvPr/>
        </p:nvSpPr>
        <p:spPr>
          <a:xfrm>
            <a:off x="489250" y="1908450"/>
            <a:ext cx="4427100" cy="300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chemeClr val="lt1"/>
                </a:solidFill>
                <a:latin typeface="Poppins SemiBold"/>
                <a:ea typeface="Poppins SemiBold"/>
                <a:cs typeface="Poppins SemiBold"/>
                <a:sym typeface="Poppins SemiBold"/>
              </a:rPr>
              <a:t>Sedimentation moves minerals by the process of erosion, where weathered rock fragments, called sediments, are transported, often by water, and then deposited in a new location. This moves the minerals along with the sediment.</a:t>
            </a:r>
            <a:endParaRPr b="0" i="0" sz="19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chemeClr val="lt1"/>
                </a:solidFill>
                <a:latin typeface="Poppins"/>
                <a:ea typeface="Poppins"/>
                <a:cs typeface="Poppins"/>
                <a:sym typeface="Poppins"/>
              </a:rPr>
              <a:t>Lake Accotink Sediment Flow courtesy of the U.S. Geological Survey, </a:t>
            </a:r>
            <a:r>
              <a:rPr b="0" i="0" lang="en" sz="900" u="sng" cap="none" strike="noStrike">
                <a:solidFill>
                  <a:schemeClr val="hlink"/>
                </a:solidFill>
                <a:latin typeface="Poppins"/>
                <a:ea typeface="Poppins"/>
                <a:cs typeface="Poppins"/>
                <a:sym typeface="Poppins"/>
                <a:hlinkClick r:id="rId4"/>
              </a:rPr>
              <a:t>https://www.usgs.gov/media/images/lake-accotink-sediment-flow</a:t>
            </a:r>
            <a:r>
              <a:rPr b="0" i="0" lang="en" sz="900" u="none" cap="none" strike="noStrike">
                <a:solidFill>
                  <a:schemeClr val="lt1"/>
                </a:solidFill>
                <a:latin typeface="Poppins"/>
                <a:ea typeface="Poppins"/>
                <a:cs typeface="Poppins"/>
                <a:sym typeface="Poppins"/>
              </a:rPr>
              <a:t> </a:t>
            </a:r>
            <a:endParaRPr b="0" i="0" sz="1900" u="none" cap="none" strike="noStrike">
              <a:solidFill>
                <a:schemeClr val="lt1"/>
              </a:solidFill>
              <a:latin typeface="Poppins SemiBold"/>
              <a:ea typeface="Poppins SemiBold"/>
              <a:cs typeface="Poppins SemiBold"/>
              <a:sym typeface="Poppins SemiBold"/>
            </a:endParaRPr>
          </a:p>
        </p:txBody>
      </p:sp>
      <p:sp>
        <p:nvSpPr>
          <p:cNvPr id="196" name="Google Shape;196;p8"/>
          <p:cNvSpPr/>
          <p:nvPr/>
        </p:nvSpPr>
        <p:spPr>
          <a:xfrm>
            <a:off x="5268200" y="0"/>
            <a:ext cx="3876000" cy="51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8"/>
          <p:cNvSpPr/>
          <p:nvPr/>
        </p:nvSpPr>
        <p:spPr>
          <a:xfrm>
            <a:off x="5624038" y="1099374"/>
            <a:ext cx="3340200" cy="3256500"/>
          </a:xfrm>
          <a:prstGeom prst="rect">
            <a:avLst/>
          </a:prstGeom>
          <a:solidFill>
            <a:srgbClr val="5572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8" name="Google Shape;198;p8"/>
          <p:cNvPicPr preferRelativeResize="0"/>
          <p:nvPr/>
        </p:nvPicPr>
        <p:blipFill rotWithShape="1">
          <a:blip r:embed="rId5">
            <a:alphaModFix/>
          </a:blip>
          <a:srcRect b="0" l="0" r="0" t="0"/>
          <a:stretch/>
        </p:blipFill>
        <p:spPr>
          <a:xfrm>
            <a:off x="5513475" y="860800"/>
            <a:ext cx="3340065" cy="3340062"/>
          </a:xfrm>
          <a:prstGeom prst="rect">
            <a:avLst/>
          </a:prstGeom>
          <a:noFill/>
          <a:ln>
            <a:noFill/>
          </a:ln>
        </p:spPr>
      </p:pic>
      <p:sp>
        <p:nvSpPr>
          <p:cNvPr id="199" name="Google Shape;199;p8"/>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200" name="Google Shape;200;p8"/>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01" name="Google Shape;201;p8"/>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5" name="Shape 205"/>
        <p:cNvGrpSpPr/>
        <p:nvPr/>
      </p:nvGrpSpPr>
      <p:grpSpPr>
        <a:xfrm>
          <a:off x="0" y="0"/>
          <a:ext cx="0" cy="0"/>
          <a:chOff x="0" y="0"/>
          <a:chExt cx="0" cy="0"/>
        </a:xfrm>
      </p:grpSpPr>
      <p:sp>
        <p:nvSpPr>
          <p:cNvPr id="206" name="Google Shape;206;p9"/>
          <p:cNvSpPr/>
          <p:nvPr/>
        </p:nvSpPr>
        <p:spPr>
          <a:xfrm>
            <a:off x="-50" y="0"/>
            <a:ext cx="9144000" cy="5154900"/>
          </a:xfrm>
          <a:prstGeom prst="rect">
            <a:avLst/>
          </a:prstGeom>
          <a:gradFill>
            <a:gsLst>
              <a:gs pos="0">
                <a:srgbClr val="5572B2"/>
              </a:gs>
              <a:gs pos="100000">
                <a:srgbClr val="3E5382"/>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9"/>
          <p:cNvSpPr txBox="1"/>
          <p:nvPr>
            <p:ph idx="4294967295" type="title"/>
          </p:nvPr>
        </p:nvSpPr>
        <p:spPr>
          <a:xfrm>
            <a:off x="1814924" y="850300"/>
            <a:ext cx="6764631" cy="741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4400"/>
              <a:buFont typeface="Arial"/>
              <a:buNone/>
            </a:pPr>
            <a:r>
              <a:rPr b="1" i="0" lang="en" sz="4400" u="none" cap="none" strike="noStrike">
                <a:solidFill>
                  <a:schemeClr val="lt1"/>
                </a:solidFill>
                <a:latin typeface="Montserrat"/>
                <a:ea typeface="Montserrat"/>
                <a:cs typeface="Montserrat"/>
                <a:sym typeface="Montserrat"/>
              </a:rPr>
              <a:t>Guiding Questions (2)</a:t>
            </a:r>
            <a:endParaRPr/>
          </a:p>
        </p:txBody>
      </p:sp>
      <p:sp>
        <p:nvSpPr>
          <p:cNvPr id="208" name="Google Shape;208;p9"/>
          <p:cNvSpPr txBox="1"/>
          <p:nvPr/>
        </p:nvSpPr>
        <p:spPr>
          <a:xfrm>
            <a:off x="1116450" y="1780800"/>
            <a:ext cx="7725600" cy="3059700"/>
          </a:xfrm>
          <a:prstGeom prst="rect">
            <a:avLst/>
          </a:prstGeom>
          <a:noFill/>
          <a:ln>
            <a:noFill/>
          </a:ln>
        </p:spPr>
        <p:txBody>
          <a:bodyPr anchorCtr="0" anchor="t" bIns="91425" lIns="91425" spcFirstLastPara="1" rIns="91425" wrap="square" tIns="91425">
            <a:noAutofit/>
          </a:bodyPr>
          <a:lstStyle/>
          <a:p>
            <a:pPr indent="-400050" lvl="0" marL="457200" marR="0" rtl="0" algn="l">
              <a:lnSpc>
                <a:spcPct val="100000"/>
              </a:lnSpc>
              <a:spcBef>
                <a:spcPts val="0"/>
              </a:spcBef>
              <a:spcAft>
                <a:spcPts val="0"/>
              </a:spcAft>
              <a:buClr>
                <a:schemeClr val="lt1"/>
              </a:buClr>
              <a:buSzPts val="2700"/>
              <a:buFont typeface="Poppins"/>
              <a:buAutoNum type="arabicPeriod"/>
            </a:pPr>
            <a:r>
              <a:rPr b="0" i="0" lang="en" sz="2700" u="none" cap="none" strike="noStrike">
                <a:solidFill>
                  <a:schemeClr val="lt1"/>
                </a:solidFill>
                <a:latin typeface="Poppins"/>
                <a:ea typeface="Poppins"/>
                <a:cs typeface="Poppins"/>
                <a:sym typeface="Poppins"/>
              </a:rPr>
              <a:t>Why are minerals unevenly distributed in Earth’s crust?</a:t>
            </a:r>
            <a:endParaRPr b="0" i="0" sz="2700" u="none" cap="none" strike="noStrike">
              <a:solidFill>
                <a:schemeClr val="lt1"/>
              </a:solidFill>
              <a:latin typeface="Poppins"/>
              <a:ea typeface="Poppins"/>
              <a:cs typeface="Poppins"/>
              <a:sym typeface="Poppins"/>
            </a:endParaRPr>
          </a:p>
          <a:p>
            <a:pPr indent="-400050" lvl="0" marL="457200" marR="0" rtl="0" algn="l">
              <a:lnSpc>
                <a:spcPct val="100000"/>
              </a:lnSpc>
              <a:spcBef>
                <a:spcPts val="0"/>
              </a:spcBef>
              <a:spcAft>
                <a:spcPts val="0"/>
              </a:spcAft>
              <a:buClr>
                <a:schemeClr val="accent6"/>
              </a:buClr>
              <a:buSzPts val="2700"/>
              <a:buFont typeface="Poppins"/>
              <a:buAutoNum type="arabicPeriod"/>
            </a:pPr>
            <a:r>
              <a:rPr b="0" i="0" lang="en" sz="2700" u="none" cap="none" strike="noStrike">
                <a:solidFill>
                  <a:schemeClr val="accent6"/>
                </a:solidFill>
                <a:latin typeface="Poppins"/>
                <a:ea typeface="Poppins"/>
                <a:cs typeface="Poppins"/>
                <a:sym typeface="Poppins"/>
              </a:rPr>
              <a:t>What are the properties of minerals that make them important?</a:t>
            </a:r>
            <a:endParaRPr b="0" i="0" sz="2700" u="none" cap="none" strike="noStrike">
              <a:solidFill>
                <a:schemeClr val="accent6"/>
              </a:solidFill>
              <a:latin typeface="Poppins"/>
              <a:ea typeface="Poppins"/>
              <a:cs typeface="Poppins"/>
              <a:sym typeface="Poppins"/>
            </a:endParaRPr>
          </a:p>
          <a:p>
            <a:pPr indent="-400050" lvl="0" marL="457200" marR="0" rtl="0" algn="l">
              <a:lnSpc>
                <a:spcPct val="100000"/>
              </a:lnSpc>
              <a:spcBef>
                <a:spcPts val="0"/>
              </a:spcBef>
              <a:spcAft>
                <a:spcPts val="0"/>
              </a:spcAft>
              <a:buClr>
                <a:schemeClr val="lt1"/>
              </a:buClr>
              <a:buSzPts val="2700"/>
              <a:buFont typeface="Poppins"/>
              <a:buAutoNum type="arabicPeriod"/>
            </a:pPr>
            <a:r>
              <a:rPr b="0" i="0" lang="en" sz="2700" u="none" cap="none" strike="noStrike">
                <a:solidFill>
                  <a:schemeClr val="lt1"/>
                </a:solidFill>
                <a:latin typeface="Poppins"/>
                <a:ea typeface="Poppins"/>
                <a:cs typeface="Poppins"/>
                <a:sym typeface="Poppins"/>
              </a:rPr>
              <a:t>Why is it important to assess what minerals are available and what minerals are critical?</a:t>
            </a:r>
            <a:endParaRPr b="0" i="0" sz="2900" u="none" cap="none" strike="noStrike">
              <a:solidFill>
                <a:schemeClr val="lt1"/>
              </a:solidFill>
              <a:latin typeface="Poppins"/>
              <a:ea typeface="Poppins"/>
              <a:cs typeface="Poppins"/>
              <a:sym typeface="Poppins"/>
            </a:endParaRPr>
          </a:p>
        </p:txBody>
      </p:sp>
      <p:pic>
        <p:nvPicPr>
          <p:cNvPr id="209" name="Google Shape;209;p9"/>
          <p:cNvPicPr preferRelativeResize="0"/>
          <p:nvPr/>
        </p:nvPicPr>
        <p:blipFill rotWithShape="1">
          <a:blip r:embed="rId4">
            <a:alphaModFix/>
          </a:blip>
          <a:srcRect b="0" l="0" r="0" t="0"/>
          <a:stretch/>
        </p:blipFill>
        <p:spPr>
          <a:xfrm>
            <a:off x="1080022" y="918997"/>
            <a:ext cx="603900" cy="603900"/>
          </a:xfrm>
          <a:prstGeom prst="rect">
            <a:avLst/>
          </a:prstGeom>
          <a:noFill/>
          <a:ln>
            <a:noFill/>
          </a:ln>
        </p:spPr>
      </p:pic>
      <p:pic>
        <p:nvPicPr>
          <p:cNvPr id="210" name="Google Shape;210;p9"/>
          <p:cNvPicPr preferRelativeResize="0"/>
          <p:nvPr/>
        </p:nvPicPr>
        <p:blipFill rotWithShape="1">
          <a:blip r:embed="rId5">
            <a:alphaModFix/>
          </a:blip>
          <a:srcRect b="0" l="0" r="0" t="0"/>
          <a:stretch/>
        </p:blipFill>
        <p:spPr>
          <a:xfrm>
            <a:off x="7448376" y="4327825"/>
            <a:ext cx="1393550" cy="514825"/>
          </a:xfrm>
          <a:prstGeom prst="rect">
            <a:avLst/>
          </a:prstGeom>
          <a:noFill/>
          <a:ln>
            <a:noFill/>
          </a:ln>
        </p:spPr>
      </p:pic>
      <p:sp>
        <p:nvSpPr>
          <p:cNvPr id="211" name="Google Shape;211;p9"/>
          <p:cNvSpPr/>
          <p:nvPr/>
        </p:nvSpPr>
        <p:spPr>
          <a:xfrm>
            <a:off x="246925" y="318650"/>
            <a:ext cx="868800" cy="25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12" name="Google Shape;212;p9"/>
          <p:cNvSpPr txBox="1"/>
          <p:nvPr/>
        </p:nvSpPr>
        <p:spPr>
          <a:xfrm>
            <a:off x="246925" y="242450"/>
            <a:ext cx="9123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5572B2"/>
                </a:solidFill>
                <a:latin typeface="Poppins"/>
                <a:ea typeface="Poppins"/>
                <a:cs typeface="Poppins"/>
                <a:sym typeface="Poppins"/>
              </a:rPr>
              <a:t>Lesson 6</a:t>
            </a:r>
            <a:endParaRPr b="1" i="0" sz="34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5572B2"/>
              </a:solidFill>
              <a:latin typeface="Arial"/>
              <a:ea typeface="Arial"/>
              <a:cs typeface="Arial"/>
              <a:sym typeface="Arial"/>
            </a:endParaRPr>
          </a:p>
        </p:txBody>
      </p:sp>
      <p:sp>
        <p:nvSpPr>
          <p:cNvPr id="213" name="Google Shape;213;p9"/>
          <p:cNvSpPr txBox="1"/>
          <p:nvPr/>
        </p:nvSpPr>
        <p:spPr>
          <a:xfrm>
            <a:off x="1129250" y="242450"/>
            <a:ext cx="48435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300" u="none" cap="none" strike="noStrike">
                <a:solidFill>
                  <a:schemeClr val="lt1"/>
                </a:solidFill>
                <a:latin typeface="Poppins"/>
                <a:ea typeface="Poppins"/>
                <a:cs typeface="Poppins"/>
                <a:sym typeface="Poppins"/>
              </a:rPr>
              <a:t>Ores and Minerals Instruction | Student Slides</a:t>
            </a:r>
            <a:endParaRPr b="0" i="0" sz="13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5572B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572B2"/>
              </a:solidFill>
              <a:latin typeface="Arial"/>
              <a:ea typeface="Arial"/>
              <a:cs typeface="Arial"/>
              <a:sym typeface="Arial"/>
            </a:endParaRPr>
          </a:p>
        </p:txBody>
      </p:sp>
      <p:sp>
        <p:nvSpPr>
          <p:cNvPr id="214" name="Google Shape;214;p9"/>
          <p:cNvSpPr/>
          <p:nvPr/>
        </p:nvSpPr>
        <p:spPr>
          <a:xfrm>
            <a:off x="5005500" y="451618"/>
            <a:ext cx="4257600" cy="15600"/>
          </a:xfrm>
          <a:prstGeom prst="rect">
            <a:avLst/>
          </a:prstGeom>
          <a:solidFill>
            <a:srgbClr val="EFF1F6"/>
          </a:solidFill>
          <a:ln>
            <a:noFill/>
          </a:ln>
        </p:spPr>
        <p:txBody>
          <a:bodyPr anchorCtr="0" anchor="ctr" bIns="91425" lIns="91425" spcFirstLastPara="1" rIns="91425" wrap="square" tIns="91425">
            <a:noAutofit/>
          </a:bodyPr>
          <a:lstStyle/>
          <a:p>
            <a:pPr indent="0" lvl="0" marL="228600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2A4A6227E88B4FA5A6D2F916048233" ma:contentTypeVersion="15" ma:contentTypeDescription="Create a new document." ma:contentTypeScope="" ma:versionID="54232bdb836192367394bcccc81a5ea6">
  <xsd:schema xmlns:xsd="http://www.w3.org/2001/XMLSchema" xmlns:xs="http://www.w3.org/2001/XMLSchema" xmlns:p="http://schemas.microsoft.com/office/2006/metadata/properties" xmlns:ns2="812c9c81-7649-4881-bf41-bd9a94caeac3" xmlns:ns3="d36856fe-d4a9-4f0b-87a7-8fa063632c32" xmlns:ns4="31062a0d-ede8-4112-b4bb-00a9c1bc8e16" targetNamespace="http://schemas.microsoft.com/office/2006/metadata/properties" ma:root="true" ma:fieldsID="1594e6e9e50d6a4f15c8f79c8645cd00" ns2:_="" ns3:_="" ns4:_="">
    <xsd:import namespace="812c9c81-7649-4881-bf41-bd9a94caeac3"/>
    <xsd:import namespace="d36856fe-d4a9-4f0b-87a7-8fa063632c32"/>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lcf76f155ced4ddcb4097134ff3c332f" minOccurs="0"/>
                <xsd:element ref="ns4: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2c9c81-7649-4881-bf41-bd9a94caea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6856fe-d4a9-4f0b-87a7-8fa063632c3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43f107c-c443-461f-896e-d7905d0fb4fc}" ma:internalName="TaxCatchAll" ma:showField="CatchAllData" ma:web="d36856fe-d4a9-4f0b-87a7-8fa063632c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12c9c81-7649-4881-bf41-bd9a94caeac3">
      <Terms xmlns="http://schemas.microsoft.com/office/infopath/2007/PartnerControls"/>
    </lcf76f155ced4ddcb4097134ff3c332f>
    <TaxCatchAll xmlns="31062a0d-ede8-4112-b4bb-00a9c1bc8e16" xsi:nil="true"/>
  </documentManagement>
</p:properties>
</file>

<file path=customXml/itemProps1.xml><?xml version="1.0" encoding="utf-8"?>
<ds:datastoreItem xmlns:ds="http://schemas.openxmlformats.org/officeDocument/2006/customXml" ds:itemID="{2F8CE8C6-F879-481F-8205-F57A9F4089B0}"/>
</file>

<file path=customXml/itemProps2.xml><?xml version="1.0" encoding="utf-8"?>
<ds:datastoreItem xmlns:ds="http://schemas.openxmlformats.org/officeDocument/2006/customXml" ds:itemID="{61CD65BC-EF69-4083-9E98-62FBA27E1B32}"/>
</file>

<file path=customXml/itemProps3.xml><?xml version="1.0" encoding="utf-8"?>
<ds:datastoreItem xmlns:ds="http://schemas.openxmlformats.org/officeDocument/2006/customXml" ds:itemID="{824BFA87-0DA7-4073-8E30-F979441D29A3}"/>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0x010100002A4A6227E88B4FA5A6D2F916048233</vt:lpwstr>
  </property>
</Properties>
</file>