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5"/>
  </p:sldMasterIdLst>
  <p:notesMasterIdLst>
    <p:notesMasterId r:id="rId37"/>
  </p:notesMasterIdLst>
  <p:handoutMasterIdLst>
    <p:handoutMasterId r:id="rId38"/>
  </p:handoutMasterIdLst>
  <p:sldIdLst>
    <p:sldId id="256" r:id="rId6"/>
    <p:sldId id="451" r:id="rId7"/>
    <p:sldId id="460" r:id="rId8"/>
    <p:sldId id="515" r:id="rId9"/>
    <p:sldId id="463" r:id="rId10"/>
    <p:sldId id="518" r:id="rId11"/>
    <p:sldId id="363" r:id="rId12"/>
    <p:sldId id="519" r:id="rId13"/>
    <p:sldId id="441" r:id="rId14"/>
    <p:sldId id="431" r:id="rId15"/>
    <p:sldId id="442" r:id="rId16"/>
    <p:sldId id="516" r:id="rId17"/>
    <p:sldId id="453" r:id="rId18"/>
    <p:sldId id="455" r:id="rId19"/>
    <p:sldId id="456" r:id="rId20"/>
    <p:sldId id="457" r:id="rId21"/>
    <p:sldId id="418" r:id="rId22"/>
    <p:sldId id="439" r:id="rId23"/>
    <p:sldId id="444" r:id="rId24"/>
    <p:sldId id="445" r:id="rId25"/>
    <p:sldId id="446" r:id="rId26"/>
    <p:sldId id="432" r:id="rId27"/>
    <p:sldId id="520" r:id="rId28"/>
    <p:sldId id="396" r:id="rId29"/>
    <p:sldId id="436" r:id="rId30"/>
    <p:sldId id="513" r:id="rId31"/>
    <p:sldId id="517" r:id="rId32"/>
    <p:sldId id="397" r:id="rId33"/>
    <p:sldId id="340" r:id="rId34"/>
    <p:sldId id="395" r:id="rId35"/>
    <p:sldId id="394" r:id="rId36"/>
  </p:sldIdLst>
  <p:sldSz cx="9144000" cy="5143500" type="screen16x9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8119114-C9B7-C98A-777E-C0F41203F73F}" name="Miller, Mark P" initials="MP" userId="S::mpmiller@usgs.gov::efe94641-e7be-4b77-8024-eb89cd5c4b57" providerId="AD"/>
  <p188:author id="{F6C0D669-F882-ABEB-3A45-627299FBAA91}" name="Campbell, Cara" initials="CC" userId="S::ccampbell@usgs.gov::7ef3d846-6e28-4b0d-a711-96d059444664" providerId="AD"/>
  <p188:author id="{13686D86-2959-BADE-7280-E080964338C0}" name="Hilburger, Steven B" initials="HSB" userId="S::shilburger@usgs.gov::9ea58ea1-ffe5-42a4-b9fd-7159dde7a287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teinheimer, Cynthia A." initials="CAS" lastIdx="6" clrIdx="0"/>
  <p:cmAuthor id="1" name="Jones, Kevin B" initials="JKB" lastIdx="44" clrIdx="1">
    <p:extLst>
      <p:ext uri="{19B8F6BF-5375-455C-9EA6-DF929625EA0E}">
        <p15:presenceInfo xmlns:p15="http://schemas.microsoft.com/office/powerpoint/2012/main" userId="S::kevinjones@usgs.gov::95c71446-b433-4f7c-a950-ae720975afa6" providerId="AD"/>
      </p:ext>
    </p:extLst>
  </p:cmAuthor>
  <p:cmAuthor id="2" name="Rice, Kenneth G" initials="RKG" lastIdx="5" clrIdx="2">
    <p:extLst>
      <p:ext uri="{19B8F6BF-5375-455C-9EA6-DF929625EA0E}">
        <p15:presenceInfo xmlns:p15="http://schemas.microsoft.com/office/powerpoint/2012/main" userId="S-1-5-21-3697291689-1161744426-439199626-22230" providerId="AD"/>
      </p:ext>
    </p:extLst>
  </p:cmAuthor>
  <p:cmAuthor id="3" name="Hilburger, Steven B" initials="HSB" lastIdx="30" clrIdx="3">
    <p:extLst>
      <p:ext uri="{19B8F6BF-5375-455C-9EA6-DF929625EA0E}">
        <p15:presenceInfo xmlns:p15="http://schemas.microsoft.com/office/powerpoint/2012/main" userId="S::shilburger@usgs.gov::9ea58ea1-ffe5-42a4-b9fd-7159dde7a287" providerId="AD"/>
      </p:ext>
    </p:extLst>
  </p:cmAuthor>
  <p:cmAuthor id="4" name="Lamb-Ghenee, Tamara S" initials="LTS" lastIdx="6" clrIdx="4">
    <p:extLst>
      <p:ext uri="{19B8F6BF-5375-455C-9EA6-DF929625EA0E}">
        <p15:presenceInfo xmlns:p15="http://schemas.microsoft.com/office/powerpoint/2012/main" userId="S::tlamb-ghenee@usgs.gov::e2fbf77a-3de4-4b6c-a5fb-195e1468561f" providerId="AD"/>
      </p:ext>
    </p:extLst>
  </p:cmAuthor>
  <p:cmAuthor id="5" name="Campbell, Cara" initials="CC" lastIdx="19" clrIdx="5">
    <p:extLst>
      <p:ext uri="{19B8F6BF-5375-455C-9EA6-DF929625EA0E}">
        <p15:presenceInfo xmlns:p15="http://schemas.microsoft.com/office/powerpoint/2012/main" userId="S::ccampbell@usgs.gov::7ef3d846-6e28-4b0d-a711-96d05944466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FF6600"/>
    <a:srgbClr val="FFCC00"/>
    <a:srgbClr val="E9E7E5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9D900F2-481A-40C4-9719-7A5C3504267A}" v="1366" dt="2026-02-24T20:04:53.019"/>
    <p1510:client id="{459CB067-E77D-4FBB-9164-6B62F6B25CA6}" v="6" dt="2026-02-25T00:42:02.74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6" d="100"/>
          <a:sy n="126" d="100"/>
        </p:scale>
        <p:origin x="408" y="3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928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commentAuthors" Target="commentAuthors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theme" Target="theme/theme1.xml"/><Relationship Id="rId7" Type="http://schemas.openxmlformats.org/officeDocument/2006/relationships/slide" Target="slides/slide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9" Type="http://schemas.openxmlformats.org/officeDocument/2006/relationships/slide" Target="slides/slide24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notesMaster" Target="notesMasters/notesMaster1.xml"/><Relationship Id="rId40" Type="http://schemas.openxmlformats.org/officeDocument/2006/relationships/presProps" Target="presProps.xml"/><Relationship Id="rId45" Type="http://schemas.microsoft.com/office/2015/10/relationships/revisionInfo" Target="revisionInfo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4" Type="http://schemas.microsoft.com/office/2016/11/relationships/changesInfo" Target="changesInfos/changesInfo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tableStyles" Target="tableStyles.xml"/><Relationship Id="rId8" Type="http://schemas.openxmlformats.org/officeDocument/2006/relationships/slide" Target="slides/slide3.xml"/><Relationship Id="rId3" Type="http://schemas.openxmlformats.org/officeDocument/2006/relationships/customXml" Target="../customXml/item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handoutMaster" Target="handoutMasters/handoutMaster1.xml"/><Relationship Id="rId46" Type="http://schemas.microsoft.com/office/2018/10/relationships/authors" Target="authors.xml"/><Relationship Id="rId20" Type="http://schemas.openxmlformats.org/officeDocument/2006/relationships/slide" Target="slides/slide15.xml"/><Relationship Id="rId41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ntour, Maria R" userId="e3ab81e7-495a-4698-8259-107bd19fbc89" providerId="ADAL" clId="{16143DD1-E3AB-40B8-9CB3-DB82FBF62D2A}"/>
    <pc:docChg chg="modSld">
      <pc:chgData name="Montour, Maria R" userId="e3ab81e7-495a-4698-8259-107bd19fbc89" providerId="ADAL" clId="{16143DD1-E3AB-40B8-9CB3-DB82FBF62D2A}" dt="2026-02-25T00:42:02.746" v="7"/>
      <pc:docMkLst>
        <pc:docMk/>
      </pc:docMkLst>
      <pc:sldChg chg="modSp mod">
        <pc:chgData name="Montour, Maria R" userId="e3ab81e7-495a-4698-8259-107bd19fbc89" providerId="ADAL" clId="{16143DD1-E3AB-40B8-9CB3-DB82FBF62D2A}" dt="2026-02-25T00:41:02.691" v="1" actId="962"/>
        <pc:sldMkLst>
          <pc:docMk/>
          <pc:sldMk cId="0" sldId="256"/>
        </pc:sldMkLst>
        <pc:picChg chg="mod">
          <ac:chgData name="Montour, Maria R" userId="e3ab81e7-495a-4698-8259-107bd19fbc89" providerId="ADAL" clId="{16143DD1-E3AB-40B8-9CB3-DB82FBF62D2A}" dt="2026-02-25T00:41:02.691" v="1" actId="962"/>
          <ac:picMkLst>
            <pc:docMk/>
            <pc:sldMk cId="0" sldId="256"/>
            <ac:picMk id="3" creationId="{BFC1DBD9-352A-F6AC-79FA-4CEAD1A59B7E}"/>
          </ac:picMkLst>
        </pc:picChg>
      </pc:sldChg>
      <pc:sldChg chg="modSp">
        <pc:chgData name="Montour, Maria R" userId="e3ab81e7-495a-4698-8259-107bd19fbc89" providerId="ADAL" clId="{16143DD1-E3AB-40B8-9CB3-DB82FBF62D2A}" dt="2026-02-25T00:42:02.746" v="7"/>
        <pc:sldMkLst>
          <pc:docMk/>
          <pc:sldMk cId="2797407244" sldId="395"/>
        </pc:sldMkLst>
        <pc:picChg chg="mod">
          <ac:chgData name="Montour, Maria R" userId="e3ab81e7-495a-4698-8259-107bd19fbc89" providerId="ADAL" clId="{16143DD1-E3AB-40B8-9CB3-DB82FBF62D2A}" dt="2026-02-25T00:42:02.746" v="7"/>
          <ac:picMkLst>
            <pc:docMk/>
            <pc:sldMk cId="2797407244" sldId="395"/>
            <ac:picMk id="1026" creationId="{AC366AF3-7BE4-FB42-49BA-728849D3D470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2972834" cy="464503"/>
          </a:xfrm>
          <a:prstGeom prst="rect">
            <a:avLst/>
          </a:prstGeom>
        </p:spPr>
        <p:txBody>
          <a:bodyPr vert="horz" lIns="91769" tIns="45884" rIns="91769" bIns="45884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3617" y="3"/>
            <a:ext cx="2972834" cy="464503"/>
          </a:xfrm>
          <a:prstGeom prst="rect">
            <a:avLst/>
          </a:prstGeom>
        </p:spPr>
        <p:txBody>
          <a:bodyPr vert="horz" lIns="91769" tIns="45884" rIns="91769" bIns="45884" rtlCol="0"/>
          <a:lstStyle>
            <a:lvl1pPr algn="r">
              <a:defRPr sz="1200" smtClean="0"/>
            </a:lvl1pPr>
          </a:lstStyle>
          <a:p>
            <a:pPr>
              <a:defRPr/>
            </a:pPr>
            <a:fld id="{33FA0FBC-0F18-4078-8AD0-D8F58BA39E9A}" type="datetimeFigureOut">
              <a:rPr lang="en-US"/>
              <a:pPr>
                <a:defRPr/>
              </a:pPr>
              <a:t>2/24/2026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8830315"/>
            <a:ext cx="2972834" cy="464503"/>
          </a:xfrm>
          <a:prstGeom prst="rect">
            <a:avLst/>
          </a:prstGeom>
        </p:spPr>
        <p:txBody>
          <a:bodyPr vert="horz" lIns="91769" tIns="45884" rIns="91769" bIns="45884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3617" y="8830315"/>
            <a:ext cx="2972834" cy="464503"/>
          </a:xfrm>
          <a:prstGeom prst="rect">
            <a:avLst/>
          </a:prstGeom>
        </p:spPr>
        <p:txBody>
          <a:bodyPr vert="horz" lIns="91769" tIns="45884" rIns="91769" bIns="45884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F01168BA-4771-4DA5-AF6A-CD87E2254B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142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3"/>
            <a:ext cx="2972834" cy="4645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4" tIns="46582" rIns="93164" bIns="4658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3617" y="3"/>
            <a:ext cx="2972834" cy="4645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4" tIns="46582" rIns="93164" bIns="4658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30200" y="695325"/>
            <a:ext cx="6197600" cy="34877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416741"/>
            <a:ext cx="5486400" cy="41836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4" tIns="46582" rIns="93164" bIns="465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830315"/>
            <a:ext cx="2972834" cy="4645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4" tIns="46582" rIns="93164" bIns="4658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3617" y="8830315"/>
            <a:ext cx="2972834" cy="4645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4" tIns="46582" rIns="93164" bIns="4658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742F296D-A178-4FC7-8DA4-E4B30C2582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2136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30200" y="695325"/>
            <a:ext cx="6197600" cy="34877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cs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42F296D-A178-4FC7-8DA4-E4B30C2582F5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68147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30200" y="695325"/>
            <a:ext cx="6197600" cy="34877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42F296D-A178-4FC7-8DA4-E4B30C2582F5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2014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30200" y="695325"/>
            <a:ext cx="6197600" cy="34877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42F296D-A178-4FC7-8DA4-E4B30C2582F5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540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30200" y="695325"/>
            <a:ext cx="6197600" cy="34877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42F296D-A178-4FC7-8DA4-E4B30C2582F5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12025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30200" y="695325"/>
            <a:ext cx="6197600" cy="34877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42F296D-A178-4FC7-8DA4-E4B30C2582F5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23430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30200" y="695325"/>
            <a:ext cx="6197600" cy="34877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42F296D-A178-4FC7-8DA4-E4B30C2582F5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51018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30200" y="695325"/>
            <a:ext cx="6197600" cy="34877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R="0" algn="l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42F296D-A178-4FC7-8DA4-E4B30C2582F5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10861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30200" y="695325"/>
            <a:ext cx="6197600" cy="34877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42F296D-A178-4FC7-8DA4-E4B30C2582F5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4174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1">
            <a:extLst>
              <a:ext uri="{FF2B5EF4-FFF2-40B4-BE49-F238E27FC236}">
                <a16:creationId xmlns:a16="http://schemas.microsoft.com/office/drawing/2014/main" id="{93A4E24A-96BA-4EAF-9CE8-81A0A1EAC89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85540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30200" y="695325"/>
            <a:ext cx="6197600" cy="34877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42F296D-A178-4FC7-8DA4-E4B30C2582F5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55677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30200" y="695325"/>
            <a:ext cx="6197600" cy="34877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42F296D-A178-4FC7-8DA4-E4B30C2582F5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0731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30200" y="695325"/>
            <a:ext cx="6197600" cy="34877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42F296D-A178-4FC7-8DA4-E4B30C2582F5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6865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30200" y="695325"/>
            <a:ext cx="6197600" cy="34877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42F296D-A178-4FC7-8DA4-E4B30C2582F5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7006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30200" y="695325"/>
            <a:ext cx="6197600" cy="34877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42F296D-A178-4FC7-8DA4-E4B30C2582F5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39796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30200" y="695325"/>
            <a:ext cx="6197600" cy="34877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42F296D-A178-4FC7-8DA4-E4B30C2582F5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35885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30200" y="695325"/>
            <a:ext cx="6197600" cy="34877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42F296D-A178-4FC7-8DA4-E4B30C2582F5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74255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30200" y="695325"/>
            <a:ext cx="6197600" cy="34877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42F296D-A178-4FC7-8DA4-E4B30C2582F5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44126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30200" y="695325"/>
            <a:ext cx="6197600" cy="34877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42F296D-A178-4FC7-8DA4-E4B30C2582F5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23030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30200" y="695325"/>
            <a:ext cx="6197600" cy="34877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42F296D-A178-4FC7-8DA4-E4B30C2582F5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18912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30200" y="695325"/>
            <a:ext cx="6197600" cy="34877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42F296D-A178-4FC7-8DA4-E4B30C2582F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6366323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30200" y="695325"/>
            <a:ext cx="6197600" cy="34877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42F296D-A178-4FC7-8DA4-E4B30C2582F5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48938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30200" y="695325"/>
            <a:ext cx="6197600" cy="34877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42F296D-A178-4FC7-8DA4-E4B30C2582F5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9377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30200" y="695325"/>
            <a:ext cx="6197600" cy="34877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42F296D-A178-4FC7-8DA4-E4B30C2582F5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9722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30200" y="695325"/>
            <a:ext cx="6197600" cy="34877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42F296D-A178-4FC7-8DA4-E4B30C2582F5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35754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30200" y="695325"/>
            <a:ext cx="6197600" cy="34877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42F296D-A178-4FC7-8DA4-E4B30C2582F5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6363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30200" y="695325"/>
            <a:ext cx="6197600" cy="34877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42F296D-A178-4FC7-8DA4-E4B30C2582F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22686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30200" y="695325"/>
            <a:ext cx="6197600" cy="34877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42F296D-A178-4FC7-8DA4-E4B30C2582F5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0671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30200" y="695325"/>
            <a:ext cx="6197600" cy="34877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42F296D-A178-4FC7-8DA4-E4B30C2582F5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5702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30200" y="695325"/>
            <a:ext cx="6197600" cy="34877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cs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42F296D-A178-4FC7-8DA4-E4B30C2582F5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0346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30200" y="695325"/>
            <a:ext cx="6197600" cy="34877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42F296D-A178-4FC7-8DA4-E4B30C2582F5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3942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30200" y="695325"/>
            <a:ext cx="6197600" cy="34877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42F296D-A178-4FC7-8DA4-E4B30C2582F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240692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6"/>
          <p:cNvSpPr>
            <a:spLocks noChangeShapeType="1"/>
          </p:cNvSpPr>
          <p:nvPr/>
        </p:nvSpPr>
        <p:spPr bwMode="auto">
          <a:xfrm>
            <a:off x="457200" y="2220686"/>
            <a:ext cx="82264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404814" y="4572001"/>
            <a:ext cx="1530868" cy="29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6675" tIns="33338" rIns="66675" bIns="33338">
            <a:spAutoFit/>
          </a:bodyPr>
          <a:lstStyle>
            <a:lvl1pPr defTabSz="88582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88582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88582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88582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88582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8858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8858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8858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8858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altLang="en-US" sz="750" b="1"/>
              <a:t>U.S. Department of the Interior</a:t>
            </a:r>
          </a:p>
          <a:p>
            <a:pPr>
              <a:defRPr/>
            </a:pPr>
            <a:r>
              <a:rPr lang="en-US" altLang="en-US" sz="750" b="1"/>
              <a:t>U.S. Geological Survey</a:t>
            </a:r>
          </a:p>
        </p:txBody>
      </p:sp>
      <p:pic>
        <p:nvPicPr>
          <p:cNvPr id="6" name="Picture 8" descr="ident_4_onscreen_png"/>
          <p:cNvPicPr>
            <a:picLocks noChangeAspect="1" noChangeArrowheads="1"/>
          </p:cNvPicPr>
          <p:nvPr/>
        </p:nvPicPr>
        <p:blipFill>
          <a:blip r:embed="rId2" cstate="print">
            <a:lum bright="-10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42901"/>
            <a:ext cx="1563624" cy="5694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428750"/>
            <a:ext cx="8226425" cy="800100"/>
          </a:xfrm>
        </p:spPr>
        <p:txBody>
          <a:bodyPr anchor="t"/>
          <a:lstStyle>
            <a:lvl1pPr>
              <a:defRPr sz="33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2628900"/>
            <a:ext cx="8226425" cy="131445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195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0"/>
          </p:nvPr>
        </p:nvSpPr>
        <p:spPr bwMode="auto">
          <a:xfrm>
            <a:off x="3124200" y="4682729"/>
            <a:ext cx="2895600" cy="3429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900">
                <a:latin typeface="Garamond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4682729"/>
            <a:ext cx="2133600" cy="342900"/>
          </a:xfrm>
        </p:spPr>
        <p:txBody>
          <a:bodyPr/>
          <a:lstStyle>
            <a:lvl1pPr>
              <a:defRPr>
                <a:latin typeface="Garamond" pitchFamily="18" charset="0"/>
              </a:defRPr>
            </a:lvl1pPr>
          </a:lstStyle>
          <a:p>
            <a:pPr>
              <a:defRPr/>
            </a:pPr>
            <a:fld id="{C19C1373-8828-43DB-BCD1-9DC827A7A84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5523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DD1CEA-6EDE-4AFA-BD66-A46653C5FA6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6270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8360"/>
            <a:ext cx="2057400" cy="424934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8360"/>
            <a:ext cx="6019800" cy="424934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52AADB-DC55-4CAC-ADBC-F5C99A5BB2A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3696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16C709-DE7C-48B2-9FF3-7E1AF6E49BC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936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D8DC51-2FB1-492D-8942-65BF1D9521F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8426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14400"/>
            <a:ext cx="4038600" cy="35433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4038600" cy="35433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ED959A-058F-4CC1-B228-6F6E839B79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25578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4A647C-FF10-4225-B6D1-0A458FB1930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1585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4B04CB-7CA7-497F-9E05-1043D19F03F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361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9A09B1-0D57-4E9F-AE4A-DCCAF648C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6292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076327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8D81B4-8D29-4128-B425-41B501046A5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1917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9B9132-4B19-4759-A7F4-7B487D32176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1196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914400"/>
            <a:ext cx="8229600" cy="354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400550"/>
            <a:ext cx="2133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" charset="0"/>
              </a:defRPr>
            </a:lvl1pPr>
          </a:lstStyle>
          <a:p>
            <a:pPr>
              <a:defRPr/>
            </a:pPr>
            <a:fld id="{33980CAF-3599-4B0F-A7A4-6034A52295F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28" name="Line 4"/>
          <p:cNvSpPr>
            <a:spLocks noChangeShapeType="1"/>
          </p:cNvSpPr>
          <p:nvPr/>
        </p:nvSpPr>
        <p:spPr bwMode="auto">
          <a:xfrm>
            <a:off x="457200" y="4542235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9" name="Line 5"/>
          <p:cNvSpPr>
            <a:spLocks noChangeShapeType="1"/>
          </p:cNvSpPr>
          <p:nvPr/>
        </p:nvSpPr>
        <p:spPr bwMode="auto">
          <a:xfrm>
            <a:off x="457200" y="85725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08361"/>
            <a:ext cx="8229600" cy="4250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pic>
        <p:nvPicPr>
          <p:cNvPr id="1031" name="Picture 7" descr="ident-small_4_onscreen_png"/>
          <p:cNvPicPr>
            <a:picLocks noChangeAspect="1" noChangeArrowheads="1"/>
          </p:cNvPicPr>
          <p:nvPr/>
        </p:nvPicPr>
        <p:blipFill>
          <a:blip r:embed="rId13" cstate="print">
            <a:lum bright="-10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656536"/>
            <a:ext cx="857250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80" r:id="rId1"/>
    <p:sldLayoutId id="2147484070" r:id="rId2"/>
    <p:sldLayoutId id="2147484071" r:id="rId3"/>
    <p:sldLayoutId id="2147484072" r:id="rId4"/>
    <p:sldLayoutId id="2147484073" r:id="rId5"/>
    <p:sldLayoutId id="2147484074" r:id="rId6"/>
    <p:sldLayoutId id="2147484075" r:id="rId7"/>
    <p:sldLayoutId id="2147484076" r:id="rId8"/>
    <p:sldLayoutId id="2147484077" r:id="rId9"/>
    <p:sldLayoutId id="2147484078" r:id="rId10"/>
    <p:sldLayoutId id="2147484079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5pPr>
      <a:lvl6pPr marL="342900" algn="l" rtl="0" fontAlgn="base"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6pPr>
      <a:lvl7pPr marL="685800" algn="l" rtl="0" fontAlgn="base"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7pPr>
      <a:lvl8pPr marL="1028700" algn="l" rtl="0" fontAlgn="base"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8pPr>
      <a:lvl9pPr marL="1371600" algn="l" rtl="0" fontAlgn="base"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" pitchFamily="2" charset="2"/>
        <a:buChar char="n"/>
        <a:defRPr sz="2100" b="1">
          <a:solidFill>
            <a:schemeClr val="tx1"/>
          </a:solidFill>
          <a:latin typeface="+mn-lt"/>
          <a:ea typeface="+mn-ea"/>
          <a:cs typeface="+mn-cs"/>
        </a:defRPr>
      </a:lvl1pPr>
      <a:lvl2pPr marL="502444" indent="-244079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q"/>
        <a:defRPr sz="1800" b="1">
          <a:solidFill>
            <a:schemeClr val="tx1"/>
          </a:solidFill>
          <a:latin typeface="+mn-lt"/>
        </a:defRPr>
      </a:lvl2pPr>
      <a:lvl3pPr marL="766763" indent="-263129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" pitchFamily="2" charset="2"/>
        <a:buChar char="n"/>
        <a:defRPr sz="1500" b="1">
          <a:solidFill>
            <a:schemeClr val="tx1"/>
          </a:solidFill>
          <a:latin typeface="+mn-lt"/>
        </a:defRPr>
      </a:lvl3pPr>
      <a:lvl4pPr marL="1004888" indent="-236935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q"/>
        <a:defRPr b="1">
          <a:solidFill>
            <a:schemeClr val="tx1"/>
          </a:solidFill>
          <a:latin typeface="+mn-lt"/>
        </a:defRPr>
      </a:lvl4pPr>
      <a:lvl5pPr marL="1260872" indent="-254794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" pitchFamily="2" charset="2"/>
        <a:buChar char="§"/>
        <a:defRPr sz="1200" b="1">
          <a:solidFill>
            <a:schemeClr val="tx1"/>
          </a:solidFill>
          <a:latin typeface="+mn-lt"/>
        </a:defRPr>
      </a:lvl5pPr>
      <a:lvl6pPr marL="1603772" indent="-254794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" pitchFamily="2" charset="2"/>
        <a:buChar char="§"/>
        <a:defRPr sz="1200" b="1">
          <a:solidFill>
            <a:schemeClr val="tx1"/>
          </a:solidFill>
          <a:latin typeface="+mn-lt"/>
        </a:defRPr>
      </a:lvl6pPr>
      <a:lvl7pPr marL="1946672" indent="-254794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" pitchFamily="2" charset="2"/>
        <a:buChar char="§"/>
        <a:defRPr sz="1200" b="1">
          <a:solidFill>
            <a:schemeClr val="tx1"/>
          </a:solidFill>
          <a:latin typeface="+mn-lt"/>
        </a:defRPr>
      </a:lvl7pPr>
      <a:lvl8pPr marL="2289572" indent="-254794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" pitchFamily="2" charset="2"/>
        <a:buChar char="§"/>
        <a:defRPr sz="1200" b="1">
          <a:solidFill>
            <a:schemeClr val="tx1"/>
          </a:solidFill>
          <a:latin typeface="+mn-lt"/>
        </a:defRPr>
      </a:lvl8pPr>
      <a:lvl9pPr marL="2632472" indent="-254794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" pitchFamily="2" charset="2"/>
        <a:buChar char="§"/>
        <a:defRPr sz="12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rge-edge@usgs.gov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hyperlink" Target="http://www.usgs.gov/rge-edge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mailto:submit_rge-edge@usgs.gov" TargetMode="Externa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rge-edge@usgs.gov" TargetMode="Externa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s://usgs.gov/rge-edge" TargetMode="Externa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mailto:shilburger@usgs.gov" TargetMode="Externa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rge-edge@usgs.gov" TargetMode="External"/><Relationship Id="rId4" Type="http://schemas.openxmlformats.org/officeDocument/2006/relationships/hyperlink" Target="mailto:mpmiller@usgs.gov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sgs.gov/rge-edge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sgs.gov/office-of-science-quality-and-integrity/fundamental-science-practices/faq/209-generative-artificial-intelligence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usgs.gov/office-of-science-quality-and-integrity/fundamental-science-practices/faq/212-safeguarding-usgs-info-using-ai" TargetMode="External"/><Relationship Id="rId5" Type="http://schemas.openxmlformats.org/officeDocument/2006/relationships/hyperlink" Target="https://www.usgs.gov/office-of-science-quality-and-integrity/fundamental-science-practices/faq/211-ensure-reliability-and-accuracy-ai" TargetMode="External"/><Relationship Id="rId4" Type="http://schemas.openxmlformats.org/officeDocument/2006/relationships/hyperlink" Target="https://www.usgs.gov/office-of-science-quality-and-integrity/fundamental-science-practices/faq/210-restrictions-using-generative-ai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85900" y="1200152"/>
            <a:ext cx="6629400" cy="937471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2700"/>
              <a:t>Preparing for your RGE-EDGE Review</a:t>
            </a:r>
            <a:endParaRPr lang="en-US" altLang="en-US" sz="1050">
              <a:solidFill>
                <a:schemeClr val="tx1"/>
              </a:solidFill>
            </a:endParaRP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79142" y="1717659"/>
            <a:ext cx="7276580" cy="2787434"/>
          </a:xfrm>
        </p:spPr>
        <p:txBody>
          <a:bodyPr/>
          <a:lstStyle/>
          <a:p>
            <a:endParaRPr lang="en-US"/>
          </a:p>
          <a:p>
            <a:endParaRPr lang="en-US" sz="1500"/>
          </a:p>
          <a:p>
            <a:r>
              <a:rPr lang="en-US" sz="1500"/>
              <a:t>Steve Hilburger and Mark Miller</a:t>
            </a:r>
            <a:endParaRPr lang="en-US" sz="1500">
              <a:cs typeface="Arial"/>
            </a:endParaRPr>
          </a:p>
          <a:p>
            <a:r>
              <a:rPr lang="en-US" sz="1500"/>
              <a:t>RGE-EDGE Senior Scientists</a:t>
            </a:r>
            <a:endParaRPr lang="en-US" sz="1500">
              <a:cs typeface="Arial"/>
            </a:endParaRPr>
          </a:p>
          <a:p>
            <a:r>
              <a:rPr lang="en-US" sz="1500"/>
              <a:t>Office of Science Quality and Integrity (OSQI)</a:t>
            </a:r>
            <a:endParaRPr lang="en-US" sz="1500">
              <a:cs typeface="Arial"/>
            </a:endParaRPr>
          </a:p>
          <a:p>
            <a:r>
              <a:rPr lang="en-US" sz="1500"/>
              <a:t>2026 Summer Review Cycle (June 15 Submission)</a:t>
            </a:r>
            <a:endParaRPr lang="en-US" sz="1500">
              <a:cs typeface="Arial"/>
            </a:endParaRPr>
          </a:p>
          <a:p>
            <a:endParaRPr lang="en-US" sz="1500"/>
          </a:p>
          <a:p>
            <a:endParaRPr lang="en-US" sz="750"/>
          </a:p>
          <a:p>
            <a:r>
              <a:rPr lang="en-US" sz="1500"/>
              <a:t>RGE mailbox </a:t>
            </a:r>
            <a:r>
              <a:rPr lang="en-US" sz="1500" b="0">
                <a:hlinkClick r:id="rId3"/>
              </a:rPr>
              <a:t>rge-edge@usgs.gov</a:t>
            </a:r>
            <a:endParaRPr lang="en-US" sz="1500" b="0"/>
          </a:p>
          <a:p>
            <a:r>
              <a:rPr lang="en-US" sz="1500"/>
              <a:t>RGE website </a:t>
            </a:r>
            <a:r>
              <a:rPr lang="en-US" sz="1500" b="0">
                <a:hlinkClick r:id="rId4"/>
              </a:rPr>
              <a:t>www.usgs.gov/rge-edge</a:t>
            </a:r>
            <a:endParaRPr lang="en-US" sz="1500" b="0"/>
          </a:p>
          <a:p>
            <a:endParaRPr lang="en-US" sz="1500"/>
          </a:p>
        </p:txBody>
      </p:sp>
      <p:pic>
        <p:nvPicPr>
          <p:cNvPr id="3" name="Picture 2" descr="QR Code to https://www.usgs.gov/office-of-science-quality-and-integrity/research-and-equipment-development-grade-evaluation">
            <a:extLst>
              <a:ext uri="{FF2B5EF4-FFF2-40B4-BE49-F238E27FC236}">
                <a16:creationId xmlns:a16="http://schemas.microsoft.com/office/drawing/2014/main" id="{BFC1DBD9-352A-F6AC-79FA-4CEAD1A59B7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59704" y="3280150"/>
            <a:ext cx="1192036" cy="119203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8360"/>
            <a:ext cx="6286500" cy="425053"/>
          </a:xfrm>
        </p:spPr>
        <p:txBody>
          <a:bodyPr/>
          <a:lstStyle/>
          <a:p>
            <a:r>
              <a:rPr lang="en-US"/>
              <a:t>Scientist 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7315200" cy="3543300"/>
          </a:xfrm>
        </p:spPr>
        <p:txBody>
          <a:bodyPr/>
          <a:lstStyle/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000000"/>
                </a:solidFill>
                <a:ea typeface="Times New Roman" panose="02020603050405020304" pitchFamily="18" charset="0"/>
              </a:rPr>
              <a:t>Name (pronouns, optional)</a:t>
            </a:r>
            <a:endParaRPr lang="en-US" sz="1600">
              <a:ea typeface="Calibri" panose="020F0502020204030204" pitchFamily="34" charset="0"/>
            </a:endParaRP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000000"/>
                </a:solidFill>
                <a:ea typeface="Times New Roman" panose="02020603050405020304" pitchFamily="18" charset="0"/>
              </a:rPr>
              <a:t>Classification Title, Series, and Grade</a:t>
            </a:r>
            <a:endParaRPr lang="en-US" sz="1600">
              <a:ea typeface="Calibri" panose="020F0502020204030204" pitchFamily="34" charset="0"/>
            </a:endParaRP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000000"/>
                </a:solidFill>
                <a:ea typeface="Times New Roman" panose="02020603050405020304" pitchFamily="18" charset="0"/>
              </a:rPr>
              <a:t>Center Name</a:t>
            </a:r>
            <a:endParaRPr lang="en-US" sz="1600">
              <a:ea typeface="Calibri" panose="020F0502020204030204" pitchFamily="34" charset="0"/>
            </a:endParaRP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000000"/>
                </a:solidFill>
                <a:ea typeface="Times New Roman" panose="02020603050405020304" pitchFamily="18" charset="0"/>
              </a:rPr>
              <a:t>Duty Station</a:t>
            </a:r>
            <a:endParaRPr lang="en-US" sz="1600">
              <a:ea typeface="Calibri" panose="020F0502020204030204" pitchFamily="34" charset="0"/>
            </a:endParaRP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000000"/>
                </a:solidFill>
                <a:ea typeface="Times New Roman" panose="02020603050405020304" pitchFamily="18" charset="0"/>
              </a:rPr>
              <a:t>Date of Entrance to Federal Service</a:t>
            </a:r>
            <a:endParaRPr lang="en-US" sz="1600">
              <a:ea typeface="Calibri" panose="020F0502020204030204" pitchFamily="34" charset="0"/>
            </a:endParaRP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000000"/>
                </a:solidFill>
                <a:ea typeface="Times New Roman" panose="02020603050405020304" pitchFamily="18" charset="0"/>
              </a:rPr>
              <a:t>Date of Last Promotion </a:t>
            </a:r>
            <a:endParaRPr lang="en-US" sz="1600">
              <a:ea typeface="Calibri" panose="020F0502020204030204" pitchFamily="34" charset="0"/>
            </a:endParaRP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000000"/>
                </a:solidFill>
                <a:ea typeface="Times New Roman" panose="02020603050405020304" pitchFamily="18" charset="0"/>
              </a:rPr>
              <a:t>Review Cycle Submitted</a:t>
            </a:r>
            <a:endParaRPr lang="en-US" sz="1600">
              <a:solidFill>
                <a:srgbClr val="000000"/>
              </a:solidFill>
              <a:ea typeface="Times New Roman" panose="02020603050405020304" pitchFamily="18" charset="0"/>
              <a:cs typeface="Arial"/>
            </a:endParaRP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000000"/>
                </a:solidFill>
                <a:ea typeface="Times New Roman" panose="02020603050405020304" pitchFamily="18" charset="0"/>
              </a:rPr>
              <a:t>Up to 5 descriptive phrases that characterize your research and specialties</a:t>
            </a:r>
            <a:endParaRPr lang="en-US" sz="1600">
              <a:solidFill>
                <a:srgbClr val="000000"/>
              </a:solidFill>
              <a:ea typeface="Times New Roman" panose="02020603050405020304" pitchFamily="18" charset="0"/>
              <a:cs typeface="Arial"/>
            </a:endParaRP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600" i="1">
              <a:solidFill>
                <a:srgbClr val="000000"/>
              </a:solidFill>
              <a:ea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i="1">
                <a:solidFill>
                  <a:srgbClr val="4F81BD"/>
                </a:solidFill>
                <a:ea typeface="Times New Roman" panose="02020603050405020304" pitchFamily="18" charset="0"/>
              </a:rPr>
              <a:t>(e.g., aquatic trophic interactions, heavy metal isotopes, earthquake wave propagation…Avoid general terms such as hydrology, ecology, and geology.)</a:t>
            </a:r>
            <a:endParaRPr lang="en-US" sz="1600"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E7846E-6DF7-46B7-8BFF-8C6CE98C242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16C709-DE7C-48B2-9FF3-7E1AF6E49BCB}" type="slidenum">
              <a:rPr lang="en-US" altLang="en-US" smtClean="0"/>
              <a:pPr>
                <a:defRPr/>
              </a:pPr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690531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Research or Development Environment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14400"/>
            <a:ext cx="4023360" cy="3543300"/>
          </a:xfrm>
        </p:spPr>
        <p:txBody>
          <a:bodyPr/>
          <a:lstStyle/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ea typeface="Calibri" panose="020F0502020204030204" pitchFamily="34" charset="0"/>
              </a:rPr>
              <a:t>An abstract to your position</a:t>
            </a: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800">
              <a:ea typeface="Calibri" panose="020F0502020204030204" pitchFamily="34" charset="0"/>
            </a:endParaRP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>
                <a:ea typeface="Calibri" panose="020F0502020204030204" pitchFamily="34" charset="0"/>
              </a:rPr>
              <a:t>Very high-level summary</a:t>
            </a: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800" b="0"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0">
                <a:ea typeface="Calibri" panose="020F0502020204030204" pitchFamily="34" charset="0"/>
              </a:rPr>
              <a:t>Scope of research/development</a:t>
            </a: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800" b="0"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0">
                <a:ea typeface="Calibri" panose="020F0502020204030204" pitchFamily="34" charset="0"/>
              </a:rPr>
              <a:t>Primary collaborators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1800" b="0"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0">
                <a:ea typeface="Calibri" panose="020F0502020204030204" pitchFamily="34" charset="0"/>
              </a:rPr>
              <a:t>Major sources of funding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1800" b="0"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0">
                <a:ea typeface="Calibri" panose="020F0502020204030204" pitchFamily="34" charset="0"/>
              </a:rPr>
              <a:t>Not scored, offers context</a:t>
            </a:r>
          </a:p>
          <a:p>
            <a:pPr marL="0" indent="0">
              <a:buNone/>
            </a:pP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B29C58-46AA-416B-A36A-0A486D75BF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4023360" cy="3543300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ClrTx/>
              <a:buSzPct val="125000"/>
              <a:buNone/>
            </a:pPr>
            <a:r>
              <a:rPr lang="en-US" sz="1800" kern="1200">
                <a:solidFill>
                  <a:prstClr val="black"/>
                </a:solidFill>
                <a:latin typeface="Calibri"/>
                <a:cs typeface="Arial"/>
              </a:rPr>
              <a:t>Do not include:</a:t>
            </a:r>
          </a:p>
          <a:p>
            <a:pPr marL="214313" indent="-214313" eaLnBrk="1" fontAlgn="auto" hangingPunct="1">
              <a:spcBef>
                <a:spcPts val="0"/>
              </a:spcBef>
              <a:spcAft>
                <a:spcPts val="0"/>
              </a:spcAft>
              <a:buClrTx/>
              <a:buSzPct val="125000"/>
              <a:buFont typeface="Calibri" panose="020F0502020204030204" pitchFamily="34" charset="0"/>
              <a:buChar char="•"/>
            </a:pPr>
            <a:endParaRPr lang="en-US" sz="1800" b="0" kern="1200">
              <a:solidFill>
                <a:prstClr val="black"/>
              </a:solidFill>
              <a:latin typeface="Calibri"/>
              <a:cs typeface="Arial" panose="020B0604020202020204" pitchFamily="34" charset="0"/>
            </a:endParaRPr>
          </a:p>
          <a:p>
            <a:pPr marL="214313" indent="-214313" eaLnBrk="1" fontAlgn="auto" hangingPunct="1">
              <a:spcBef>
                <a:spcPts val="0"/>
              </a:spcBef>
              <a:spcAft>
                <a:spcPts val="0"/>
              </a:spcAft>
              <a:buClrTx/>
              <a:buSzPct val="125000"/>
              <a:buFont typeface="Calibri" panose="020F0502020204030204" pitchFamily="34" charset="0"/>
              <a:buChar char="•"/>
            </a:pPr>
            <a:r>
              <a:rPr lang="en-US" sz="1800" b="0" kern="1200">
                <a:solidFill>
                  <a:prstClr val="black"/>
                </a:solidFill>
                <a:latin typeface="Calibri"/>
                <a:cs typeface="Arial"/>
              </a:rPr>
              <a:t>Lengthy lists with a lot of detail</a:t>
            </a:r>
          </a:p>
          <a:p>
            <a:pPr marL="214313" indent="-214313" eaLnBrk="1" fontAlgn="auto" hangingPunct="1">
              <a:spcBef>
                <a:spcPts val="0"/>
              </a:spcBef>
              <a:spcAft>
                <a:spcPts val="0"/>
              </a:spcAft>
              <a:buClrTx/>
              <a:buSzPct val="125000"/>
              <a:buFont typeface="Calibri" panose="020F0502020204030204" pitchFamily="34" charset="0"/>
              <a:buChar char="•"/>
            </a:pPr>
            <a:endParaRPr lang="en-US" sz="1800" b="0" kern="1200">
              <a:solidFill>
                <a:prstClr val="black"/>
              </a:solidFill>
              <a:latin typeface="Calibri"/>
              <a:cs typeface="Arial" panose="020B0604020202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E7846E-6DF7-46B7-8BFF-8C6CE98C242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16C709-DE7C-48B2-9FF3-7E1AF6E49BCB}" type="slidenum">
              <a:rPr lang="en-US" altLang="en-US" smtClean="0"/>
              <a:pPr>
                <a:defRPr/>
              </a:pPr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49280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Factor Narratives -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14400"/>
            <a:ext cx="4023360" cy="3543300"/>
          </a:xfrm>
        </p:spPr>
        <p:txBody>
          <a:bodyPr/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900"/>
              </a:spcAft>
            </a:pPr>
            <a:r>
              <a:rPr lang="en-US" sz="1600" b="0">
                <a:ea typeface="Calibri" panose="020F0502020204030204" pitchFamily="34" charset="0"/>
              </a:rPr>
              <a:t>Allows you to directly </a:t>
            </a:r>
            <a:r>
              <a:rPr lang="en-US" sz="1600" b="0"/>
              <a:t>address</a:t>
            </a:r>
            <a:r>
              <a:rPr lang="en-US" sz="1600" b="0">
                <a:ea typeface="Calibri" panose="020F0502020204030204" pitchFamily="34" charset="0"/>
              </a:rPr>
              <a:t> each of the four factors.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900"/>
              </a:spcAft>
            </a:pPr>
            <a:r>
              <a:rPr lang="en-US" sz="1600" b="0"/>
              <a:t>Focus factors 1, 2, and 3 on current assignment (</a:t>
            </a:r>
            <a:r>
              <a:rPr lang="en-US" sz="1600"/>
              <a:t>varies by grade; see guidance document</a:t>
            </a:r>
            <a:r>
              <a:rPr lang="en-US" sz="1600" b="0"/>
              <a:t>).</a:t>
            </a:r>
            <a:endParaRPr lang="en-US" sz="1600" b="0">
              <a:cs typeface="Arial"/>
            </a:endParaRP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900"/>
              </a:spcAft>
            </a:pPr>
            <a:r>
              <a:rPr lang="en-US" sz="1600" b="0"/>
              <a:t>Factor 4 can cover full career but recency matters.</a:t>
            </a:r>
            <a:endParaRPr lang="en-US" sz="1600" b="0">
              <a:cs typeface="Arial"/>
            </a:endParaRP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900"/>
              </a:spcAft>
            </a:pPr>
            <a:r>
              <a:rPr lang="en-US" sz="1600" b="0"/>
              <a:t>Focus on clear descriptions of your work and your role.</a:t>
            </a:r>
            <a:endParaRPr lang="en-US" sz="1600" b="0">
              <a:cs typeface="Arial"/>
            </a:endParaRP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900"/>
              </a:spcAft>
            </a:pPr>
            <a:r>
              <a:rPr lang="en-US" sz="1600" b="0"/>
              <a:t>Claims made in the narrative must be substantiated in the record. </a:t>
            </a:r>
            <a:endParaRPr lang="en-US" sz="240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B29C58-46AA-416B-A36A-0A486D75BF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5152" y="914400"/>
            <a:ext cx="4023360" cy="3543300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ClrTx/>
              <a:buSzPct val="125000"/>
              <a:buNone/>
            </a:pPr>
            <a:r>
              <a:rPr lang="en-US" sz="1800" kern="120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Tips:</a:t>
            </a: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ClrTx/>
              <a:buSzPct val="125000"/>
              <a:buNone/>
            </a:pPr>
            <a:endParaRPr lang="en-US" sz="1600" kern="1200">
              <a:solidFill>
                <a:prstClr val="black"/>
              </a:solidFill>
              <a:latin typeface="Calibri"/>
              <a:cs typeface="Arial" panose="020B0604020202020204" pitchFamily="34" charset="0"/>
            </a:endParaRPr>
          </a:p>
          <a:p>
            <a:pPr marL="214313" indent="-214313" eaLnBrk="1" fontAlgn="auto" hangingPunct="1">
              <a:spcBef>
                <a:spcPts val="0"/>
              </a:spcBef>
              <a:spcAft>
                <a:spcPts val="0"/>
              </a:spcAft>
              <a:buClrTx/>
              <a:buSzPct val="125000"/>
              <a:buFont typeface="Calibri" panose="020F0502020204030204" pitchFamily="34" charset="0"/>
              <a:buChar char="•"/>
              <a:defRPr/>
            </a:pPr>
            <a:r>
              <a:rPr lang="en-US" sz="1600" b="0" kern="120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Become familiar with OPM Guide criteria </a:t>
            </a:r>
            <a:r>
              <a:rPr lang="en-US" sz="1600" kern="120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but avoid relying on aspirational phrases from the Guide</a:t>
            </a:r>
            <a:r>
              <a:rPr lang="en-US" sz="1600" b="0" kern="120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.</a:t>
            </a:r>
          </a:p>
          <a:p>
            <a:pPr marL="0" indent="0" eaLnBrk="1" fontAlgn="auto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Pct val="125000"/>
              <a:buNone/>
              <a:defRPr/>
            </a:pPr>
            <a:endParaRPr lang="en-US" sz="1000" b="0" kern="1200">
              <a:solidFill>
                <a:prstClr val="black"/>
              </a:solidFill>
              <a:latin typeface="Calibri"/>
              <a:cs typeface="Arial" panose="020B0604020202020204" pitchFamily="34" charset="0"/>
            </a:endParaRPr>
          </a:p>
          <a:p>
            <a:pPr marL="214313" indent="-214313" eaLnBrk="1" fontAlgn="auto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Pct val="125000"/>
              <a:buFont typeface="Calibri" panose="020F0502020204030204" pitchFamily="34" charset="0"/>
              <a:buChar char="•"/>
              <a:defRPr/>
            </a:pPr>
            <a:r>
              <a:rPr lang="en-US" sz="1600" b="0" kern="120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Show, don’t tell. </a:t>
            </a:r>
          </a:p>
          <a:p>
            <a:pPr marL="214313" indent="-214313" eaLnBrk="1" fontAlgn="auto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Pct val="125000"/>
              <a:buFont typeface="Calibri" panose="020F0502020204030204" pitchFamily="34" charset="0"/>
              <a:buChar char="•"/>
              <a:defRPr/>
            </a:pPr>
            <a:endParaRPr lang="en-US" sz="1000" b="0" kern="1200">
              <a:solidFill>
                <a:prstClr val="black"/>
              </a:solidFill>
              <a:latin typeface="Calibri"/>
              <a:cs typeface="Arial" panose="020B0604020202020204" pitchFamily="34" charset="0"/>
            </a:endParaRPr>
          </a:p>
          <a:p>
            <a:pPr marL="214313" indent="-214313" eaLnBrk="1" fontAlgn="auto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Pct val="125000"/>
              <a:buFont typeface="Calibri" panose="020F0502020204030204" pitchFamily="34" charset="0"/>
              <a:buChar char="•"/>
              <a:defRPr/>
            </a:pPr>
            <a:r>
              <a:rPr lang="en-US" sz="1600" b="0" kern="120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Describe specific evidence; avoid making a general statement followed by numerous citations.</a:t>
            </a:r>
          </a:p>
          <a:p>
            <a:pPr marL="214313" indent="-214313" eaLnBrk="1" fontAlgn="auto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Pct val="125000"/>
              <a:buFont typeface="Calibri" panose="020F0502020204030204" pitchFamily="34" charset="0"/>
              <a:buChar char="•"/>
              <a:defRPr/>
            </a:pPr>
            <a:endParaRPr lang="en-US" sz="1000" b="0" kern="1200">
              <a:solidFill>
                <a:prstClr val="black"/>
              </a:solidFill>
              <a:latin typeface="Calibri"/>
              <a:cs typeface="Arial" panose="020B0604020202020204" pitchFamily="34" charset="0"/>
            </a:endParaRPr>
          </a:p>
          <a:p>
            <a:pPr marL="214313" indent="-214313" eaLnBrk="1" fontAlgn="auto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Pct val="125000"/>
              <a:buFont typeface="Calibri" panose="020F0502020204030204" pitchFamily="34" charset="0"/>
              <a:buChar char="•"/>
              <a:defRPr/>
            </a:pPr>
            <a:r>
              <a:rPr lang="en-US" sz="1600" b="0" kern="120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Do not include images, diagrams, pictures, or illustrations.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E7846E-6DF7-46B7-8BFF-8C6CE98C242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16C709-DE7C-48B2-9FF3-7E1AF6E49BCB}" type="slidenum">
              <a:rPr lang="en-US" altLang="en-US" smtClean="0"/>
              <a:pPr>
                <a:defRPr/>
              </a:pPr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08367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Factor I: Research Assignment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92F183A-526B-4168-9331-FD7EE00A81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197" y="914400"/>
            <a:ext cx="4023360" cy="3543300"/>
          </a:xfrm>
        </p:spPr>
        <p:txBody>
          <a:bodyPr/>
          <a:lstStyle/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1800">
                <a:ea typeface="Calibri" panose="020F0502020204030204" pitchFamily="34" charset="0"/>
              </a:rPr>
              <a:t>Focus on: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800" b="0">
                <a:ea typeface="Calibri" panose="020F0502020204030204" pitchFamily="34" charset="0"/>
              </a:rPr>
              <a:t>Scope and complexity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800" b="0">
                <a:ea typeface="Calibri" panose="020F0502020204030204" pitchFamily="34" charset="0"/>
              </a:rPr>
              <a:t>General types of methods used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800" b="0">
                <a:ea typeface="Calibri" panose="020F0502020204030204" pitchFamily="34" charset="0"/>
              </a:rPr>
              <a:t>Importance of expected results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800" b="0">
                <a:ea typeface="Calibri" panose="020F0502020204030204" pitchFamily="34" charset="0"/>
              </a:rPr>
              <a:t>Scientific leadership – team, supervisory, and administrative responsibilities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800" b="0">
                <a:ea typeface="Calibri" panose="020F0502020204030204" pitchFamily="34" charset="0"/>
              </a:rPr>
              <a:t>Discuss your specific role</a:t>
            </a:r>
            <a:endParaRPr lang="en-US" sz="1800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127CC782-2320-43BB-9C35-F2C349B53F99}"/>
              </a:ext>
            </a:extLst>
          </p:cNvPr>
          <p:cNvSpPr txBox="1">
            <a:spLocks/>
          </p:cNvSpPr>
          <p:nvPr/>
        </p:nvSpPr>
        <p:spPr>
          <a:xfrm>
            <a:off x="4645152" y="914400"/>
            <a:ext cx="4023360" cy="35433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lIns="91440" tIns="45720" rIns="91440" bIns="45720" anchor="t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n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9925" indent="-3254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q"/>
              <a:defRPr sz="2400" b="1">
                <a:solidFill>
                  <a:schemeClr val="tx1"/>
                </a:solidFill>
                <a:latin typeface="+mn-lt"/>
              </a:defRPr>
            </a:lvl2pPr>
            <a:lvl3pPr marL="1022350" indent="-3508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n"/>
              <a:defRPr sz="2000" b="1">
                <a:solidFill>
                  <a:schemeClr val="tx1"/>
                </a:solidFill>
                <a:latin typeface="+mn-lt"/>
              </a:defRPr>
            </a:lvl3pPr>
            <a:lvl4pPr marL="1339850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q"/>
              <a:defRPr b="1">
                <a:solidFill>
                  <a:schemeClr val="tx1"/>
                </a:solidFill>
                <a:latin typeface="+mn-lt"/>
              </a:defRPr>
            </a:lvl4pPr>
            <a:lvl5pPr marL="1681163" indent="-33972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§"/>
              <a:defRPr sz="1600" b="1">
                <a:solidFill>
                  <a:schemeClr val="tx1"/>
                </a:solidFill>
                <a:latin typeface="+mn-lt"/>
              </a:defRPr>
            </a:lvl5pPr>
            <a:lvl6pPr marL="21383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§"/>
              <a:defRPr sz="1600" b="1">
                <a:solidFill>
                  <a:schemeClr val="tx1"/>
                </a:solidFill>
                <a:latin typeface="+mn-lt"/>
              </a:defRPr>
            </a:lvl6pPr>
            <a:lvl7pPr marL="25955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§"/>
              <a:defRPr sz="1600" b="1">
                <a:solidFill>
                  <a:schemeClr val="tx1"/>
                </a:solidFill>
                <a:latin typeface="+mn-lt"/>
              </a:defRPr>
            </a:lvl7pPr>
            <a:lvl8pPr marL="30527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§"/>
              <a:defRPr sz="1600" b="1">
                <a:solidFill>
                  <a:schemeClr val="tx1"/>
                </a:solidFill>
                <a:latin typeface="+mn-lt"/>
              </a:defRPr>
            </a:lvl8pPr>
            <a:lvl9pPr marL="35099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§"/>
              <a:defRPr sz="1600" b="1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ClrTx/>
              <a:buSzPct val="125000"/>
              <a:buNone/>
            </a:pPr>
            <a:r>
              <a:rPr lang="en-US" sz="1800">
                <a:solidFill>
                  <a:prstClr val="black"/>
                </a:solidFill>
                <a:latin typeface="Calibri"/>
                <a:cs typeface="Arial"/>
              </a:rPr>
              <a:t>Tips:</a:t>
            </a:r>
          </a:p>
          <a:p>
            <a:pPr marL="213995" indent="-213995" eaLnBrk="1" fontAlgn="auto" hangingPunct="1">
              <a:spcBef>
                <a:spcPts val="0"/>
              </a:spcBef>
              <a:spcAft>
                <a:spcPts val="0"/>
              </a:spcAft>
              <a:buClrTx/>
              <a:buSzPct val="125000"/>
              <a:buFont typeface="Calibri" panose="020F0502020204030204" pitchFamily="34" charset="0"/>
              <a:buChar char="•"/>
            </a:pPr>
            <a:endParaRPr lang="en-US" sz="1800" b="0">
              <a:solidFill>
                <a:prstClr val="black"/>
              </a:solidFill>
              <a:latin typeface="Calibri"/>
              <a:cs typeface="Arial" panose="020B0604020202020204" pitchFamily="34" charset="0"/>
            </a:endParaRPr>
          </a:p>
          <a:p>
            <a:pPr marL="213995" indent="-213995" eaLnBrk="1" fontAlgn="auto" hangingPunct="1">
              <a:spcBef>
                <a:spcPts val="0"/>
              </a:spcBef>
              <a:spcAft>
                <a:spcPts val="0"/>
              </a:spcAft>
              <a:buClrTx/>
              <a:buSzPct val="125000"/>
              <a:buFont typeface="Calibri" panose="020F0502020204030204" pitchFamily="34" charset="0"/>
              <a:buChar char="•"/>
            </a:pPr>
            <a:r>
              <a:rPr lang="en-US" sz="1800">
                <a:solidFill>
                  <a:prstClr val="black"/>
                </a:solidFill>
                <a:latin typeface="Calibri"/>
                <a:cs typeface="Arial"/>
              </a:rPr>
              <a:t>Keep to current assignment: work done in perm position, in last ~4, ~6, or ~7 years; or since last promotion, if shorter</a:t>
            </a:r>
            <a:endParaRPr lang="en-US" sz="1800">
              <a:solidFill>
                <a:prstClr val="black"/>
              </a:solidFill>
              <a:latin typeface="Calibri"/>
              <a:ea typeface="Calibri"/>
              <a:cs typeface="Arial"/>
            </a:endParaRPr>
          </a:p>
          <a:p>
            <a:pPr marL="213995" indent="-213995" eaLnBrk="1" fontAlgn="auto" hangingPunct="1">
              <a:spcBef>
                <a:spcPts val="0"/>
              </a:spcBef>
              <a:spcAft>
                <a:spcPts val="0"/>
              </a:spcAft>
              <a:buClrTx/>
              <a:buSzPct val="125000"/>
              <a:buFont typeface="Calibri" panose="020F0502020204030204" pitchFamily="34" charset="0"/>
              <a:buChar char="•"/>
            </a:pPr>
            <a:endParaRPr lang="en-US" sz="1800" b="0">
              <a:solidFill>
                <a:prstClr val="black"/>
              </a:solidFill>
              <a:latin typeface="Calibri"/>
              <a:cs typeface="Arial" panose="020B0604020202020204" pitchFamily="34" charset="0"/>
            </a:endParaRPr>
          </a:p>
          <a:p>
            <a:pPr marL="213995" indent="-213995" eaLnBrk="1" fontAlgn="auto" hangingPunct="1">
              <a:spcBef>
                <a:spcPts val="0"/>
              </a:spcBef>
              <a:spcAft>
                <a:spcPts val="0"/>
              </a:spcAft>
              <a:buClrTx/>
              <a:buSzPct val="125000"/>
              <a:buFont typeface="Calibri" panose="020F0502020204030204" pitchFamily="34" charset="0"/>
              <a:buChar char="•"/>
            </a:pPr>
            <a:r>
              <a:rPr lang="en-US" sz="1800" b="0">
                <a:solidFill>
                  <a:prstClr val="black"/>
                </a:solidFill>
                <a:latin typeface="Calibri"/>
                <a:cs typeface="Arial"/>
              </a:rPr>
              <a:t>Discuss the norm of the assignments rather than atypical projects</a:t>
            </a:r>
          </a:p>
          <a:p>
            <a:pPr marL="213995" indent="-213995" eaLnBrk="1" fontAlgn="auto" hangingPunct="1">
              <a:spcBef>
                <a:spcPts val="0"/>
              </a:spcBef>
              <a:spcAft>
                <a:spcPts val="0"/>
              </a:spcAft>
              <a:buClrTx/>
              <a:buSzPct val="125000"/>
              <a:buFont typeface="Calibri" panose="020F0502020204030204" pitchFamily="34" charset="0"/>
              <a:buChar char="•"/>
            </a:pPr>
            <a:endParaRPr lang="en-US" sz="1800" b="0">
              <a:solidFill>
                <a:prstClr val="black"/>
              </a:solidFill>
              <a:latin typeface="Calibri"/>
              <a:cs typeface="Arial" panose="020B0604020202020204" pitchFamily="34" charset="0"/>
            </a:endParaRPr>
          </a:p>
          <a:p>
            <a:pPr marL="213995" indent="-213995" eaLnBrk="1" fontAlgn="auto" hangingPunct="1">
              <a:spcBef>
                <a:spcPts val="0"/>
              </a:spcBef>
              <a:spcAft>
                <a:spcPts val="0"/>
              </a:spcAft>
              <a:buClrTx/>
              <a:buSzPct val="125000"/>
              <a:buFont typeface="Calibri" panose="020F0502020204030204" pitchFamily="34" charset="0"/>
              <a:buChar char="•"/>
            </a:pPr>
            <a:endParaRPr lang="en-US" sz="1800" b="0">
              <a:solidFill>
                <a:prstClr val="black"/>
              </a:solidFill>
              <a:latin typeface="Calibri"/>
              <a:cs typeface="Arial" panose="020B0604020202020204" pitchFamily="34" charset="0"/>
            </a:endParaRPr>
          </a:p>
          <a:p>
            <a:endParaRPr lang="en-US" kern="0">
              <a:cs typeface="Arial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E7846E-6DF7-46B7-8BFF-8C6CE98C242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16C709-DE7C-48B2-9FF3-7E1AF6E49BCB}" type="slidenum">
              <a:rPr lang="en-US" altLang="en-US" smtClean="0"/>
              <a:pPr>
                <a:defRPr/>
              </a:pPr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35451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Factor II: Supervisory Controls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92F183A-526B-4168-9331-FD7EE00A81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198" y="914400"/>
            <a:ext cx="4023360" cy="3543300"/>
          </a:xfrm>
        </p:spPr>
        <p:txBody>
          <a:bodyPr/>
          <a:lstStyle/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1800">
                <a:ea typeface="Calibri" panose="020F0502020204030204" pitchFamily="34" charset="0"/>
              </a:rPr>
              <a:t>Focus on: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800" b="0">
                <a:ea typeface="Calibri" panose="020F0502020204030204" pitchFamily="34" charset="0"/>
              </a:rPr>
              <a:t>Degree of personal responsibility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800" b="0">
                <a:ea typeface="Calibri" panose="020F0502020204030204" pitchFamily="34" charset="0"/>
              </a:rPr>
              <a:t>Authority to act independently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800" b="0">
                <a:ea typeface="Calibri" panose="020F0502020204030204" pitchFamily="34" charset="0"/>
              </a:rPr>
              <a:t>Level of approval required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800" b="0">
                <a:ea typeface="Calibri" panose="020F0502020204030204" pitchFamily="34" charset="0"/>
              </a:rPr>
              <a:t>Technical supervision required</a:t>
            </a:r>
          </a:p>
          <a:p>
            <a:pPr marL="0" indent="0">
              <a:buNone/>
            </a:pPr>
            <a:endParaRPr lang="en-US" sz="2800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127CC782-2320-43BB-9C35-F2C349B53F99}"/>
              </a:ext>
            </a:extLst>
          </p:cNvPr>
          <p:cNvSpPr txBox="1">
            <a:spLocks/>
          </p:cNvSpPr>
          <p:nvPr/>
        </p:nvSpPr>
        <p:spPr>
          <a:xfrm>
            <a:off x="4645152" y="914400"/>
            <a:ext cx="4023360" cy="35433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lIns="91440" tIns="45720" rIns="91440" bIns="45720" anchor="t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n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9925" indent="-3254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q"/>
              <a:defRPr sz="2400" b="1">
                <a:solidFill>
                  <a:schemeClr val="tx1"/>
                </a:solidFill>
                <a:latin typeface="+mn-lt"/>
              </a:defRPr>
            </a:lvl2pPr>
            <a:lvl3pPr marL="1022350" indent="-3508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n"/>
              <a:defRPr sz="2000" b="1">
                <a:solidFill>
                  <a:schemeClr val="tx1"/>
                </a:solidFill>
                <a:latin typeface="+mn-lt"/>
              </a:defRPr>
            </a:lvl3pPr>
            <a:lvl4pPr marL="1339850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q"/>
              <a:defRPr b="1">
                <a:solidFill>
                  <a:schemeClr val="tx1"/>
                </a:solidFill>
                <a:latin typeface="+mn-lt"/>
              </a:defRPr>
            </a:lvl4pPr>
            <a:lvl5pPr marL="1681163" indent="-33972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§"/>
              <a:defRPr sz="1600" b="1">
                <a:solidFill>
                  <a:schemeClr val="tx1"/>
                </a:solidFill>
                <a:latin typeface="+mn-lt"/>
              </a:defRPr>
            </a:lvl5pPr>
            <a:lvl6pPr marL="21383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§"/>
              <a:defRPr sz="1600" b="1">
                <a:solidFill>
                  <a:schemeClr val="tx1"/>
                </a:solidFill>
                <a:latin typeface="+mn-lt"/>
              </a:defRPr>
            </a:lvl6pPr>
            <a:lvl7pPr marL="25955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§"/>
              <a:defRPr sz="1600" b="1">
                <a:solidFill>
                  <a:schemeClr val="tx1"/>
                </a:solidFill>
                <a:latin typeface="+mn-lt"/>
              </a:defRPr>
            </a:lvl7pPr>
            <a:lvl8pPr marL="30527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§"/>
              <a:defRPr sz="1600" b="1">
                <a:solidFill>
                  <a:schemeClr val="tx1"/>
                </a:solidFill>
                <a:latin typeface="+mn-lt"/>
              </a:defRPr>
            </a:lvl8pPr>
            <a:lvl9pPr marL="35099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§"/>
              <a:defRPr sz="1600" b="1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ClrTx/>
              <a:buSzPct val="125000"/>
              <a:buNone/>
            </a:pPr>
            <a:r>
              <a:rPr lang="en-US" sz="150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Tips:</a:t>
            </a: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ClrTx/>
              <a:buSzPct val="125000"/>
              <a:buNone/>
            </a:pPr>
            <a:endParaRPr lang="en-US" sz="600">
              <a:solidFill>
                <a:prstClr val="black"/>
              </a:solidFill>
              <a:latin typeface="Calibri"/>
              <a:cs typeface="Arial" panose="020B0604020202020204" pitchFamily="34" charset="0"/>
            </a:endParaRPr>
          </a:p>
          <a:p>
            <a:pPr marL="213995" indent="-213995" eaLnBrk="1" fontAlgn="auto" hangingPunct="1">
              <a:spcBef>
                <a:spcPts val="0"/>
              </a:spcBef>
              <a:spcAft>
                <a:spcPts val="0"/>
              </a:spcAft>
              <a:buClrTx/>
              <a:buSzPct val="125000"/>
              <a:buFont typeface="Calibri" panose="020F0502020204030204" pitchFamily="34" charset="0"/>
              <a:buChar char="•"/>
              <a:defRPr/>
            </a:pPr>
            <a:r>
              <a:rPr lang="en-US" sz="150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Keep to current assignment: work done in perm position, in last ~4, ~6, or ~7 years; or since last promotion, if shorter</a:t>
            </a:r>
            <a:endParaRPr lang="en-US" sz="150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Calibri"/>
              <a:cs typeface="Arial"/>
            </a:endParaRPr>
          </a:p>
          <a:p>
            <a:pPr marL="213995" marR="0" lvl="0" indent="-21399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25000"/>
              <a:buFont typeface="Calibri" panose="020F0502020204030204" pitchFamily="34" charset="0"/>
              <a:buChar char="•"/>
              <a:tabLst/>
              <a:defRPr/>
            </a:pPr>
            <a:endParaRPr lang="en-US" sz="10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Calibri"/>
              <a:cs typeface="Arial" panose="020B0604020202020204" pitchFamily="34" charset="0"/>
            </a:endParaRPr>
          </a:p>
          <a:p>
            <a:pPr marL="213995" marR="0" lvl="0" indent="-21399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25000"/>
              <a:buFont typeface="Calibri" panose="020F0502020204030204" pitchFamily="34" charset="0"/>
              <a:buChar char="•"/>
              <a:tabLst/>
              <a:defRPr/>
            </a:pPr>
            <a:r>
              <a:rPr kumimoji="0" lang="en-US" sz="15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Does not evaluate administrative supervision that you provide</a:t>
            </a:r>
          </a:p>
          <a:p>
            <a:pPr marL="213995" marR="0" lvl="0" indent="-21399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25000"/>
              <a:buFont typeface="Calibri" panose="020F0502020204030204" pitchFamily="34" charset="0"/>
              <a:buChar char="•"/>
              <a:tabLst/>
              <a:defRPr/>
            </a:pPr>
            <a:endParaRPr lang="en-US" sz="10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Calibri"/>
              <a:cs typeface="Arial" panose="020B0604020202020204" pitchFamily="34" charset="0"/>
            </a:endParaRPr>
          </a:p>
          <a:p>
            <a:pPr marL="213995" marR="0" lvl="0" indent="-21399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25000"/>
              <a:buFont typeface="Calibri" panose="020F0502020204030204" pitchFamily="34" charset="0"/>
              <a:buChar char="•"/>
              <a:tabLst/>
              <a:defRPr/>
            </a:pPr>
            <a:r>
              <a:rPr lang="en-US" sz="15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/>
                <a:cs typeface="Arial" panose="020B0604020202020204" pitchFamily="34" charset="0"/>
              </a:rPr>
              <a:t>Panel will consider guidance and supervision from all sources, not only from your direct supervisor</a:t>
            </a:r>
          </a:p>
          <a:p>
            <a:pPr marL="213995" marR="0" lvl="0" indent="-21399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25000"/>
              <a:buFont typeface="Calibri" panose="020F0502020204030204" pitchFamily="34" charset="0"/>
              <a:buChar char="•"/>
              <a:tabLst/>
              <a:defRPr/>
            </a:pPr>
            <a:endParaRPr lang="en-US" sz="10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Calibri"/>
              <a:cs typeface="Arial" panose="020B0604020202020204" pitchFamily="34" charset="0"/>
            </a:endParaRPr>
          </a:p>
          <a:p>
            <a:pPr marL="213995" marR="0" lvl="0" indent="-21399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25000"/>
              <a:buFont typeface="Calibri" panose="020F0502020204030204" pitchFamily="34" charset="0"/>
              <a:buChar char="•"/>
              <a:tabLst/>
              <a:defRPr/>
            </a:pPr>
            <a:r>
              <a:rPr kumimoji="0" lang="en-US" sz="15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At higher levels, the scientist has the autonomy to influence high-level (DOI) scientific directions</a:t>
            </a:r>
            <a:endParaRPr lang="en-US" sz="15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Calibri"/>
              <a:cs typeface="Arial" panose="020B0604020202020204" pitchFamily="34" charset="0"/>
            </a:endParaRPr>
          </a:p>
          <a:p>
            <a:pPr marL="213995" indent="-213995" eaLnBrk="1" fontAlgn="auto" hangingPunct="1">
              <a:spcBef>
                <a:spcPts val="0"/>
              </a:spcBef>
              <a:spcAft>
                <a:spcPts val="0"/>
              </a:spcAft>
              <a:buClrTx/>
              <a:buSzPct val="125000"/>
              <a:buFont typeface="Calibri" panose="020F0502020204030204" pitchFamily="34" charset="0"/>
              <a:buChar char="•"/>
            </a:pPr>
            <a:endParaRPr lang="en-US" sz="1500" b="0">
              <a:solidFill>
                <a:prstClr val="black"/>
              </a:solidFill>
              <a:latin typeface="Calibri"/>
              <a:ea typeface="Calibri"/>
              <a:cs typeface="Arial" panose="020B0604020202020204" pitchFamily="34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ClrTx/>
              <a:buSzPct val="125000"/>
              <a:buNone/>
            </a:pPr>
            <a:endParaRPr lang="en-US" sz="1500" b="0">
              <a:solidFill>
                <a:prstClr val="black"/>
              </a:solidFill>
              <a:latin typeface="Calibri"/>
              <a:cs typeface="Arial" panose="020B0604020202020204" pitchFamily="34" charset="0"/>
            </a:endParaRPr>
          </a:p>
          <a:p>
            <a:endParaRPr lang="en-US" sz="2100" kern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E7846E-6DF7-46B7-8BFF-8C6CE98C242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16C709-DE7C-48B2-9FF3-7E1AF6E49BCB}" type="slidenum">
              <a:rPr lang="en-US" altLang="en-US" smtClean="0"/>
              <a:pPr>
                <a:defRPr/>
              </a:pPr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415990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Factor III: Guidelines and Originality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92F183A-526B-4168-9331-FD7EE00A81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198" y="914400"/>
            <a:ext cx="4023360" cy="3543300"/>
          </a:xfrm>
        </p:spPr>
        <p:txBody>
          <a:bodyPr/>
          <a:lstStyle/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1800">
                <a:ea typeface="Calibri" panose="020F0502020204030204" pitchFamily="34" charset="0"/>
              </a:rPr>
              <a:t>Focus on: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800" b="0">
                <a:ea typeface="Calibri" panose="020F0502020204030204" pitchFamily="34" charset="0"/>
              </a:rPr>
              <a:t>Preexisting knowledge available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800" b="0">
                <a:ea typeface="Calibri" panose="020F0502020204030204" pitchFamily="34" charset="0"/>
              </a:rPr>
              <a:t>How you demonstrated originality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800" b="0">
                <a:latin typeface="Segoe UI" panose="020B0502040204020203" pitchFamily="34" charset="0"/>
              </a:rPr>
              <a:t>Novelty of methods, approaches, and frameworks used in products</a:t>
            </a:r>
            <a:endParaRPr lang="en-US" sz="2400" b="0">
              <a:solidFill>
                <a:prstClr val="black"/>
              </a:solidFill>
              <a:latin typeface="Calibri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1800" b="0"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en-US" sz="2800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127CC782-2320-43BB-9C35-F2C349B53F99}"/>
              </a:ext>
            </a:extLst>
          </p:cNvPr>
          <p:cNvSpPr txBox="1">
            <a:spLocks/>
          </p:cNvSpPr>
          <p:nvPr/>
        </p:nvSpPr>
        <p:spPr>
          <a:xfrm>
            <a:off x="4645152" y="914400"/>
            <a:ext cx="4023360" cy="35433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lIns="91440" tIns="45720" rIns="91440" bIns="45720" anchor="t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n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9925" indent="-3254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q"/>
              <a:defRPr sz="2400" b="1">
                <a:solidFill>
                  <a:schemeClr val="tx1"/>
                </a:solidFill>
                <a:latin typeface="+mn-lt"/>
              </a:defRPr>
            </a:lvl2pPr>
            <a:lvl3pPr marL="1022350" indent="-3508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n"/>
              <a:defRPr sz="2000" b="1">
                <a:solidFill>
                  <a:schemeClr val="tx1"/>
                </a:solidFill>
                <a:latin typeface="+mn-lt"/>
              </a:defRPr>
            </a:lvl3pPr>
            <a:lvl4pPr marL="1339850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q"/>
              <a:defRPr b="1">
                <a:solidFill>
                  <a:schemeClr val="tx1"/>
                </a:solidFill>
                <a:latin typeface="+mn-lt"/>
              </a:defRPr>
            </a:lvl4pPr>
            <a:lvl5pPr marL="1681163" indent="-33972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§"/>
              <a:defRPr sz="1600" b="1">
                <a:solidFill>
                  <a:schemeClr val="tx1"/>
                </a:solidFill>
                <a:latin typeface="+mn-lt"/>
              </a:defRPr>
            </a:lvl5pPr>
            <a:lvl6pPr marL="21383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§"/>
              <a:defRPr sz="1600" b="1">
                <a:solidFill>
                  <a:schemeClr val="tx1"/>
                </a:solidFill>
                <a:latin typeface="+mn-lt"/>
              </a:defRPr>
            </a:lvl6pPr>
            <a:lvl7pPr marL="25955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§"/>
              <a:defRPr sz="1600" b="1">
                <a:solidFill>
                  <a:schemeClr val="tx1"/>
                </a:solidFill>
                <a:latin typeface="+mn-lt"/>
              </a:defRPr>
            </a:lvl7pPr>
            <a:lvl8pPr marL="30527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§"/>
              <a:defRPr sz="1600" b="1">
                <a:solidFill>
                  <a:schemeClr val="tx1"/>
                </a:solidFill>
                <a:latin typeface="+mn-lt"/>
              </a:defRPr>
            </a:lvl8pPr>
            <a:lvl9pPr marL="35099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§"/>
              <a:defRPr sz="1600" b="1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ClrTx/>
              <a:buSzPct val="125000"/>
              <a:buNone/>
            </a:pPr>
            <a:r>
              <a:rPr lang="en-US" sz="180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Tips:</a:t>
            </a:r>
          </a:p>
          <a:p>
            <a:pPr marL="213995" indent="-213995" eaLnBrk="1" fontAlgn="auto" hangingPunct="1">
              <a:spcBef>
                <a:spcPts val="0"/>
              </a:spcBef>
              <a:spcAft>
                <a:spcPts val="0"/>
              </a:spcAft>
              <a:buClrTx/>
              <a:buSzPct val="125000"/>
              <a:buFont typeface="Calibri" panose="020F0502020204030204" pitchFamily="34" charset="0"/>
              <a:buChar char="•"/>
            </a:pPr>
            <a:endParaRPr lang="en-US" sz="1800" b="0">
              <a:solidFill>
                <a:prstClr val="black"/>
              </a:solidFill>
              <a:latin typeface="Calibri"/>
              <a:ea typeface="Calibri"/>
              <a:cs typeface="Arial" panose="020B0604020202020204" pitchFamily="34" charset="0"/>
            </a:endParaRPr>
          </a:p>
          <a:p>
            <a:pPr marL="213995" indent="-213995" eaLnBrk="1" fontAlgn="auto" hangingPunct="1">
              <a:spcBef>
                <a:spcPts val="0"/>
              </a:spcBef>
              <a:spcAft>
                <a:spcPts val="0"/>
              </a:spcAft>
              <a:buClrTx/>
              <a:buSzPct val="125000"/>
              <a:buFont typeface="Calibri" panose="020F0502020204030204" pitchFamily="34" charset="0"/>
              <a:buChar char="•"/>
            </a:pPr>
            <a:r>
              <a:rPr lang="en-US" sz="1800">
                <a:solidFill>
                  <a:prstClr val="black"/>
                </a:solidFill>
                <a:latin typeface="Calibri"/>
                <a:cs typeface="Arial"/>
              </a:rPr>
              <a:t>Keep to current assignment: work done in perm position, in last ~4, ~6, or ~7 years; or since last promotion, if shorter</a:t>
            </a:r>
            <a:endParaRPr lang="en-US" sz="1800">
              <a:solidFill>
                <a:prstClr val="black"/>
              </a:solidFill>
              <a:latin typeface="Calibri"/>
              <a:ea typeface="Calibri"/>
              <a:cs typeface="Arial"/>
            </a:endParaRPr>
          </a:p>
          <a:p>
            <a:pPr marL="213995" indent="-213995" eaLnBrk="1" fontAlgn="auto" hangingPunct="1">
              <a:spcBef>
                <a:spcPts val="0"/>
              </a:spcBef>
              <a:spcAft>
                <a:spcPts val="600"/>
              </a:spcAft>
              <a:buClrTx/>
              <a:buSzPct val="125000"/>
              <a:buFont typeface="Calibri" panose="020F0502020204030204" pitchFamily="34" charset="0"/>
              <a:buChar char="•"/>
            </a:pPr>
            <a:endParaRPr lang="en-US" sz="1800" b="0">
              <a:solidFill>
                <a:prstClr val="black"/>
              </a:solidFill>
              <a:latin typeface="Calibri"/>
              <a:cs typeface="Arial" panose="020B0604020202020204" pitchFamily="34" charset="0"/>
            </a:endParaRPr>
          </a:p>
          <a:p>
            <a:pPr marL="213995" indent="-213995" eaLnBrk="1" fontAlgn="auto" hangingPunct="1">
              <a:spcBef>
                <a:spcPts val="0"/>
              </a:spcBef>
              <a:spcAft>
                <a:spcPts val="600"/>
              </a:spcAft>
              <a:buClrTx/>
              <a:buSzPct val="125000"/>
              <a:buFont typeface="Calibri" panose="020F0502020204030204" pitchFamily="34" charset="0"/>
              <a:buChar char="•"/>
            </a:pPr>
            <a:r>
              <a:rPr lang="en-US" sz="1800" b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Explain </a:t>
            </a:r>
            <a:r>
              <a:rPr lang="en-US" sz="1800" b="0" u="sng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how</a:t>
            </a:r>
            <a:r>
              <a:rPr lang="en-US" sz="1800" b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 your work is original</a:t>
            </a:r>
            <a:endParaRPr lang="en-US" sz="1800" b="0">
              <a:solidFill>
                <a:prstClr val="black"/>
              </a:solidFill>
              <a:latin typeface="Calibri"/>
              <a:ea typeface="Calibri"/>
              <a:cs typeface="Arial" panose="020B0604020202020204" pitchFamily="34" charset="0"/>
            </a:endParaRPr>
          </a:p>
          <a:p>
            <a:pPr marL="213995" indent="-213995" eaLnBrk="1" fontAlgn="auto" hangingPunct="1">
              <a:spcBef>
                <a:spcPts val="0"/>
              </a:spcBef>
              <a:spcAft>
                <a:spcPts val="600"/>
              </a:spcAft>
              <a:buClrTx/>
              <a:buSzPct val="125000"/>
              <a:buFont typeface="Calibri" panose="020F0502020204030204" pitchFamily="34" charset="0"/>
              <a:buChar char="•"/>
            </a:pPr>
            <a:r>
              <a:rPr lang="en-US" sz="1800" b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Specific examples are highly useful to panels</a:t>
            </a:r>
            <a:endParaRPr lang="en-US" sz="1800" b="0">
              <a:solidFill>
                <a:prstClr val="black"/>
              </a:solidFill>
              <a:latin typeface="Calibri"/>
              <a:ea typeface="Calibri"/>
              <a:cs typeface="Arial" panose="020B0604020202020204" pitchFamily="34" charset="0"/>
            </a:endParaRPr>
          </a:p>
          <a:p>
            <a:pPr marL="213995" indent="-213995" eaLnBrk="1" fontAlgn="auto" hangingPunct="1">
              <a:spcBef>
                <a:spcPts val="0"/>
              </a:spcBef>
              <a:spcAft>
                <a:spcPts val="0"/>
              </a:spcAft>
              <a:buClrTx/>
              <a:buSzPct val="125000"/>
              <a:buFont typeface="Calibri" panose="020F0502020204030204" pitchFamily="34" charset="0"/>
              <a:buChar char="•"/>
            </a:pPr>
            <a:endParaRPr lang="en-US" sz="1800" b="0">
              <a:solidFill>
                <a:prstClr val="black"/>
              </a:solidFill>
              <a:latin typeface="Calibri"/>
              <a:ea typeface="Calibri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kern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E7846E-6DF7-46B7-8BFF-8C6CE98C242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16C709-DE7C-48B2-9FF3-7E1AF6E49BCB}" type="slidenum">
              <a:rPr lang="en-US" altLang="en-US" smtClean="0"/>
              <a:pPr>
                <a:defRPr/>
              </a:pPr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90142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Factor IV: Contributions, Impact, Stature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92F183A-526B-4168-9331-FD7EE00A81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198" y="914400"/>
            <a:ext cx="4023360" cy="3543300"/>
          </a:xfrm>
        </p:spPr>
        <p:txBody>
          <a:bodyPr/>
          <a:lstStyle/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1800">
                <a:ea typeface="Calibri"/>
              </a:rPr>
              <a:t>Focus on: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800" b="0">
                <a:ea typeface="Calibri"/>
              </a:rPr>
              <a:t>Scientific contributions </a:t>
            </a:r>
            <a:r>
              <a:rPr lang="en-US" sz="1600" b="0">
                <a:ea typeface="Calibri"/>
              </a:rPr>
              <a:t>– publications, datasets, tools, code, presentations, testimony, strategic planning, special assignments…</a:t>
            </a:r>
            <a:endParaRPr lang="en-US" sz="1600" b="0">
              <a:ea typeface="Calibri"/>
              <a:cs typeface="Arial"/>
            </a:endParaRP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800" b="0">
                <a:ea typeface="Calibri"/>
              </a:rPr>
              <a:t>Impact</a:t>
            </a:r>
            <a:r>
              <a:rPr lang="en-US" sz="1600" b="0">
                <a:ea typeface="Calibri"/>
              </a:rPr>
              <a:t> to society, agency, or science</a:t>
            </a:r>
            <a:endParaRPr lang="en-US" sz="1600" b="0">
              <a:ea typeface="Calibri"/>
              <a:cs typeface="Arial"/>
            </a:endParaRP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4F81BD"/>
              </a:buClr>
            </a:pPr>
            <a:r>
              <a:rPr lang="en-US" sz="1800" b="0">
                <a:solidFill>
                  <a:prstClr val="black"/>
                </a:solidFill>
                <a:ea typeface="Calibri"/>
              </a:rPr>
              <a:t>Stature and standing</a:t>
            </a:r>
            <a:endParaRPr lang="en-US" sz="1600" b="0">
              <a:solidFill>
                <a:prstClr val="black"/>
              </a:solidFill>
              <a:ea typeface="Calibri"/>
            </a:endParaRPr>
          </a:p>
          <a:p>
            <a:pPr lvl="1">
              <a:lnSpc>
                <a:spcPct val="107000"/>
              </a:lnSpc>
              <a:spcAft>
                <a:spcPts val="0"/>
              </a:spcAft>
            </a:pPr>
            <a:r>
              <a:rPr lang="en-US" sz="1400" b="0"/>
              <a:t>Invitations, elected positions, awards, recognitions, selection to lead teams…</a:t>
            </a:r>
          </a:p>
          <a:p>
            <a:pPr lvl="1">
              <a:lnSpc>
                <a:spcPct val="107000"/>
              </a:lnSpc>
              <a:spcAft>
                <a:spcPts val="0"/>
              </a:spcAft>
            </a:pPr>
            <a:r>
              <a:rPr lang="en-US" sz="1400" b="0" u="sng"/>
              <a:t>Who</a:t>
            </a:r>
            <a:r>
              <a:rPr lang="en-US" sz="1400" b="0"/>
              <a:t> is inviting, recognizing, selecting...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127CC782-2320-43BB-9C35-F2C349B53F99}"/>
              </a:ext>
            </a:extLst>
          </p:cNvPr>
          <p:cNvSpPr txBox="1">
            <a:spLocks/>
          </p:cNvSpPr>
          <p:nvPr/>
        </p:nvSpPr>
        <p:spPr>
          <a:xfrm>
            <a:off x="4645152" y="914400"/>
            <a:ext cx="4023360" cy="35433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n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9925" indent="-3254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q"/>
              <a:defRPr sz="2400" b="1">
                <a:solidFill>
                  <a:schemeClr val="tx1"/>
                </a:solidFill>
                <a:latin typeface="+mn-lt"/>
              </a:defRPr>
            </a:lvl2pPr>
            <a:lvl3pPr marL="1022350" indent="-3508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n"/>
              <a:defRPr sz="2000" b="1">
                <a:solidFill>
                  <a:schemeClr val="tx1"/>
                </a:solidFill>
                <a:latin typeface="+mn-lt"/>
              </a:defRPr>
            </a:lvl3pPr>
            <a:lvl4pPr marL="1339850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q"/>
              <a:defRPr b="1">
                <a:solidFill>
                  <a:schemeClr val="tx1"/>
                </a:solidFill>
                <a:latin typeface="+mn-lt"/>
              </a:defRPr>
            </a:lvl4pPr>
            <a:lvl5pPr marL="1681163" indent="-33972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§"/>
              <a:defRPr sz="1600" b="1">
                <a:solidFill>
                  <a:schemeClr val="tx1"/>
                </a:solidFill>
                <a:latin typeface="+mn-lt"/>
              </a:defRPr>
            </a:lvl5pPr>
            <a:lvl6pPr marL="21383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§"/>
              <a:defRPr sz="1600" b="1">
                <a:solidFill>
                  <a:schemeClr val="tx1"/>
                </a:solidFill>
                <a:latin typeface="+mn-lt"/>
              </a:defRPr>
            </a:lvl6pPr>
            <a:lvl7pPr marL="25955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§"/>
              <a:defRPr sz="1600" b="1">
                <a:solidFill>
                  <a:schemeClr val="tx1"/>
                </a:solidFill>
                <a:latin typeface="+mn-lt"/>
              </a:defRPr>
            </a:lvl7pPr>
            <a:lvl8pPr marL="30527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§"/>
              <a:defRPr sz="1600" b="1">
                <a:solidFill>
                  <a:schemeClr val="tx1"/>
                </a:solidFill>
                <a:latin typeface="+mn-lt"/>
              </a:defRPr>
            </a:lvl8pPr>
            <a:lvl9pPr marL="35099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§"/>
              <a:defRPr sz="1600" b="1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ClrTx/>
              <a:buSzPct val="125000"/>
              <a:buNone/>
            </a:pPr>
            <a:r>
              <a:rPr lang="en-US" sz="180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Tips:</a:t>
            </a:r>
          </a:p>
          <a:p>
            <a:pPr marL="214313" indent="-214313" eaLnBrk="1" fontAlgn="auto" hangingPunct="1">
              <a:spcBef>
                <a:spcPts val="0"/>
              </a:spcBef>
              <a:spcAft>
                <a:spcPts val="0"/>
              </a:spcAft>
              <a:buClrTx/>
              <a:buSzPct val="125000"/>
              <a:buFont typeface="Calibri" panose="020F0502020204030204" pitchFamily="34" charset="0"/>
              <a:buChar char="•"/>
            </a:pPr>
            <a:endParaRPr lang="en-US" sz="900" b="0">
              <a:solidFill>
                <a:prstClr val="black"/>
              </a:solidFill>
              <a:latin typeface="Calibri"/>
              <a:cs typeface="Arial" panose="020B0604020202020204" pitchFamily="34" charset="0"/>
            </a:endParaRPr>
          </a:p>
          <a:p>
            <a:pPr marL="214313" indent="-214313" eaLnBrk="1" fontAlgn="auto" hangingPunct="1">
              <a:spcBef>
                <a:spcPts val="0"/>
              </a:spcBef>
              <a:spcAft>
                <a:spcPts val="0"/>
              </a:spcAft>
              <a:buClrTx/>
              <a:buSzPct val="125000"/>
              <a:buFont typeface="Calibri" panose="020F0502020204030204" pitchFamily="34" charset="0"/>
              <a:buChar char="•"/>
            </a:pPr>
            <a:r>
              <a:rPr lang="en-US" sz="1800" b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Includes your entire career; recency is important to receive full credit</a:t>
            </a:r>
          </a:p>
          <a:p>
            <a:pPr marL="214313" indent="-214313" eaLnBrk="1" fontAlgn="auto" hangingPunct="1">
              <a:spcBef>
                <a:spcPts val="0"/>
              </a:spcBef>
              <a:spcAft>
                <a:spcPts val="0"/>
              </a:spcAft>
              <a:buClrTx/>
              <a:buSzPct val="125000"/>
              <a:buFont typeface="Calibri" panose="020F0502020204030204" pitchFamily="34" charset="0"/>
              <a:buChar char="•"/>
            </a:pPr>
            <a:endParaRPr lang="en-US" sz="1800">
              <a:solidFill>
                <a:prstClr val="black"/>
              </a:solidFill>
              <a:latin typeface="Calibri"/>
              <a:cs typeface="Arial" panose="020B0604020202020204" pitchFamily="34" charset="0"/>
            </a:endParaRPr>
          </a:p>
          <a:p>
            <a:pPr marL="214313" indent="-214313" eaLnBrk="1" fontAlgn="auto" hangingPunct="1">
              <a:spcBef>
                <a:spcPts val="0"/>
              </a:spcBef>
              <a:spcAft>
                <a:spcPts val="0"/>
              </a:spcAft>
              <a:buClrTx/>
              <a:buSzPct val="125000"/>
              <a:buFont typeface="Calibri" panose="020F0502020204030204" pitchFamily="34" charset="0"/>
              <a:buChar char="•"/>
            </a:pPr>
            <a:r>
              <a:rPr lang="en-US" sz="180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Discuss how your work is:</a:t>
            </a:r>
          </a:p>
          <a:p>
            <a:pPr marL="459581" lvl="1" indent="-214313" eaLnBrk="1" fontAlgn="auto" hangingPunct="1">
              <a:spcBef>
                <a:spcPts val="0"/>
              </a:spcBef>
              <a:spcAft>
                <a:spcPts val="0"/>
              </a:spcAft>
              <a:buClrTx/>
              <a:buSzPct val="125000"/>
              <a:buFont typeface="Calibri" panose="020F0502020204030204" pitchFamily="34" charset="0"/>
              <a:buChar char="•"/>
            </a:pPr>
            <a:r>
              <a:rPr lang="en-US" sz="160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Changing the way people think or act</a:t>
            </a:r>
          </a:p>
          <a:p>
            <a:pPr marL="459581" lvl="1" indent="-214313" eaLnBrk="1" fontAlgn="auto" hangingPunct="1">
              <a:spcBef>
                <a:spcPts val="0"/>
              </a:spcBef>
              <a:spcAft>
                <a:spcPts val="0"/>
              </a:spcAft>
              <a:buClrTx/>
              <a:buSzPct val="125000"/>
              <a:buFont typeface="Calibri" panose="020F0502020204030204" pitchFamily="34" charset="0"/>
              <a:buChar char="•"/>
            </a:pPr>
            <a:r>
              <a:rPr lang="en-US" sz="160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Advancing scientific understanding</a:t>
            </a:r>
          </a:p>
          <a:p>
            <a:pPr marL="459581" lvl="1" indent="-214313" eaLnBrk="1" fontAlgn="auto" hangingPunct="1">
              <a:spcBef>
                <a:spcPts val="0"/>
              </a:spcBef>
              <a:spcAft>
                <a:spcPts val="0"/>
              </a:spcAft>
              <a:buClrTx/>
              <a:buSzPct val="125000"/>
              <a:buFont typeface="Calibri" panose="020F0502020204030204" pitchFamily="34" charset="0"/>
              <a:buChar char="•"/>
            </a:pPr>
            <a:r>
              <a:rPr lang="en-US" sz="160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Advancing the USGS and DOI Mission</a:t>
            </a:r>
          </a:p>
          <a:p>
            <a:pPr marL="459581" lvl="1" indent="-214313" eaLnBrk="1" fontAlgn="auto" hangingPunct="1">
              <a:spcBef>
                <a:spcPts val="0"/>
              </a:spcBef>
              <a:spcAft>
                <a:spcPts val="0"/>
              </a:spcAft>
              <a:buClrTx/>
              <a:buSzPct val="125000"/>
              <a:buFont typeface="Calibri" panose="020F0502020204030204" pitchFamily="34" charset="0"/>
              <a:buChar char="•"/>
            </a:pPr>
            <a:r>
              <a:rPr lang="en-US" sz="160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Protecting and advancing the health, safety, economic vitality, or ecological integrity of society</a:t>
            </a: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ClrTx/>
              <a:buSzPct val="125000"/>
              <a:buNone/>
            </a:pPr>
            <a:endParaRPr lang="en-US" sz="1800" b="0">
              <a:solidFill>
                <a:prstClr val="black"/>
              </a:solidFill>
              <a:latin typeface="Calibri"/>
              <a:cs typeface="Arial" panose="020B0604020202020204" pitchFamily="34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ClrTx/>
              <a:buSzPct val="125000"/>
              <a:buNone/>
            </a:pPr>
            <a:endParaRPr lang="en-US" sz="1800" b="0">
              <a:solidFill>
                <a:prstClr val="black"/>
              </a:solidFill>
              <a:latin typeface="Calibri"/>
              <a:cs typeface="Arial" panose="020B0604020202020204" pitchFamily="34" charset="0"/>
            </a:endParaRPr>
          </a:p>
          <a:p>
            <a:endParaRPr lang="en-US" kern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E7846E-6DF7-46B7-8BFF-8C6CE98C242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16C709-DE7C-48B2-9FF3-7E1AF6E49BCB}" type="slidenum">
              <a:rPr lang="en-US" altLang="en-US" smtClean="0"/>
              <a:pPr>
                <a:defRPr/>
              </a:pPr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382782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Focus on Impacts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623A4C-ED90-40C3-A409-3806D274C4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200"/>
              </a:spcAft>
              <a:defRPr/>
            </a:pPr>
            <a:r>
              <a:rPr lang="en-US" sz="2000" b="0"/>
              <a:t>Former tendency for panels to over-rely on numbers of publications and reputation of outlets</a:t>
            </a:r>
          </a:p>
          <a:p>
            <a:pPr>
              <a:spcAft>
                <a:spcPts val="1200"/>
              </a:spcAft>
              <a:defRPr/>
            </a:pPr>
            <a:r>
              <a:rPr lang="en-US" sz="2000" b="0"/>
              <a:t>Panels consider all scoring criteria, not just publications</a:t>
            </a:r>
          </a:p>
          <a:p>
            <a:pPr>
              <a:spcAft>
                <a:spcPts val="1200"/>
              </a:spcAft>
              <a:defRPr/>
            </a:pPr>
            <a:r>
              <a:rPr lang="en-US" sz="2000" b="0"/>
              <a:t>Panels consider both impact and outputs</a:t>
            </a:r>
          </a:p>
          <a:p>
            <a:pPr marL="0" indent="0">
              <a:buNone/>
              <a:defRPr/>
            </a:pPr>
            <a:endParaRPr lang="en-US" b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C190A0-8798-419F-8B0E-BE29A234482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16C709-DE7C-48B2-9FF3-7E1AF6E49BCB}" type="slidenum">
              <a:rPr lang="en-US" altLang="en-US" smtClean="0"/>
              <a:pPr>
                <a:defRPr/>
              </a:pPr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690481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Three Significant Contributions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914400"/>
            <a:ext cx="8229600" cy="3543300"/>
          </a:xfrm>
        </p:spPr>
        <p:txBody>
          <a:bodyPr/>
          <a:lstStyle/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0"/>
              <a:t>Select three specific products that demonstrate your </a:t>
            </a:r>
            <a:r>
              <a:rPr lang="en-US" sz="2000"/>
              <a:t>recent research </a:t>
            </a:r>
            <a:r>
              <a:rPr lang="en-US" sz="2000" b="0"/>
              <a:t>and </a:t>
            </a:r>
            <a:r>
              <a:rPr lang="en-US" sz="2000"/>
              <a:t>major career achievements</a:t>
            </a:r>
          </a:p>
          <a:p>
            <a:pPr marL="502285" lvl="1" indent="-243840"/>
            <a:r>
              <a:rPr lang="en-US" b="0"/>
              <a:t>May be publications, datasets, scientific tools, patents, code, presentations, testimony, strategic planning, and special assignments.</a:t>
            </a:r>
            <a:endParaRPr lang="en-US" b="0">
              <a:cs typeface="Arial"/>
            </a:endParaRPr>
          </a:p>
          <a:p>
            <a:r>
              <a:rPr lang="en-US" sz="2000" b="0">
                <a:cs typeface="Arial"/>
              </a:rPr>
              <a:t>Include these products with your submission</a:t>
            </a:r>
          </a:p>
          <a:p>
            <a:r>
              <a:rPr lang="en-US" sz="2000" b="0">
                <a:cs typeface="Arial"/>
              </a:rPr>
              <a:t>Include PDFs as separate files (URLs if needed)</a:t>
            </a:r>
          </a:p>
          <a:p>
            <a:r>
              <a:rPr lang="en-US" sz="2000" b="0"/>
              <a:t>Narrative: Background, Role, Results, Impact</a:t>
            </a:r>
          </a:p>
          <a:p>
            <a:r>
              <a:rPr lang="en-US" sz="2000" b="0">
                <a:cs typeface="Arial"/>
              </a:rPr>
              <a:t>Some products may be limiting:</a:t>
            </a:r>
          </a:p>
          <a:p>
            <a:pPr lvl="1"/>
            <a:r>
              <a:rPr lang="en-US" sz="1700" b="0"/>
              <a:t>Very recent and in-press (impact is uncertain)</a:t>
            </a:r>
            <a:endParaRPr lang="en-US" sz="1700" b="0">
              <a:cs typeface="Arial"/>
            </a:endParaRPr>
          </a:p>
          <a:p>
            <a:pPr lvl="1"/>
            <a:r>
              <a:rPr lang="en-US" sz="1700" b="0"/>
              <a:t>Pre-USGS publications (does not describe USGS assignment)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E7846E-6DF7-46B7-8BFF-8C6CE98C242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16C709-DE7C-48B2-9FF3-7E1AF6E49BCB}" type="slidenum">
              <a:rPr lang="en-US" altLang="en-US" smtClean="0"/>
              <a:pPr>
                <a:defRPr/>
              </a:pPr>
              <a:t>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73771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Length Limits for Narrative Sections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tabLst>
                <a:tab pos="1887141" algn="l"/>
                <a:tab pos="3429000" algn="l"/>
              </a:tabLst>
            </a:pPr>
            <a:endParaRPr lang="en-US" sz="1800"/>
          </a:p>
          <a:p>
            <a:pPr marL="257810" lvl="1" indent="0">
              <a:buNone/>
            </a:pPr>
            <a:endParaRPr lang="en-US">
              <a:cs typeface="Arial"/>
            </a:endParaRPr>
          </a:p>
          <a:p>
            <a:pPr marL="257810" lvl="1" indent="0">
              <a:buNone/>
            </a:pPr>
            <a:endParaRPr lang="en-US" sz="1500">
              <a:cs typeface="Arial"/>
            </a:endParaRPr>
          </a:p>
          <a:p>
            <a:pPr marL="257810" lvl="1" indent="0">
              <a:buNone/>
            </a:pPr>
            <a:endParaRPr lang="en-US" sz="1500">
              <a:cs typeface="Arial"/>
            </a:endParaRPr>
          </a:p>
          <a:p>
            <a:pPr marL="257810" lvl="1" indent="0">
              <a:buNone/>
            </a:pPr>
            <a:endParaRPr lang="en-US" sz="1500">
              <a:cs typeface="Arial"/>
            </a:endParaRPr>
          </a:p>
          <a:p>
            <a:pPr marL="257810" lvl="1" indent="0">
              <a:buNone/>
            </a:pPr>
            <a:endParaRPr lang="en-US" sz="1500">
              <a:cs typeface="Arial"/>
            </a:endParaRPr>
          </a:p>
          <a:p>
            <a:pPr marL="257810" lvl="1" indent="0">
              <a:buNone/>
            </a:pPr>
            <a:endParaRPr lang="en-US" sz="1500">
              <a:cs typeface="Arial"/>
            </a:endParaRPr>
          </a:p>
          <a:p>
            <a:pPr marL="257810" lvl="1" indent="0">
              <a:buNone/>
            </a:pPr>
            <a:endParaRPr lang="en-US" sz="1500">
              <a:cs typeface="Arial"/>
            </a:endParaRPr>
          </a:p>
          <a:p>
            <a:pPr marL="257810" lvl="1" indent="0">
              <a:buNone/>
            </a:pPr>
            <a:endParaRPr lang="en-US" sz="1500">
              <a:cs typeface="Arial"/>
            </a:endParaRPr>
          </a:p>
          <a:p>
            <a:pPr marL="257810" lvl="1" indent="0">
              <a:buNone/>
            </a:pPr>
            <a:r>
              <a:rPr lang="en-US" sz="1500"/>
              <a:t> 	</a:t>
            </a:r>
            <a:endParaRPr lang="en-US" sz="1500">
              <a:cs typeface="Arial"/>
            </a:endParaRPr>
          </a:p>
          <a:p>
            <a:r>
              <a:rPr lang="en-US" sz="1800" b="0"/>
              <a:t>Including spaces</a:t>
            </a:r>
            <a:endParaRPr lang="en-US" sz="1800" b="0">
              <a:cs typeface="Arial"/>
            </a:endParaRPr>
          </a:p>
          <a:p>
            <a:r>
              <a:rPr lang="en-US" sz="1800" b="0"/>
              <a:t>These are </a:t>
            </a:r>
            <a:r>
              <a:rPr lang="en-US" sz="1800"/>
              <a:t>LIMITS</a:t>
            </a:r>
            <a:r>
              <a:rPr lang="en-US" sz="1800" b="0"/>
              <a:t>, not targets</a:t>
            </a:r>
            <a:endParaRPr lang="en-US" sz="1800" b="0">
              <a:cs typeface="Arial"/>
            </a:endParaRPr>
          </a:p>
          <a:p>
            <a:endParaRPr lang="en-US" sz="1500"/>
          </a:p>
          <a:p>
            <a:pPr marL="0" indent="0">
              <a:buNone/>
            </a:pPr>
            <a:endParaRPr lang="en-US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198BF923-B5EA-4C34-A5CA-4FB35121B7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5634814"/>
              </p:ext>
            </p:extLst>
          </p:nvPr>
        </p:nvGraphicFramePr>
        <p:xfrm>
          <a:off x="1485900" y="971550"/>
          <a:ext cx="6172200" cy="2737096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1714500">
                  <a:extLst>
                    <a:ext uri="{9D8B030D-6E8A-4147-A177-3AD203B41FA5}">
                      <a16:colId xmlns:a16="http://schemas.microsoft.com/office/drawing/2014/main" val="3159968227"/>
                    </a:ext>
                  </a:extLst>
                </a:gridCol>
                <a:gridCol w="2062976">
                  <a:extLst>
                    <a:ext uri="{9D8B030D-6E8A-4147-A177-3AD203B41FA5}">
                      <a16:colId xmlns:a16="http://schemas.microsoft.com/office/drawing/2014/main" val="1838495457"/>
                    </a:ext>
                  </a:extLst>
                </a:gridCol>
                <a:gridCol w="2394724">
                  <a:extLst>
                    <a:ext uri="{9D8B030D-6E8A-4147-A177-3AD203B41FA5}">
                      <a16:colId xmlns:a16="http://schemas.microsoft.com/office/drawing/2014/main" val="2083447156"/>
                    </a:ext>
                  </a:extLst>
                </a:gridCol>
              </a:tblGrid>
              <a:tr h="34213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RSR/DSR Section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Characters Allowed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Page Length</a:t>
                      </a: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2730491859"/>
                  </a:ext>
                </a:extLst>
              </a:tr>
              <a:tr h="34213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u="none" strike="noStrike">
                          <a:effectLst/>
                        </a:rPr>
                        <a:t>Res./Dev. Env.:</a:t>
                      </a:r>
                      <a:endParaRPr lang="en-US" sz="1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u="none" strike="noStrike">
                          <a:effectLst/>
                        </a:rPr>
                        <a:t>2,500</a:t>
                      </a:r>
                      <a:endParaRPr lang="en-US" sz="1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u="none" strike="noStrike">
                          <a:effectLst/>
                        </a:rPr>
                        <a:t>(~3/4 page)</a:t>
                      </a:r>
                      <a:endParaRPr lang="en-US" sz="1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891881094"/>
                  </a:ext>
                </a:extLst>
              </a:tr>
              <a:tr h="34213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u="none" strike="noStrike">
                          <a:effectLst/>
                        </a:rPr>
                        <a:t>Factor 1:</a:t>
                      </a:r>
                      <a:endParaRPr lang="en-US" sz="1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u="none" strike="noStrike">
                          <a:effectLst/>
                        </a:rPr>
                        <a:t>7,000</a:t>
                      </a:r>
                      <a:endParaRPr lang="en-US" sz="1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u="none" strike="noStrike">
                          <a:effectLst/>
                        </a:rPr>
                        <a:t>(~2 pages)</a:t>
                      </a:r>
                      <a:endParaRPr lang="en-US" sz="1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795232718"/>
                  </a:ext>
                </a:extLst>
              </a:tr>
              <a:tr h="34213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u="none" strike="noStrike">
                          <a:effectLst/>
                        </a:rPr>
                        <a:t>Factor 2:</a:t>
                      </a:r>
                      <a:endParaRPr lang="en-US" sz="1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u="none" strike="noStrike">
                          <a:effectLst/>
                        </a:rPr>
                        <a:t>3,500</a:t>
                      </a:r>
                      <a:endParaRPr lang="en-US" sz="1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u="none" strike="noStrike">
                          <a:effectLst/>
                        </a:rPr>
                        <a:t>(~1 page)</a:t>
                      </a:r>
                      <a:endParaRPr lang="en-US" sz="1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3498754935"/>
                  </a:ext>
                </a:extLst>
              </a:tr>
              <a:tr h="34213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u="none" strike="noStrike">
                          <a:effectLst/>
                        </a:rPr>
                        <a:t>Factor 3:</a:t>
                      </a:r>
                      <a:endParaRPr lang="en-US" sz="1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u="none" strike="noStrike">
                          <a:effectLst/>
                        </a:rPr>
                        <a:t>7,000</a:t>
                      </a:r>
                      <a:endParaRPr lang="en-US" sz="1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u="none" strike="noStrike">
                          <a:effectLst/>
                        </a:rPr>
                        <a:t>(~2 pages)</a:t>
                      </a:r>
                      <a:endParaRPr lang="en-US" sz="1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738881707"/>
                  </a:ext>
                </a:extLst>
              </a:tr>
              <a:tr h="34213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u="none" strike="noStrike">
                          <a:effectLst/>
                        </a:rPr>
                        <a:t>Factor 4:</a:t>
                      </a:r>
                      <a:endParaRPr lang="en-US" sz="1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u="none" strike="noStrike">
                          <a:effectLst/>
                        </a:rPr>
                        <a:t>14,000</a:t>
                      </a:r>
                      <a:endParaRPr lang="en-US" sz="1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u="none" strike="noStrike">
                          <a:effectLst/>
                        </a:rPr>
                        <a:t>(~4 pages)</a:t>
                      </a:r>
                      <a:endParaRPr lang="en-US" sz="1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2852046201"/>
                  </a:ext>
                </a:extLst>
              </a:tr>
              <a:tr h="34213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u="none" strike="noStrike">
                          <a:effectLst/>
                        </a:rPr>
                        <a:t>Contributions:</a:t>
                      </a:r>
                      <a:endParaRPr lang="en-US" sz="1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u="none" strike="noStrike">
                          <a:effectLst/>
                        </a:rPr>
                        <a:t>10,500</a:t>
                      </a:r>
                      <a:endParaRPr lang="en-US" sz="1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u="none" strike="noStrike">
                          <a:effectLst/>
                        </a:rPr>
                        <a:t>(~3 pages)</a:t>
                      </a:r>
                      <a:endParaRPr lang="en-US" sz="1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3307291921"/>
                  </a:ext>
                </a:extLst>
              </a:tr>
              <a:tr h="34213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i="1" u="none" strike="noStrike">
                          <a:effectLst/>
                        </a:rPr>
                        <a:t>Total:</a:t>
                      </a:r>
                      <a:endParaRPr lang="en-US" sz="1500" b="1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i="1" u="none" strike="noStrike">
                          <a:effectLst/>
                        </a:rPr>
                        <a:t>44,500</a:t>
                      </a:r>
                      <a:endParaRPr lang="en-US" sz="1500" b="1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i="1" u="none" strike="noStrike">
                          <a:effectLst/>
                        </a:rPr>
                        <a:t>(~12–13 pages)</a:t>
                      </a:r>
                      <a:endParaRPr lang="en-US" sz="1500" b="1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1855594834"/>
                  </a:ext>
                </a:extLst>
              </a:tr>
            </a:tbl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E7846E-6DF7-46B7-8BFF-8C6CE98C242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16C709-DE7C-48B2-9FF3-7E1AF6E49BCB}" type="slidenum">
              <a:rPr lang="en-US" altLang="en-US" smtClean="0"/>
              <a:pPr>
                <a:defRPr/>
              </a:pPr>
              <a:t>19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17958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24222D-15C6-4888-BF38-45E56FBCEC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RGE and EDGE Definitions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DB875D-1ADB-4558-B0FD-A2C9A2B8D2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14400"/>
            <a:ext cx="7200900" cy="3829050"/>
          </a:xfrm>
        </p:spPr>
        <p:txBody>
          <a:bodyPr/>
          <a:lstStyle/>
          <a:p>
            <a:r>
              <a:rPr lang="en-US" b="0"/>
              <a:t>RGE: Research Grade Evaluation</a:t>
            </a:r>
          </a:p>
          <a:p>
            <a:pPr lvl="1">
              <a:buClr>
                <a:srgbClr val="C0504D"/>
              </a:buClr>
            </a:pPr>
            <a:r>
              <a:rPr lang="en-US" b="0">
                <a:solidFill>
                  <a:prstClr val="black"/>
                </a:solidFill>
              </a:rPr>
              <a:t>Research Scientists</a:t>
            </a:r>
          </a:p>
          <a:p>
            <a:pPr lvl="1">
              <a:buClr>
                <a:srgbClr val="C0504D"/>
              </a:buClr>
            </a:pPr>
            <a:r>
              <a:rPr lang="en-US" b="0">
                <a:solidFill>
                  <a:prstClr val="black"/>
                </a:solidFill>
              </a:rPr>
              <a:t>~900 RGE scientists</a:t>
            </a:r>
          </a:p>
          <a:p>
            <a:pPr lvl="1">
              <a:buClr>
                <a:srgbClr val="C0504D"/>
              </a:buClr>
            </a:pPr>
            <a:r>
              <a:rPr lang="en-US" b="0">
                <a:solidFill>
                  <a:prstClr val="black"/>
                </a:solidFill>
              </a:rPr>
              <a:t>OPM RGE Guide (2006)</a:t>
            </a:r>
          </a:p>
          <a:p>
            <a:pPr lvl="0">
              <a:buClr>
                <a:srgbClr val="4F81BD"/>
              </a:buClr>
            </a:pPr>
            <a:endParaRPr lang="en-US" sz="750" b="0">
              <a:solidFill>
                <a:prstClr val="black"/>
              </a:solidFill>
            </a:endParaRPr>
          </a:p>
          <a:p>
            <a:pPr lvl="0">
              <a:buClr>
                <a:srgbClr val="4F81BD"/>
              </a:buClr>
            </a:pPr>
            <a:r>
              <a:rPr lang="en-US" b="0">
                <a:solidFill>
                  <a:prstClr val="black"/>
                </a:solidFill>
              </a:rPr>
              <a:t>EDGE: Equipment Development Grade Evaluation</a:t>
            </a:r>
          </a:p>
          <a:p>
            <a:pPr lvl="1">
              <a:buClr>
                <a:srgbClr val="C0504D"/>
              </a:buClr>
            </a:pPr>
            <a:r>
              <a:rPr lang="en-US" b="0">
                <a:solidFill>
                  <a:prstClr val="black"/>
                </a:solidFill>
              </a:rPr>
              <a:t>Development Scientists</a:t>
            </a:r>
          </a:p>
          <a:p>
            <a:pPr lvl="1">
              <a:buClr>
                <a:srgbClr val="C0504D"/>
              </a:buClr>
            </a:pPr>
            <a:r>
              <a:rPr lang="en-US" b="0">
                <a:solidFill>
                  <a:prstClr val="black"/>
                </a:solidFill>
              </a:rPr>
              <a:t>~50 EDGE scientists</a:t>
            </a:r>
          </a:p>
          <a:p>
            <a:pPr lvl="1">
              <a:buClr>
                <a:srgbClr val="C0504D"/>
              </a:buClr>
            </a:pPr>
            <a:r>
              <a:rPr lang="en-US" b="0">
                <a:solidFill>
                  <a:prstClr val="black"/>
                </a:solidFill>
              </a:rPr>
              <a:t>OPM EDGE Guide (1968)</a:t>
            </a:r>
          </a:p>
          <a:p>
            <a:pPr marL="0" indent="0">
              <a:buNone/>
            </a:pPr>
            <a:endParaRPr lang="en-US" b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449B2E-C20E-4A20-9CB2-1D74B820764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16C709-DE7C-48B2-9FF3-7E1AF6E49BCB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48610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Supporting Information (slide 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6023"/>
            <a:ext cx="8229599" cy="3701143"/>
          </a:xfrm>
        </p:spPr>
        <p:txBody>
          <a:bodyPr/>
          <a:lstStyle/>
          <a:p>
            <a:pPr marL="0" indent="0">
              <a:spcAft>
                <a:spcPts val="450"/>
              </a:spcAft>
              <a:buNone/>
            </a:pPr>
            <a:r>
              <a:rPr lang="en-US" sz="1800" b="0"/>
              <a:t>A. Current and Recent Projects </a:t>
            </a:r>
            <a:r>
              <a:rPr lang="en-US" sz="1600" b="0"/>
              <a:t>(brief descriptions)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US" sz="1800" b="0"/>
              <a:t>B. Bibliography</a:t>
            </a:r>
            <a:endParaRPr lang="en-US" sz="1800" b="0">
              <a:cs typeface="Arial"/>
            </a:endParaRPr>
          </a:p>
          <a:p>
            <a:pPr marL="461963" lvl="1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0" i="1"/>
              <a:t>Published products</a:t>
            </a:r>
            <a:endParaRPr lang="en-US" sz="1350" b="0" i="1">
              <a:cs typeface="Arial"/>
            </a:endParaRPr>
          </a:p>
          <a:p>
            <a:pPr marL="461963" lvl="1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0" i="1"/>
              <a:t>Products approved for publication (have BAO approval)</a:t>
            </a:r>
            <a:endParaRPr lang="en-US" sz="1350" b="0" i="1">
              <a:cs typeface="Arial"/>
            </a:endParaRPr>
          </a:p>
          <a:p>
            <a:pPr marL="461963" lvl="1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0" i="1"/>
              <a:t>Unpublished technical reports</a:t>
            </a:r>
            <a:endParaRPr lang="en-US" sz="1350" b="0" i="1">
              <a:cs typeface="Arial"/>
            </a:endParaRPr>
          </a:p>
          <a:p>
            <a:pPr marL="461963" lvl="1" indent="0">
              <a:spcBef>
                <a:spcPts val="0"/>
              </a:spcBef>
              <a:spcAft>
                <a:spcPts val="400"/>
              </a:spcAft>
              <a:buNone/>
            </a:pPr>
            <a:r>
              <a:rPr lang="en-US" sz="1350" b="0" i="1"/>
              <a:t>Submitted manuscripts</a:t>
            </a:r>
            <a:endParaRPr lang="en-US" sz="1350" b="0" i="1">
              <a:cs typeface="Arial"/>
            </a:endParaRPr>
          </a:p>
          <a:p>
            <a:pPr marL="216694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0"/>
              <a:t>include data releases; see Guidance</a:t>
            </a:r>
            <a:endParaRPr lang="en-US" sz="1350" b="0">
              <a:cs typeface="Arial"/>
            </a:endParaRPr>
          </a:p>
          <a:p>
            <a:pPr marL="216694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0"/>
              <a:t>include relative % contributions for Concept, Data, Interpretation, Writing; see Guidance</a:t>
            </a:r>
            <a:endParaRPr lang="en-US" sz="1350" b="0">
              <a:cs typeface="Arial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en-US" sz="1800" b="0"/>
              <a:t>C. Presentations </a:t>
            </a:r>
          </a:p>
          <a:p>
            <a:pPr marL="461963" lvl="1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0" i="1"/>
              <a:t> Invited or noteworthy (entire career)</a:t>
            </a:r>
          </a:p>
          <a:p>
            <a:pPr marL="457200" lvl="3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0" i="1"/>
              <a:t> Contributed presentations (last 10 years)</a:t>
            </a:r>
          </a:p>
          <a:p>
            <a:pPr marL="0" indent="0">
              <a:spcAft>
                <a:spcPts val="450"/>
              </a:spcAft>
              <a:buNone/>
            </a:pPr>
            <a:r>
              <a:rPr lang="en-US" sz="1800" b="0"/>
              <a:t>D. Professional and Scientific Service</a:t>
            </a:r>
            <a:endParaRPr lang="en-US" sz="1800" b="0">
              <a:cs typeface="Arial"/>
            </a:endParaRPr>
          </a:p>
          <a:p>
            <a:pPr marL="0" indent="0">
              <a:spcAft>
                <a:spcPts val="450"/>
              </a:spcAft>
              <a:buNone/>
            </a:pPr>
            <a:r>
              <a:rPr lang="en-US" sz="1800" b="0"/>
              <a:t>E. Academic Service</a:t>
            </a:r>
            <a:endParaRPr lang="en-US" sz="1800" b="0">
              <a:cs typeface="Arial"/>
            </a:endParaRPr>
          </a:p>
          <a:p>
            <a:pPr marL="0" indent="0">
              <a:buNone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E7846E-6DF7-46B7-8BFF-8C6CE98C242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16C709-DE7C-48B2-9FF3-7E1AF6E49BCB}" type="slidenum">
              <a:rPr lang="en-US" altLang="en-US" smtClean="0"/>
              <a:pPr>
                <a:defRPr/>
              </a:pPr>
              <a:t>20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43180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Supporting Information (slide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862149"/>
            <a:ext cx="7541941" cy="3679773"/>
          </a:xfrm>
        </p:spPr>
        <p:txBody>
          <a:bodyPr/>
          <a:lstStyle/>
          <a:p>
            <a:pPr marL="0" indent="0">
              <a:spcAft>
                <a:spcPts val="450"/>
              </a:spcAft>
              <a:buNone/>
            </a:pPr>
            <a:r>
              <a:rPr lang="en-US" sz="1800" b="0"/>
              <a:t>F. Technical Training Provided</a:t>
            </a:r>
          </a:p>
          <a:p>
            <a:pPr marL="0" indent="0">
              <a:spcAft>
                <a:spcPts val="450"/>
              </a:spcAft>
              <a:buNone/>
            </a:pPr>
            <a:r>
              <a:rPr lang="en-US" sz="1800" b="0"/>
              <a:t>G. Awards and Recognition </a:t>
            </a:r>
            <a:r>
              <a:rPr lang="en-US" sz="1600" b="0"/>
              <a:t>(research- or development-related awards)</a:t>
            </a:r>
          </a:p>
          <a:p>
            <a:pPr marL="0" indent="0">
              <a:spcAft>
                <a:spcPts val="450"/>
              </a:spcAft>
              <a:buNone/>
            </a:pPr>
            <a:r>
              <a:rPr lang="en-US" sz="1800" b="0"/>
              <a:t>H. Special Assignments</a:t>
            </a:r>
          </a:p>
          <a:p>
            <a:pPr marL="0" indent="0">
              <a:spcAft>
                <a:spcPts val="450"/>
              </a:spcAft>
              <a:buNone/>
            </a:pPr>
            <a:r>
              <a:rPr lang="en-US" sz="1800" b="0"/>
              <a:t>I. Inventions and Patents**</a:t>
            </a:r>
          </a:p>
          <a:p>
            <a:pPr marL="0" indent="0">
              <a:spcAft>
                <a:spcPts val="450"/>
              </a:spcAft>
              <a:buNone/>
            </a:pPr>
            <a:r>
              <a:rPr lang="en-US" sz="1800" b="0"/>
              <a:t>J. Outreach and Media Coverage</a:t>
            </a:r>
          </a:p>
          <a:p>
            <a:pPr marL="0" indent="0">
              <a:spcAft>
                <a:spcPts val="450"/>
              </a:spcAft>
              <a:buNone/>
            </a:pPr>
            <a:r>
              <a:rPr lang="en-US" sz="1800" b="0"/>
              <a:t>K. Previous Professional Positions</a:t>
            </a:r>
          </a:p>
          <a:p>
            <a:pPr marL="0" indent="0">
              <a:spcAft>
                <a:spcPts val="450"/>
              </a:spcAft>
              <a:buNone/>
            </a:pPr>
            <a:r>
              <a:rPr lang="en-US" sz="1800" b="0"/>
              <a:t>L. Education**</a:t>
            </a:r>
          </a:p>
          <a:p>
            <a:pPr marL="0" indent="0">
              <a:spcAft>
                <a:spcPts val="450"/>
              </a:spcAft>
              <a:buNone/>
            </a:pPr>
            <a:endParaRPr lang="en-US" sz="1350" b="0"/>
          </a:p>
          <a:p>
            <a:pPr marL="0" indent="0">
              <a:spcAft>
                <a:spcPts val="450"/>
              </a:spcAft>
              <a:buNone/>
            </a:pPr>
            <a:r>
              <a:rPr lang="en-US" sz="1350" b="0"/>
              <a:t>** these sections differ between RGE and EDGE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E7846E-6DF7-46B7-8BFF-8C6CE98C242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16C709-DE7C-48B2-9FF3-7E1AF6E49BCB}" type="slidenum">
              <a:rPr lang="en-US" altLang="en-US" smtClean="0"/>
              <a:pPr>
                <a:defRPr/>
              </a:pPr>
              <a:t>21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661836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835673"/>
            <a:ext cx="4167867" cy="3543300"/>
          </a:xfrm>
        </p:spPr>
        <p:txBody>
          <a:bodyPr/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b="0">
                <a:solidFill>
                  <a:srgbClr val="000000"/>
                </a:solidFill>
                <a:ea typeface="Times New Roman" panose="02020603050405020304" pitchFamily="18" charset="0"/>
              </a:rPr>
              <a:t>Supervisor &amp; </a:t>
            </a:r>
            <a:r>
              <a:rPr lang="en-US" sz="1600" b="0">
                <a:solidFill>
                  <a:srgbClr val="000000"/>
                </a:solidFill>
                <a:ea typeface="Calibri" panose="020F0502020204030204" pitchFamily="34" charset="0"/>
              </a:rPr>
              <a:t>Center Director (required)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1600" b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b="0">
                <a:solidFill>
                  <a:srgbClr val="000000"/>
                </a:solidFill>
                <a:ea typeface="Calibri" panose="020F0502020204030204" pitchFamily="34" charset="0"/>
              </a:rPr>
              <a:t>Panelists will contact at least 4</a:t>
            </a:r>
          </a:p>
          <a:p>
            <a:pPr marL="502285" lvl="1" indent="-24384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b="0">
                <a:solidFill>
                  <a:srgbClr val="000000"/>
                </a:solidFill>
                <a:ea typeface="Calibri"/>
              </a:rPr>
              <a:t>CD, Supervisor, and 2+ others</a:t>
            </a:r>
            <a:endParaRPr lang="en-US" sz="1400" b="0">
              <a:ea typeface="Calibri" panose="020F0502020204030204" pitchFamily="34" charset="0"/>
              <a:cs typeface="Arial"/>
            </a:endParaRP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1500" b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b="0">
                <a:solidFill>
                  <a:srgbClr val="000000"/>
                </a:solidFill>
                <a:ea typeface="Calibri" panose="020F0502020204030204" pitchFamily="34" charset="0"/>
              </a:rPr>
              <a:t>List </a:t>
            </a:r>
            <a:r>
              <a:rPr lang="en-US" sz="1600">
                <a:solidFill>
                  <a:srgbClr val="000000"/>
                </a:solidFill>
                <a:ea typeface="Calibri" panose="020F0502020204030204" pitchFamily="34" charset="0"/>
              </a:rPr>
              <a:t>at least 6 references </a:t>
            </a:r>
            <a:r>
              <a:rPr lang="en-US" sz="1600" b="0">
                <a:solidFill>
                  <a:srgbClr val="000000"/>
                </a:solidFill>
                <a:ea typeface="Calibri" panose="020F0502020204030204" pitchFamily="34" charset="0"/>
              </a:rPr>
              <a:t>and their specific professional relationship to you.</a:t>
            </a:r>
          </a:p>
          <a:p>
            <a:pPr marL="502285" lvl="1" indent="-24384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b="0">
                <a:solidFill>
                  <a:srgbClr val="000000"/>
                </a:solidFill>
                <a:ea typeface="Calibri" panose="020F0502020204030204" pitchFamily="34" charset="0"/>
              </a:rPr>
              <a:t>“Collaborator on wormhole project”</a:t>
            </a:r>
            <a:endParaRPr lang="en-US" sz="1400" b="0">
              <a:solidFill>
                <a:srgbClr val="000000"/>
              </a:solidFill>
              <a:ea typeface="Calibri" panose="020F0502020204030204" pitchFamily="34" charset="0"/>
              <a:cs typeface="Arial"/>
            </a:endParaRPr>
          </a:p>
          <a:p>
            <a:pPr marL="502285" lvl="1" indent="-24384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b="0">
                <a:solidFill>
                  <a:srgbClr val="000000"/>
                </a:solidFill>
                <a:ea typeface="Calibri" panose="020F0502020204030204" pitchFamily="34" charset="0"/>
              </a:rPr>
              <a:t>“End user of SPYDER model”</a:t>
            </a:r>
            <a:endParaRPr lang="en-US" sz="1400" b="0">
              <a:solidFill>
                <a:srgbClr val="000000"/>
              </a:solidFill>
              <a:ea typeface="Calibri" panose="020F0502020204030204" pitchFamily="34" charset="0"/>
              <a:cs typeface="Arial"/>
            </a:endParaRPr>
          </a:p>
          <a:p>
            <a:pPr marL="502285" lvl="1" indent="-24384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1200" b="0">
              <a:solidFill>
                <a:srgbClr val="000000"/>
              </a:solidFill>
              <a:ea typeface="Calibri" panose="020F0502020204030204" pitchFamily="34" charset="0"/>
              <a:cs typeface="Arial"/>
            </a:endParaRPr>
          </a:p>
          <a:p>
            <a:r>
              <a:rPr lang="en-US" sz="1600" b="0">
                <a:solidFill>
                  <a:srgbClr val="000000"/>
                </a:solidFill>
              </a:rPr>
              <a:t>Supervisor / CD turnover? </a:t>
            </a:r>
          </a:p>
          <a:p>
            <a:pPr marL="502285" lvl="1" indent="-243840"/>
            <a:r>
              <a:rPr lang="en-US" sz="1400" b="0">
                <a:solidFill>
                  <a:srgbClr val="000000"/>
                </a:solidFill>
              </a:rPr>
              <a:t>Feel free to list both current and former with notes</a:t>
            </a:r>
            <a:endParaRPr lang="en-US" sz="1400" b="0">
              <a:solidFill>
                <a:srgbClr val="000000"/>
              </a:solidFill>
              <a:cs typeface="Arial"/>
            </a:endParaRPr>
          </a:p>
          <a:p>
            <a:pPr marL="0" indent="0">
              <a:buNone/>
            </a:pPr>
            <a:endParaRPr lang="en-US" b="0"/>
          </a:p>
          <a:p>
            <a:pPr marL="0" indent="0">
              <a:buNone/>
            </a:pP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B29C58-46AA-416B-A36A-0A486D75BF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97307" y="907839"/>
            <a:ext cx="4038600" cy="3543300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marL="214313" indent="-214313" eaLnBrk="1" fontAlgn="auto" hangingPunct="1">
              <a:spcBef>
                <a:spcPts val="0"/>
              </a:spcBef>
              <a:spcAft>
                <a:spcPts val="0"/>
              </a:spcAft>
              <a:buClrTx/>
              <a:buSzPct val="125000"/>
              <a:buFont typeface="Calibri" panose="020F0502020204030204" pitchFamily="34" charset="0"/>
              <a:buChar char="•"/>
            </a:pPr>
            <a:r>
              <a:rPr lang="en-US" sz="1600" b="0" kern="120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Consider including a range of collaborators, cooperators, partners and people who have been impacted by your science.</a:t>
            </a:r>
          </a:p>
          <a:p>
            <a:pPr marL="214313" indent="-214313" eaLnBrk="1" fontAlgn="auto" hangingPunct="1">
              <a:spcBef>
                <a:spcPts val="0"/>
              </a:spcBef>
              <a:spcAft>
                <a:spcPts val="0"/>
              </a:spcAft>
              <a:buClrTx/>
              <a:buSzPct val="125000"/>
              <a:buFont typeface="Calibri" panose="020F0502020204030204" pitchFamily="34" charset="0"/>
              <a:buChar char="•"/>
            </a:pPr>
            <a:endParaRPr lang="en-US" sz="1600" b="0" kern="1200">
              <a:solidFill>
                <a:prstClr val="black"/>
              </a:solidFill>
              <a:latin typeface="Calibri"/>
              <a:cs typeface="Arial" panose="020B0604020202020204" pitchFamily="34" charset="0"/>
            </a:endParaRPr>
          </a:p>
          <a:p>
            <a:pPr marL="214313" indent="-214313" eaLnBrk="1" fontAlgn="auto" hangingPunct="1">
              <a:spcBef>
                <a:spcPts val="0"/>
              </a:spcBef>
              <a:spcAft>
                <a:spcPts val="0"/>
              </a:spcAft>
              <a:buClrTx/>
              <a:buSzPct val="125000"/>
              <a:buFont typeface="Calibri" panose="020F0502020204030204" pitchFamily="34" charset="0"/>
              <a:buChar char="•"/>
            </a:pPr>
            <a:r>
              <a:rPr lang="en-US" sz="1600" b="0" kern="120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Recommend that you contact references prior to listing them. Consider sharing your documentation with them.</a:t>
            </a:r>
          </a:p>
          <a:p>
            <a:pPr marL="214313" indent="-214313" eaLnBrk="1" fontAlgn="auto" hangingPunct="1">
              <a:spcBef>
                <a:spcPts val="0"/>
              </a:spcBef>
              <a:spcAft>
                <a:spcPts val="0"/>
              </a:spcAft>
              <a:buClrTx/>
              <a:buSzPct val="125000"/>
              <a:buFont typeface="Calibri" panose="020F0502020204030204" pitchFamily="34" charset="0"/>
              <a:buChar char="•"/>
            </a:pPr>
            <a:endParaRPr lang="en-US" sz="1600" b="0" kern="1200">
              <a:solidFill>
                <a:prstClr val="black"/>
              </a:solidFill>
              <a:latin typeface="Calibri"/>
              <a:cs typeface="Arial" panose="020B0604020202020204" pitchFamily="34" charset="0"/>
            </a:endParaRPr>
          </a:p>
          <a:p>
            <a:pPr marL="214313" indent="-214313" eaLnBrk="1" fontAlgn="auto" hangingPunct="1">
              <a:spcBef>
                <a:spcPts val="0"/>
              </a:spcBef>
              <a:spcAft>
                <a:spcPts val="0"/>
              </a:spcAft>
              <a:buClrTx/>
              <a:buSzPct val="125000"/>
              <a:buFont typeface="Calibri" panose="020F0502020204030204" pitchFamily="34" charset="0"/>
              <a:buChar char="•"/>
            </a:pPr>
            <a:r>
              <a:rPr lang="en-US" sz="1600" b="0" kern="120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Panelists may contact people other than your references in certain situations.</a:t>
            </a:r>
          </a:p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E7846E-6DF7-46B7-8BFF-8C6CE98C242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16C709-DE7C-48B2-9FF3-7E1AF6E49BCB}" type="slidenum">
              <a:rPr lang="en-US" altLang="en-US" smtClean="0"/>
              <a:pPr>
                <a:defRPr/>
              </a:pPr>
              <a:t>22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057354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External Impact Statements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b="0">
                <a:solidFill>
                  <a:srgbClr val="000000"/>
                </a:solidFill>
                <a:ea typeface="Calibri" panose="020F0502020204030204" pitchFamily="34" charset="0"/>
              </a:rPr>
              <a:t>Optional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1600" b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b="0">
                <a:solidFill>
                  <a:srgbClr val="000000"/>
                </a:solidFill>
                <a:ea typeface="Calibri" panose="020F0502020204030204" pitchFamily="34" charset="0"/>
              </a:rPr>
              <a:t>External (non-USGS) authors only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1600" b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b="0">
                <a:solidFill>
                  <a:srgbClr val="000000"/>
                </a:solidFill>
                <a:ea typeface="Calibri" panose="020F0502020204030204" pitchFamily="34" charset="0"/>
              </a:rPr>
              <a:t>Written letters that supplement the reference discussions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1600" b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b="0">
                <a:solidFill>
                  <a:srgbClr val="000000"/>
                </a:solidFill>
                <a:ea typeface="Calibri" panose="020F0502020204030204" pitchFamily="34" charset="0"/>
              </a:rPr>
              <a:t>A way to ensure a certain viewpoint is included in your package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1600" b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b="0">
                <a:solidFill>
                  <a:srgbClr val="000000"/>
                </a:solidFill>
                <a:ea typeface="Calibri" panose="020F0502020204030204" pitchFamily="34" charset="0"/>
              </a:rPr>
              <a:t>You collect and include letter as part of package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1600" b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1200" b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en-US" b="0"/>
          </a:p>
          <a:p>
            <a:pPr marL="0" indent="0">
              <a:buNone/>
            </a:pP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B29C58-46AA-416B-A36A-0A486D75BF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97307" y="914400"/>
            <a:ext cx="4038600" cy="3543300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marL="214313" indent="-214313" eaLnBrk="1" fontAlgn="auto" hangingPunct="1">
              <a:spcBef>
                <a:spcPts val="0"/>
              </a:spcBef>
              <a:spcAft>
                <a:spcPts val="0"/>
              </a:spcAft>
              <a:buClrTx/>
              <a:buSzPct val="125000"/>
              <a:buFont typeface="Calibri" panose="020F0502020204030204" pitchFamily="34" charset="0"/>
              <a:buChar char="•"/>
            </a:pPr>
            <a:r>
              <a:rPr lang="en-US" sz="1600" b="0" kern="120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See guidance document online</a:t>
            </a:r>
          </a:p>
          <a:p>
            <a:pPr marL="214313" indent="-214313" eaLnBrk="1" fontAlgn="auto" hangingPunct="1">
              <a:spcBef>
                <a:spcPts val="0"/>
              </a:spcBef>
              <a:spcAft>
                <a:spcPts val="0"/>
              </a:spcAft>
              <a:buClrTx/>
              <a:buSzPct val="125000"/>
              <a:buFont typeface="Calibri" panose="020F0502020204030204" pitchFamily="34" charset="0"/>
              <a:buChar char="•"/>
            </a:pPr>
            <a:endParaRPr lang="en-US" sz="1600" b="0" kern="1200">
              <a:solidFill>
                <a:prstClr val="black"/>
              </a:solidFill>
              <a:latin typeface="Calibri"/>
              <a:cs typeface="Arial" panose="020B0604020202020204" pitchFamily="34" charset="0"/>
            </a:endParaRPr>
          </a:p>
          <a:p>
            <a:pPr marL="214313" indent="-214313" eaLnBrk="1" fontAlgn="auto" hangingPunct="1">
              <a:spcBef>
                <a:spcPts val="0"/>
              </a:spcBef>
              <a:spcAft>
                <a:spcPts val="0"/>
              </a:spcAft>
              <a:buClrTx/>
              <a:buSzPct val="125000"/>
              <a:buFont typeface="Calibri" panose="020F0502020204030204" pitchFamily="34" charset="0"/>
              <a:buChar char="•"/>
            </a:pPr>
            <a:r>
              <a:rPr lang="en-US" sz="1600" b="0" kern="120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Includes information useful to potential authors</a:t>
            </a:r>
          </a:p>
          <a:p>
            <a:pPr marL="214313" indent="-214313" eaLnBrk="1" fontAlgn="auto" hangingPunct="1">
              <a:spcBef>
                <a:spcPts val="0"/>
              </a:spcBef>
              <a:spcAft>
                <a:spcPts val="0"/>
              </a:spcAft>
              <a:buClrTx/>
              <a:buSzPct val="125000"/>
              <a:buFont typeface="Calibri" panose="020F0502020204030204" pitchFamily="34" charset="0"/>
              <a:buChar char="•"/>
            </a:pPr>
            <a:endParaRPr lang="en-US" sz="1600" b="0" kern="1200">
              <a:solidFill>
                <a:prstClr val="black"/>
              </a:solidFill>
              <a:latin typeface="Calibri"/>
              <a:cs typeface="Arial" panose="020B0604020202020204" pitchFamily="34" charset="0"/>
            </a:endParaRPr>
          </a:p>
          <a:p>
            <a:pPr marL="214313" indent="-214313" eaLnBrk="1" fontAlgn="auto" hangingPunct="1">
              <a:spcBef>
                <a:spcPts val="0"/>
              </a:spcBef>
              <a:spcAft>
                <a:spcPts val="0"/>
              </a:spcAft>
              <a:buClrTx/>
              <a:buSzPct val="125000"/>
              <a:buFont typeface="Calibri" panose="020F0502020204030204" pitchFamily="34" charset="0"/>
              <a:buChar char="•"/>
            </a:pPr>
            <a:r>
              <a:rPr lang="en-US" sz="1600" b="0" kern="120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Authors may be contacted by panelists for follow up</a:t>
            </a:r>
          </a:p>
          <a:p>
            <a:pPr marL="214313" indent="-214313" eaLnBrk="1" fontAlgn="auto" hangingPunct="1">
              <a:spcBef>
                <a:spcPts val="0"/>
              </a:spcBef>
              <a:spcAft>
                <a:spcPts val="0"/>
              </a:spcAft>
              <a:buClrTx/>
              <a:buSzPct val="125000"/>
              <a:buFont typeface="Calibri" panose="020F0502020204030204" pitchFamily="34" charset="0"/>
              <a:buChar char="•"/>
            </a:pPr>
            <a:endParaRPr lang="en-US" sz="1600" b="0" kern="1200">
              <a:solidFill>
                <a:prstClr val="black"/>
              </a:solidFill>
              <a:latin typeface="Calibri"/>
              <a:cs typeface="Arial" panose="020B0604020202020204" pitchFamily="34" charset="0"/>
            </a:endParaRPr>
          </a:p>
          <a:p>
            <a:pPr marL="214313" indent="-214313" eaLnBrk="1" fontAlgn="auto" hangingPunct="1">
              <a:spcBef>
                <a:spcPts val="0"/>
              </a:spcBef>
              <a:spcAft>
                <a:spcPts val="0"/>
              </a:spcAft>
              <a:buClrTx/>
              <a:buSzPct val="125000"/>
              <a:buFont typeface="Calibri" panose="020F0502020204030204" pitchFamily="34" charset="0"/>
              <a:buChar char="•"/>
            </a:pPr>
            <a:r>
              <a:rPr lang="en-US" sz="1600" b="0" kern="120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Please list Impact Statement Authors among your references</a:t>
            </a:r>
          </a:p>
          <a:p>
            <a:pPr marL="214313" indent="-214313" eaLnBrk="1" fontAlgn="auto" hangingPunct="1">
              <a:spcBef>
                <a:spcPts val="0"/>
              </a:spcBef>
              <a:spcAft>
                <a:spcPts val="0"/>
              </a:spcAft>
              <a:buClrTx/>
              <a:buSzPct val="125000"/>
              <a:buFont typeface="Calibri" panose="020F0502020204030204" pitchFamily="34" charset="0"/>
              <a:buChar char="•"/>
            </a:pPr>
            <a:endParaRPr lang="en-US"/>
          </a:p>
          <a:p>
            <a:pPr marL="214313" indent="-214313" eaLnBrk="1" fontAlgn="auto" hangingPunct="1">
              <a:spcBef>
                <a:spcPts val="0"/>
              </a:spcBef>
              <a:spcAft>
                <a:spcPts val="0"/>
              </a:spcAft>
              <a:buClrTx/>
              <a:buSzPct val="125000"/>
              <a:buFont typeface="Calibri" panose="020F0502020204030204" pitchFamily="34" charset="0"/>
              <a:buChar char="•"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E7846E-6DF7-46B7-8BFF-8C6CE98C242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16C709-DE7C-48B2-9FF3-7E1AF6E49BCB}" type="slidenum">
              <a:rPr lang="en-US" altLang="en-US" smtClean="0"/>
              <a:pPr>
                <a:defRPr/>
              </a:pPr>
              <a:t>23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131212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B7C480-0747-4596-A319-07A6BD938D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08360"/>
            <a:ext cx="6286500" cy="425053"/>
          </a:xfrm>
        </p:spPr>
        <p:txBody>
          <a:bodyPr/>
          <a:lstStyle/>
          <a:p>
            <a:r>
              <a:rPr lang="en-US"/>
              <a:t>Approval Sheet and Signature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D191CA7-09D3-457C-A021-4E7394BB67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914400"/>
            <a:ext cx="4171952" cy="3543300"/>
          </a:xfrm>
        </p:spPr>
        <p:txBody>
          <a:bodyPr/>
          <a:lstStyle/>
          <a:p>
            <a:pPr marL="0" indent="0">
              <a:buNone/>
            </a:pPr>
            <a:r>
              <a:rPr lang="en-US" sz="1800" b="0"/>
              <a:t>Your </a:t>
            </a:r>
            <a:r>
              <a:rPr lang="en-US" sz="1800"/>
              <a:t>supervisor</a:t>
            </a:r>
            <a:r>
              <a:rPr lang="en-US" sz="1800" b="0"/>
              <a:t> AND </a:t>
            </a:r>
            <a:r>
              <a:rPr lang="en-US" sz="1800"/>
              <a:t>Center Director </a:t>
            </a:r>
            <a:r>
              <a:rPr lang="en-US" sz="1800" b="0"/>
              <a:t>will review and verify</a:t>
            </a:r>
          </a:p>
          <a:p>
            <a:r>
              <a:rPr lang="en-US" sz="1500" b="0"/>
              <a:t>Accuracy</a:t>
            </a:r>
          </a:p>
          <a:p>
            <a:r>
              <a:rPr lang="en-US" sz="1500" b="0"/>
              <a:t>Use of clear language</a:t>
            </a:r>
          </a:p>
          <a:p>
            <a:r>
              <a:rPr lang="en-US" sz="1500" b="0"/>
              <a:t>Section length limits</a:t>
            </a:r>
          </a:p>
          <a:p>
            <a:r>
              <a:rPr lang="en-US" sz="1500" b="0"/>
              <a:t>Use of IPDS numbers</a:t>
            </a:r>
          </a:p>
          <a:p>
            <a:r>
              <a:rPr lang="en-US" sz="1500" b="0"/>
              <a:t>BAO approval dates</a:t>
            </a:r>
          </a:p>
          <a:p>
            <a:pPr marL="0" indent="0">
              <a:buNone/>
            </a:pPr>
            <a:endParaRPr lang="en-US" sz="900" b="0"/>
          </a:p>
          <a:p>
            <a:pPr marL="0" indent="0">
              <a:buNone/>
            </a:pPr>
            <a:r>
              <a:rPr lang="en-US" sz="1800" b="0"/>
              <a:t>Electronic/pen signatures OK</a:t>
            </a:r>
          </a:p>
          <a:p>
            <a:pPr marL="0" indent="0">
              <a:buNone/>
            </a:pPr>
            <a:endParaRPr lang="en-US" sz="900" b="0"/>
          </a:p>
          <a:p>
            <a:pPr marL="0" indent="0">
              <a:buNone/>
            </a:pPr>
            <a:r>
              <a:rPr lang="en-US" sz="1800" b="0"/>
              <a:t>Multiple copies OK</a:t>
            </a:r>
          </a:p>
        </p:txBody>
      </p:sp>
      <p:pic>
        <p:nvPicPr>
          <p:cNvPr id="5" name="Content Placeholder 4" descr="Research or Development Scientist Record Approval Sheet screenshot">
            <a:extLst>
              <a:ext uri="{FF2B5EF4-FFF2-40B4-BE49-F238E27FC236}">
                <a16:creationId xmlns:a16="http://schemas.microsoft.com/office/drawing/2014/main" id="{D976158E-BC7D-4477-AEE8-B3723E7E8CAF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3"/>
          <a:srcRect l="31579" t="16363" r="31579" b="6334"/>
          <a:stretch/>
        </p:blipFill>
        <p:spPr>
          <a:xfrm>
            <a:off x="4629154" y="914400"/>
            <a:ext cx="3156896" cy="3600450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1067B6-66C9-484C-87D1-FAFDAB61BFD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16C709-DE7C-48B2-9FF3-7E1AF6E49BCB}" type="slidenum">
              <a:rPr lang="en-US" altLang="en-US" smtClean="0"/>
              <a:pPr>
                <a:defRPr/>
              </a:pPr>
              <a:t>24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249878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816D68-5798-4875-B3ED-B7E3380C74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Ready to submit?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6E28FC-4ABE-4888-8747-373E467A7B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14400"/>
            <a:ext cx="7200900" cy="3543300"/>
          </a:xfrm>
        </p:spPr>
        <p:txBody>
          <a:bodyPr/>
          <a:lstStyle/>
          <a:p>
            <a:r>
              <a:rPr lang="en-US" sz="1800" b="0"/>
              <a:t>Refer to </a:t>
            </a:r>
            <a:r>
              <a:rPr lang="en-US" sz="1800" i="1"/>
              <a:t>Planning for your Submission</a:t>
            </a:r>
            <a:r>
              <a:rPr lang="en-US" sz="1800"/>
              <a:t> </a:t>
            </a:r>
            <a:r>
              <a:rPr lang="en-US" sz="1800" b="0"/>
              <a:t>document</a:t>
            </a:r>
          </a:p>
          <a:p>
            <a:endParaRPr lang="en-US" sz="675" b="0"/>
          </a:p>
          <a:p>
            <a:r>
              <a:rPr lang="en-US" sz="1800" b="0"/>
              <a:t>When package is complete</a:t>
            </a:r>
          </a:p>
          <a:p>
            <a:pPr lvl="1"/>
            <a:r>
              <a:rPr lang="en-US" sz="1500" b="0"/>
              <a:t>Email to </a:t>
            </a:r>
            <a:r>
              <a:rPr lang="en-US" sz="1500" b="0">
                <a:hlinkClick r:id="rId3"/>
              </a:rPr>
              <a:t>submit_rge-edge@usgs.gov</a:t>
            </a:r>
            <a:endParaRPr lang="en-US" sz="1500" b="0"/>
          </a:p>
          <a:p>
            <a:pPr lvl="1"/>
            <a:r>
              <a:rPr lang="en-US" sz="1500" b="0"/>
              <a:t>You will receive confirmation of receipt</a:t>
            </a:r>
          </a:p>
          <a:p>
            <a:endParaRPr lang="en-US" sz="675" b="0"/>
          </a:p>
          <a:p>
            <a:r>
              <a:rPr lang="en-US" sz="1800" b="0"/>
              <a:t>Submit all files by email, if possible</a:t>
            </a:r>
          </a:p>
          <a:p>
            <a:pPr lvl="1"/>
            <a:r>
              <a:rPr lang="en-US" sz="1500" b="0"/>
              <a:t>Break into multiple emails if needed</a:t>
            </a:r>
          </a:p>
          <a:p>
            <a:pPr lvl="1"/>
            <a:r>
              <a:rPr lang="en-US" sz="1500" b="0"/>
              <a:t>Contact us for extreme file size issues</a:t>
            </a:r>
          </a:p>
          <a:p>
            <a:pPr lvl="1"/>
            <a:r>
              <a:rPr lang="en-US" sz="1500" b="0"/>
              <a:t>If prompted, decline Outlook’s suggestion to submit OneDrive “links” instead; please actually attach the files</a:t>
            </a:r>
          </a:p>
          <a:p>
            <a:pPr lvl="1"/>
            <a:endParaRPr lang="en-US" sz="675" b="0"/>
          </a:p>
          <a:p>
            <a:r>
              <a:rPr lang="en-US" sz="1800" b="0"/>
              <a:t>Use </a:t>
            </a:r>
            <a:r>
              <a:rPr lang="en-US" sz="1800" b="0">
                <a:hlinkClick r:id="rId4"/>
              </a:rPr>
              <a:t>rge-edge@usgs.gov</a:t>
            </a:r>
            <a:r>
              <a:rPr lang="en-US" sz="1800" b="0"/>
              <a:t> for general questions </a:t>
            </a:r>
          </a:p>
          <a:p>
            <a:pPr lvl="1"/>
            <a:endParaRPr lang="en-US" sz="1500"/>
          </a:p>
          <a:p>
            <a:pPr lvl="1"/>
            <a:endParaRPr lang="en-US" sz="150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145678-30E0-47B1-B302-F47FAAB1BD3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16C709-DE7C-48B2-9FF3-7E1AF6E49BCB}" type="slidenum">
              <a:rPr lang="en-US" altLang="en-US" smtClean="0"/>
              <a:pPr>
                <a:defRPr/>
              </a:pPr>
              <a:t>25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106742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F8F80F-EE81-43D9-829A-59C6D0F3B0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Dynamic Peer Groups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470FCE-BD54-4DA0-AAEB-2C96D73BEB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b="0"/>
              <a:t>Scientists do not pre-select peer group</a:t>
            </a:r>
          </a:p>
          <a:p>
            <a:pPr>
              <a:defRPr/>
            </a:pPr>
            <a:endParaRPr lang="en-US" sz="600" b="0"/>
          </a:p>
          <a:p>
            <a:pPr>
              <a:defRPr/>
            </a:pPr>
            <a:r>
              <a:rPr lang="en-US" b="0"/>
              <a:t>Panels formed based on expertise of the scientists to be reviewed in each cycle</a:t>
            </a:r>
            <a:endParaRPr lang="en-US" b="0">
              <a:cs typeface="Arial"/>
            </a:endParaRPr>
          </a:p>
          <a:p>
            <a:pPr>
              <a:defRPr/>
            </a:pPr>
            <a:r>
              <a:rPr lang="en-US" b="0">
                <a:ea typeface="+mn-lt"/>
                <a:cs typeface="+mn-lt"/>
              </a:rPr>
              <a:t>A computer program clusters packages into groups with similar expertise, which is followed by human curation</a:t>
            </a:r>
            <a:endParaRPr lang="en-US"/>
          </a:p>
          <a:p>
            <a:pPr marL="502285" lvl="1" indent="-243840">
              <a:defRPr/>
            </a:pPr>
            <a:r>
              <a:rPr lang="en-US" b="0"/>
              <a:t>Results in better panel composition</a:t>
            </a:r>
            <a:endParaRPr lang="en-US" b="0">
              <a:cs typeface="Arial"/>
            </a:endParaRPr>
          </a:p>
          <a:p>
            <a:pPr marL="502285" lvl="1" indent="-243840">
              <a:defRPr/>
            </a:pPr>
            <a:endParaRPr lang="en-US" sz="450" b="0">
              <a:cs typeface="Arial"/>
            </a:endParaRPr>
          </a:p>
          <a:p>
            <a:pPr marL="502285" lvl="1" indent="-243840">
              <a:defRPr/>
            </a:pPr>
            <a:r>
              <a:rPr lang="en-US" b="0"/>
              <a:t>Allows more efficient panel development</a:t>
            </a:r>
            <a:endParaRPr lang="en-US" b="0">
              <a:cs typeface="Arial"/>
            </a:endParaRPr>
          </a:p>
          <a:p>
            <a:pPr marL="245110" lvl="1" indent="0">
              <a:buNone/>
              <a:defRPr/>
            </a:pPr>
            <a:endParaRPr lang="en-US" b="0">
              <a:cs typeface="Arial"/>
            </a:endParaRPr>
          </a:p>
          <a:p>
            <a:pPr>
              <a:defRPr/>
            </a:pPr>
            <a:endParaRPr lang="en-US" sz="750" b="0"/>
          </a:p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719212-3B0C-4AD9-A6A1-8CE75AF88B6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16C709-DE7C-48B2-9FF3-7E1AF6E49BCB}" type="slidenum">
              <a:rPr lang="en-US" altLang="en-US" smtClean="0"/>
              <a:pPr>
                <a:defRPr/>
              </a:pPr>
              <a:t>26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101784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Panel Findings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623A4C-ED90-40C3-A409-3806D274C4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b="0"/>
              <a:t>Written description of the score (typically 3-5 pages)</a:t>
            </a:r>
          </a:p>
          <a:p>
            <a:pPr lvl="1" indent="-243840">
              <a:defRPr/>
            </a:pPr>
            <a:r>
              <a:rPr lang="en-US" b="0"/>
              <a:t>How each factor score was determined </a:t>
            </a:r>
            <a:endParaRPr lang="en-US" b="0">
              <a:cs typeface="Arial"/>
            </a:endParaRPr>
          </a:p>
          <a:p>
            <a:pPr lvl="1" indent="-243840">
              <a:defRPr/>
            </a:pPr>
            <a:r>
              <a:rPr lang="en-US" b="0"/>
              <a:t>Framed in terms of OPM Guide criteria</a:t>
            </a:r>
            <a:endParaRPr lang="en-US" b="0">
              <a:cs typeface="Arial"/>
            </a:endParaRPr>
          </a:p>
          <a:p>
            <a:pPr lvl="1" indent="-243840">
              <a:defRPr/>
            </a:pPr>
            <a:r>
              <a:rPr lang="en-US" b="0"/>
              <a:t>Why the higher score was not awarded</a:t>
            </a:r>
            <a:endParaRPr lang="en-US" b="0">
              <a:cs typeface="Arial"/>
            </a:endParaRPr>
          </a:p>
          <a:p>
            <a:pPr lvl="2" indent="-243840">
              <a:defRPr/>
            </a:pPr>
            <a:r>
              <a:rPr lang="en-US" b="0"/>
              <a:t>“The panel did not see evidence of [guide criteria]”</a:t>
            </a:r>
          </a:p>
          <a:p>
            <a:pPr lvl="2" indent="-243840">
              <a:defRPr/>
            </a:pPr>
            <a:r>
              <a:rPr lang="en-US" b="0">
                <a:cs typeface="Arial"/>
              </a:rPr>
              <a:t>“The factor fully meets but does not exceed level C”</a:t>
            </a:r>
          </a:p>
          <a:p>
            <a:pPr lvl="1" indent="-243840">
              <a:defRPr/>
            </a:pPr>
            <a:r>
              <a:rPr lang="en-US" b="0"/>
              <a:t>Goal to be more explicit, less subtle</a:t>
            </a:r>
            <a:endParaRPr lang="en-US" b="0">
              <a:cs typeface="Arial"/>
            </a:endParaRPr>
          </a:p>
          <a:p>
            <a:pPr lvl="1" indent="-243840">
              <a:defRPr/>
            </a:pPr>
            <a:r>
              <a:rPr lang="en-US" b="0">
                <a:cs typeface="Arial"/>
              </a:rPr>
              <a:t>No</a:t>
            </a:r>
            <a:r>
              <a:rPr lang="en-US">
                <a:cs typeface="Arial"/>
              </a:rPr>
              <a:t> </a:t>
            </a:r>
            <a:r>
              <a:rPr lang="en-US" b="0">
                <a:cs typeface="Arial"/>
              </a:rPr>
              <a:t>prescriptive statements ("you should focus more on....")</a:t>
            </a:r>
          </a:p>
          <a:p>
            <a:pPr lvl="1" indent="-243840">
              <a:defRPr/>
            </a:pPr>
            <a:endParaRPr lang="en-US" sz="900" b="0">
              <a:cs typeface="Arial"/>
            </a:endParaRPr>
          </a:p>
          <a:p>
            <a:pPr>
              <a:defRPr/>
            </a:pPr>
            <a:endParaRPr lang="en-US" b="0">
              <a:cs typeface="Arial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C190A0-8798-419F-8B0E-BE29A234482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16C709-DE7C-48B2-9FF3-7E1AF6E49BCB}" type="slidenum">
              <a:rPr lang="en-US" altLang="en-US">
                <a:solidFill>
                  <a:prstClr val="black"/>
                </a:solidFill>
              </a:rPr>
              <a:pPr>
                <a:defRPr/>
              </a:pPr>
              <a:t>27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198225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0312"/>
            <a:ext cx="6286500" cy="425053"/>
          </a:xfrm>
        </p:spPr>
        <p:txBody>
          <a:bodyPr/>
          <a:lstStyle/>
          <a:p>
            <a:r>
              <a:rPr lang="en-US"/>
              <a:t>When will you receive your results?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85850"/>
            <a:ext cx="7792872" cy="3543300"/>
          </a:xfrm>
        </p:spPr>
        <p:txBody>
          <a:bodyPr/>
          <a:lstStyle/>
          <a:p>
            <a:pPr>
              <a:spcBef>
                <a:spcPts val="900"/>
              </a:spcBef>
            </a:pPr>
            <a:r>
              <a:rPr lang="en-US" b="0"/>
              <a:t>It varies!</a:t>
            </a:r>
          </a:p>
          <a:p>
            <a:pPr>
              <a:spcBef>
                <a:spcPts val="900"/>
              </a:spcBef>
            </a:pPr>
            <a:r>
              <a:rPr lang="en-US" b="0"/>
              <a:t>Planning to evaluate ~100 scientists over 15+ panels.</a:t>
            </a:r>
            <a:endParaRPr lang="en-US" b="0">
              <a:cs typeface="Arial"/>
            </a:endParaRPr>
          </a:p>
          <a:p>
            <a:pPr>
              <a:spcBef>
                <a:spcPts val="900"/>
              </a:spcBef>
            </a:pPr>
            <a:r>
              <a:rPr lang="en-US" b="0"/>
              <a:t>Panels held through ~December.</a:t>
            </a:r>
            <a:endParaRPr lang="en-US" b="0">
              <a:cs typeface="Arial"/>
            </a:endParaRPr>
          </a:p>
          <a:p>
            <a:pPr>
              <a:spcBef>
                <a:spcPts val="900"/>
              </a:spcBef>
            </a:pPr>
            <a:r>
              <a:rPr lang="en-US" b="0"/>
              <a:t>Individual results sent to Center Directors after each panel.</a:t>
            </a:r>
            <a:endParaRPr lang="en-US" b="0">
              <a:cs typeface="Arial"/>
            </a:endParaRPr>
          </a:p>
          <a:p>
            <a:pPr>
              <a:spcBef>
                <a:spcPts val="900"/>
              </a:spcBef>
            </a:pPr>
            <a:r>
              <a:rPr lang="en-US" b="0"/>
              <a:t>Specific timing depends on the overall schedule of panels. </a:t>
            </a:r>
            <a:endParaRPr lang="en-US" b="0">
              <a:cs typeface="Arial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89A591-9788-4FF4-A459-19B70F244CF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16C709-DE7C-48B2-9FF3-7E1AF6E49BCB}" type="slidenum">
              <a:rPr lang="en-US" altLang="en-US" smtClean="0"/>
              <a:pPr>
                <a:defRPr/>
              </a:pPr>
              <a:t>28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709632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Disagree with your results?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85850"/>
            <a:ext cx="7372350" cy="3143250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en-US" b="0"/>
              <a:t>You have options.</a:t>
            </a:r>
          </a:p>
          <a:p>
            <a:pPr marL="0" indent="0">
              <a:buNone/>
              <a:defRPr/>
            </a:pPr>
            <a:endParaRPr lang="en-US" sz="1050" b="0"/>
          </a:p>
          <a:p>
            <a:pPr>
              <a:defRPr/>
            </a:pPr>
            <a:r>
              <a:rPr lang="en-US" b="0"/>
              <a:t>Discuss with your supervisor / Center Director</a:t>
            </a:r>
            <a:endParaRPr lang="en-US" b="0">
              <a:cs typeface="Arial"/>
            </a:endParaRPr>
          </a:p>
          <a:p>
            <a:pPr>
              <a:defRPr/>
            </a:pPr>
            <a:r>
              <a:rPr lang="en-US" b="0"/>
              <a:t>Engage with RGE-EDGE Coordinators at OSQI</a:t>
            </a:r>
            <a:endParaRPr lang="en-US" b="0">
              <a:cs typeface="Arial"/>
            </a:endParaRPr>
          </a:p>
          <a:p>
            <a:pPr>
              <a:defRPr/>
            </a:pPr>
            <a:r>
              <a:rPr lang="en-US" b="0"/>
              <a:t>Request early review (requires CD approval)</a:t>
            </a:r>
            <a:endParaRPr lang="en-US" b="0">
              <a:cs typeface="Arial"/>
            </a:endParaRPr>
          </a:p>
          <a:p>
            <a:pPr>
              <a:defRPr/>
            </a:pPr>
            <a:r>
              <a:rPr lang="en-US" b="0"/>
              <a:t>Request Classification Review by Human Resources</a:t>
            </a:r>
            <a:endParaRPr lang="en-US" b="0">
              <a:cs typeface="Arial"/>
            </a:endParaRPr>
          </a:p>
          <a:p>
            <a:pPr marL="0" indent="0">
              <a:buNone/>
              <a:defRPr/>
            </a:pPr>
            <a:r>
              <a:rPr lang="en-US" b="0" i="1">
                <a:solidFill>
                  <a:srgbClr val="FF0000"/>
                </a:solidFill>
              </a:rPr>
              <a:t>	</a:t>
            </a:r>
            <a:endParaRPr lang="en-US" b="0" i="1">
              <a:solidFill>
                <a:srgbClr val="FF0000"/>
              </a:solidFill>
              <a:cs typeface="Arial"/>
            </a:endParaRPr>
          </a:p>
          <a:p>
            <a:pPr>
              <a:defRPr/>
            </a:pPr>
            <a:endParaRPr lang="en-US" b="0"/>
          </a:p>
          <a:p>
            <a:pPr marL="258128" lvl="1" indent="0">
              <a:buNone/>
              <a:defRPr/>
            </a:pPr>
            <a:endParaRPr lang="en-US">
              <a:cs typeface="Arial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C190A0-8798-419F-8B0E-BE29A234482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16C709-DE7C-48B2-9FF3-7E1AF6E49BCB}" type="slidenum">
              <a:rPr lang="en-US" altLang="en-US" smtClean="0"/>
              <a:pPr>
                <a:defRPr/>
              </a:pPr>
              <a:t>29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64241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24222D-15C6-4888-BF38-45E56FBCEC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10312"/>
            <a:ext cx="6172200" cy="425053"/>
          </a:xfrm>
        </p:spPr>
        <p:txBody>
          <a:bodyPr/>
          <a:lstStyle/>
          <a:p>
            <a:r>
              <a:rPr lang="en-US"/>
              <a:t>RGE-EDGE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DB875D-1ADB-4558-B0FD-A2C9A2B8D2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914400"/>
            <a:ext cx="7310673" cy="3829050"/>
          </a:xfrm>
        </p:spPr>
        <p:txBody>
          <a:bodyPr/>
          <a:lstStyle/>
          <a:p>
            <a:r>
              <a:rPr lang="en-US" b="0"/>
              <a:t>Mandatory and periodic classification review of Permanent scientists</a:t>
            </a:r>
          </a:p>
          <a:p>
            <a:endParaRPr lang="en-US" sz="750" b="0"/>
          </a:p>
          <a:p>
            <a:r>
              <a:rPr lang="en-US" b="0"/>
              <a:t>Administered by OSQI in collaboration with the Office of Human Resources</a:t>
            </a:r>
          </a:p>
          <a:p>
            <a:endParaRPr lang="en-US" sz="750" b="0"/>
          </a:p>
          <a:p>
            <a:r>
              <a:rPr lang="en-US" b="0"/>
              <a:t>Reviewed by panels of scientific peers who meet, discuss, and reach consensus</a:t>
            </a:r>
          </a:p>
          <a:p>
            <a:endParaRPr lang="en-US" sz="750"/>
          </a:p>
          <a:p>
            <a:pPr lvl="0">
              <a:buClr>
                <a:srgbClr val="4F81BD"/>
              </a:buClr>
            </a:pPr>
            <a:r>
              <a:rPr lang="en-US" b="0">
                <a:solidFill>
                  <a:prstClr val="black"/>
                </a:solidFill>
              </a:rPr>
              <a:t>Sum of scores from factors 1–4 maps to a grade</a:t>
            </a:r>
            <a:endParaRPr lang="en-US">
              <a:cs typeface="Arial"/>
            </a:endParaRPr>
          </a:p>
          <a:p>
            <a:pPr lvl="0">
              <a:buClr>
                <a:srgbClr val="4F81BD"/>
              </a:buClr>
            </a:pPr>
            <a:endParaRPr lang="en-US" b="0">
              <a:solidFill>
                <a:prstClr val="black"/>
              </a:solidFill>
            </a:endParaRPr>
          </a:p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449B2E-C20E-4A20-9CB2-1D74B820764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16C709-DE7C-48B2-9FF3-7E1AF6E49BCB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258792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1570D8-192C-49E5-B660-7C46E84A1C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Resources – </a:t>
            </a:r>
            <a:r>
              <a:rPr lang="en-US" b="0">
                <a:hlinkClick r:id="rId3"/>
              </a:rPr>
              <a:t>www.usgs.gov/rge-edge</a:t>
            </a:r>
            <a:endParaRPr lang="en-US" b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54B90C-E63E-4C10-8F94-B5F64036E0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sz="600"/>
          </a:p>
          <a:p>
            <a:r>
              <a:rPr lang="en-US" sz="2000" b="0" i="1"/>
              <a:t>Planning for your Submission </a:t>
            </a:r>
            <a:r>
              <a:rPr lang="en-US" sz="2000" b="0"/>
              <a:t>document</a:t>
            </a:r>
          </a:p>
          <a:p>
            <a:r>
              <a:rPr lang="en-US" sz="2000" b="0"/>
              <a:t>OPM’s </a:t>
            </a:r>
            <a:r>
              <a:rPr lang="en-US" sz="2000" b="0" i="1"/>
              <a:t>RGE Guide </a:t>
            </a:r>
            <a:r>
              <a:rPr lang="en-US" sz="2000" b="0"/>
              <a:t>and </a:t>
            </a:r>
            <a:r>
              <a:rPr lang="en-US" sz="2000" b="0" i="1"/>
              <a:t>EDGE Guide</a:t>
            </a:r>
          </a:p>
          <a:p>
            <a:r>
              <a:rPr lang="en-US" sz="2000" b="0"/>
              <a:t>EDGE checklist and Degree G criteria</a:t>
            </a:r>
          </a:p>
          <a:p>
            <a:r>
              <a:rPr lang="en-US" sz="2000" b="0"/>
              <a:t>Training materials </a:t>
            </a:r>
            <a:r>
              <a:rPr lang="en-US" sz="1800" b="0"/>
              <a:t>(these slides)</a:t>
            </a:r>
          </a:p>
          <a:p>
            <a:r>
              <a:rPr lang="en-US" sz="2000" b="0"/>
              <a:t>Current Scientist Record templates </a:t>
            </a:r>
            <a:r>
              <a:rPr lang="en-US" sz="1800" b="0"/>
              <a:t>(Mar 2023) </a:t>
            </a:r>
            <a:r>
              <a:rPr lang="en-US" sz="2000" b="0"/>
              <a:t>and associated guidance </a:t>
            </a:r>
            <a:r>
              <a:rPr lang="en-US" sz="1800" b="0"/>
              <a:t>(July 2025)</a:t>
            </a:r>
          </a:p>
          <a:p>
            <a:r>
              <a:rPr lang="en-US" sz="2000" b="0"/>
              <a:t>External Impact Statement guidance</a:t>
            </a:r>
          </a:p>
          <a:p>
            <a:r>
              <a:rPr lang="en-US" sz="2000" b="0"/>
              <a:t>Approval Sheet (Feb 2026)</a:t>
            </a:r>
          </a:p>
        </p:txBody>
      </p:sp>
      <p:pic>
        <p:nvPicPr>
          <p:cNvPr id="1026" name="Picture 2" descr="QR code to https://www.usgs.gov/office-of-science-quality-and-integrity/research-and-equipment-development-grade-evaluation">
            <a:extLst>
              <a:ext uri="{FF2B5EF4-FFF2-40B4-BE49-F238E27FC236}">
                <a16:creationId xmlns:a16="http://schemas.microsoft.com/office/drawing/2014/main" id="{AC366AF3-7BE4-FB42-49BA-728849D3D470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1139" y="914400"/>
            <a:ext cx="1395661" cy="13956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28AB8A-403E-41C6-AF1B-6ED327BED4E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16C709-DE7C-48B2-9FF3-7E1AF6E49BCB}" type="slidenum">
              <a:rPr lang="en-US" altLang="en-US" smtClean="0"/>
              <a:pPr>
                <a:defRPr/>
              </a:pPr>
              <a:t>30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740724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332170-ED6F-4814-981E-21D282C950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Contacts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E94F2C-126B-4414-AAC4-CBEF3A1D0A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85850"/>
            <a:ext cx="7543800" cy="3257550"/>
          </a:xfrm>
        </p:spPr>
        <p:txBody>
          <a:bodyPr/>
          <a:lstStyle/>
          <a:p>
            <a:r>
              <a:rPr lang="en-US"/>
              <a:t>RGE-EDGE Coordinators</a:t>
            </a:r>
          </a:p>
          <a:p>
            <a:pPr lvl="1" indent="-243840"/>
            <a:r>
              <a:rPr lang="en-US" b="0"/>
              <a:t>Steve Hilburger </a:t>
            </a:r>
            <a:r>
              <a:rPr lang="en-US" b="0">
                <a:hlinkClick r:id="rId3"/>
              </a:rPr>
              <a:t>shilburger@usgs.gov</a:t>
            </a:r>
            <a:endParaRPr lang="en-US" b="0">
              <a:cs typeface="Arial"/>
            </a:endParaRPr>
          </a:p>
          <a:p>
            <a:pPr lvl="1" indent="-243840">
              <a:buClr>
                <a:srgbClr val="C0504D"/>
              </a:buClr>
            </a:pPr>
            <a:r>
              <a:rPr lang="en-US" b="0">
                <a:cs typeface="Arial"/>
              </a:rPr>
              <a:t>Mark Miller </a:t>
            </a:r>
            <a:r>
              <a:rPr lang="en-US" b="0">
                <a:cs typeface="Arial"/>
                <a:hlinkClick r:id="rId4"/>
              </a:rPr>
              <a:t>mpmiller@usgs.gov</a:t>
            </a:r>
            <a:endParaRPr lang="en-US" b="0">
              <a:cs typeface="Arial"/>
            </a:endParaRPr>
          </a:p>
          <a:p>
            <a:pPr>
              <a:buClr>
                <a:srgbClr val="4F81BD"/>
              </a:buClr>
            </a:pPr>
            <a:endParaRPr lang="en-US" sz="750">
              <a:cs typeface="Arial"/>
            </a:endParaRPr>
          </a:p>
          <a:p>
            <a:r>
              <a:rPr lang="en-US"/>
              <a:t>Shared RGE-EDGE mailbox </a:t>
            </a:r>
            <a:r>
              <a:rPr lang="en-US" b="0">
                <a:hlinkClick r:id="rId5"/>
              </a:rPr>
              <a:t>rge-edge@usgs.gov</a:t>
            </a:r>
            <a:endParaRPr lang="en-US" b="0"/>
          </a:p>
          <a:p>
            <a:endParaRPr lang="en-US" sz="750"/>
          </a:p>
          <a:p>
            <a:r>
              <a:rPr lang="en-US"/>
              <a:t>Human Resources related to RGE-EDGE</a:t>
            </a:r>
            <a:endParaRPr lang="en-US">
              <a:cs typeface="Arial"/>
            </a:endParaRPr>
          </a:p>
          <a:p>
            <a:pPr lvl="1" indent="-243840"/>
            <a:r>
              <a:rPr lang="en-US" b="0"/>
              <a:t>Servicing Personnel Office</a:t>
            </a:r>
            <a:endParaRPr lang="en-US" b="0">
              <a:cs typeface="Arial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96276C-8726-4FDC-92AD-E28988F3E2F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16C709-DE7C-48B2-9FF3-7E1AF6E49BCB}" type="slidenum">
              <a:rPr lang="en-US" altLang="en-US" smtClean="0"/>
              <a:pPr>
                <a:defRPr/>
              </a:pPr>
              <a:t>31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12056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24222D-15C6-4888-BF38-45E56FBCEC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Review Schedule and Frequency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DB875D-1ADB-4558-B0FD-A2C9A2B8D2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14400"/>
            <a:ext cx="7200900" cy="3829050"/>
          </a:xfrm>
        </p:spPr>
        <p:txBody>
          <a:bodyPr/>
          <a:lstStyle/>
          <a:p>
            <a:pPr marL="25718" indent="0" eaLnBrk="1" fontAlgn="auto" hangingPunct="1">
              <a:spcAft>
                <a:spcPts val="450"/>
              </a:spcAft>
              <a:buNone/>
              <a:defRPr/>
            </a:pPr>
            <a:r>
              <a:rPr lang="en-US" altLang="en-US" sz="2000" b="0"/>
              <a:t>Frequency and current assignment period varies with grade</a:t>
            </a:r>
          </a:p>
          <a:p>
            <a:pPr marL="528161" lvl="1" indent="-257175" eaLnBrk="1" fontAlgn="auto" hangingPunct="1">
              <a:spcAft>
                <a:spcPts val="0"/>
              </a:spcAft>
              <a:defRPr/>
            </a:pPr>
            <a:r>
              <a:rPr lang="en-US" altLang="en-US" b="0"/>
              <a:t>GS-9 (EDGE) or GS-11 (RGE) to GS-13: every 4 years</a:t>
            </a:r>
          </a:p>
          <a:p>
            <a:pPr marL="528161" lvl="1" indent="-257175" eaLnBrk="1" fontAlgn="auto" hangingPunct="1">
              <a:spcAft>
                <a:spcPts val="0"/>
              </a:spcAft>
              <a:defRPr/>
            </a:pPr>
            <a:r>
              <a:rPr lang="en-US" altLang="en-US" b="0"/>
              <a:t>GS-14: 6 years</a:t>
            </a:r>
          </a:p>
          <a:p>
            <a:pPr marL="528161" lvl="1" indent="-257175" eaLnBrk="1" fontAlgn="auto" hangingPunct="1">
              <a:spcAft>
                <a:spcPts val="0"/>
              </a:spcAft>
              <a:defRPr/>
            </a:pPr>
            <a:r>
              <a:rPr lang="en-US" altLang="en-US" b="0"/>
              <a:t>GS-15: 7 years</a:t>
            </a:r>
          </a:p>
          <a:p>
            <a:pPr marL="25718" indent="0" eaLnBrk="1" fontAlgn="auto" hangingPunct="1">
              <a:spcAft>
                <a:spcPts val="0"/>
              </a:spcAft>
              <a:buNone/>
              <a:defRPr/>
            </a:pPr>
            <a:endParaRPr lang="en-US" altLang="en-US" sz="900" b="0"/>
          </a:p>
          <a:p>
            <a:pPr marL="34290" indent="0" eaLnBrk="1" fontAlgn="auto" hangingPunct="1">
              <a:spcAft>
                <a:spcPts val="0"/>
              </a:spcAft>
              <a:buNone/>
              <a:defRPr/>
            </a:pPr>
            <a:r>
              <a:rPr lang="en-US" altLang="en-US" sz="2000" b="0"/>
              <a:t>All schedule changes require CD approval:</a:t>
            </a:r>
          </a:p>
          <a:p>
            <a:pPr marL="704215" lvl="1" eaLnBrk="1" fontAlgn="auto" hangingPunct="1">
              <a:spcAft>
                <a:spcPts val="0"/>
              </a:spcAft>
              <a:defRPr/>
            </a:pPr>
            <a:r>
              <a:rPr lang="en-US" altLang="en-US" b="0"/>
              <a:t>Early reviews scheduled with CD approval</a:t>
            </a:r>
          </a:p>
          <a:p>
            <a:pPr marL="704215" lvl="1" eaLnBrk="1" fontAlgn="auto" hangingPunct="1">
              <a:spcAft>
                <a:spcPts val="0"/>
              </a:spcAft>
              <a:defRPr/>
            </a:pPr>
            <a:r>
              <a:rPr lang="en-US" altLang="en-US" b="0"/>
              <a:t>Delayed reviews possible, typically limited to:</a:t>
            </a:r>
          </a:p>
          <a:p>
            <a:pPr marL="1056640" lvl="2" indent="-325120" eaLnBrk="1" fontAlgn="auto" hangingPunct="1">
              <a:spcAft>
                <a:spcPts val="0"/>
              </a:spcAft>
              <a:defRPr/>
            </a:pPr>
            <a:r>
              <a:rPr lang="en-US" altLang="en-US" b="0"/>
              <a:t>Personal / health issues, or </a:t>
            </a:r>
            <a:endParaRPr lang="en-US" altLang="en-US" b="0">
              <a:cs typeface="Arial"/>
            </a:endParaRPr>
          </a:p>
          <a:p>
            <a:pPr marL="1056640" lvl="2" indent="-325120" eaLnBrk="1" fontAlgn="auto" hangingPunct="1">
              <a:spcAft>
                <a:spcPts val="0"/>
              </a:spcAft>
              <a:defRPr/>
            </a:pPr>
            <a:r>
              <a:rPr lang="en-US" altLang="en-US" b="0"/>
              <a:t>Temporary assignments away from typical research work</a:t>
            </a:r>
            <a:endParaRPr lang="en-US" altLang="en-US" b="0">
              <a:cs typeface="Arial"/>
            </a:endParaRPr>
          </a:p>
          <a:p>
            <a:pPr marL="1056640" lvl="2" indent="-325120" eaLnBrk="1" fontAlgn="auto" hangingPunct="1">
              <a:spcAft>
                <a:spcPts val="0"/>
              </a:spcAft>
              <a:defRPr/>
            </a:pPr>
            <a:r>
              <a:rPr lang="en-US" altLang="en-US" b="0"/>
              <a:t>Not provided for convenience or to allow a better package</a:t>
            </a:r>
            <a:endParaRPr lang="en-US" altLang="en-US" b="0">
              <a:cs typeface="Arial"/>
            </a:endParaRPr>
          </a:p>
          <a:p>
            <a:pPr marL="0" indent="0">
              <a:buNone/>
            </a:pPr>
            <a:endParaRPr lang="en-US" b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449B2E-C20E-4A20-9CB2-1D74B820764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16C709-DE7C-48B2-9FF3-7E1AF6E49BCB}" type="slidenum">
              <a:rPr lang="en-US" altLang="en-US">
                <a:solidFill>
                  <a:prstClr val="black"/>
                </a:solidFill>
              </a:rPr>
              <a:pPr>
                <a:defRPr/>
              </a:pPr>
              <a:t>4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6548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5EC128-5B43-45A3-A06A-4450861774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Annual Calendar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4B4EF9-4645-43FC-8DCF-7F2E25D1E1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14402"/>
            <a:ext cx="8352430" cy="3658147"/>
          </a:xfrm>
        </p:spPr>
        <p:txBody>
          <a:bodyPr/>
          <a:lstStyle/>
          <a:p>
            <a:pPr marL="25400" indent="0" eaLnBrk="1" fontAlgn="auto" hangingPunct="1">
              <a:spcAft>
                <a:spcPts val="0"/>
              </a:spcAft>
              <a:buNone/>
              <a:defRPr/>
            </a:pPr>
            <a:r>
              <a:rPr lang="en-US" altLang="en-US" sz="1800" b="0"/>
              <a:t>Two RGE-EDGE “cycles” per year, each with</a:t>
            </a:r>
            <a:endParaRPr lang="en-US"/>
          </a:p>
          <a:p>
            <a:pPr marL="641350" lvl="1" indent="-241300" eaLnBrk="1" fontAlgn="auto" hangingPunct="1">
              <a:defRPr/>
            </a:pPr>
            <a:r>
              <a:rPr lang="en-US" altLang="en-US" sz="1650" b="0"/>
              <a:t>~100+ scientists reviewed; ~15+ panels held</a:t>
            </a:r>
            <a:endParaRPr lang="en-US" altLang="en-US" sz="1650" b="0">
              <a:cs typeface="Arial"/>
            </a:endParaRPr>
          </a:p>
          <a:p>
            <a:pPr marL="154305" lvl="1" indent="0" eaLnBrk="1" fontAlgn="auto" hangingPunct="1">
              <a:buNone/>
              <a:defRPr/>
            </a:pPr>
            <a:endParaRPr lang="en-US" altLang="en-US" sz="600" b="0"/>
          </a:p>
          <a:p>
            <a:pPr marL="502285" lvl="1" indent="-102870" eaLnBrk="1" fontAlgn="auto" hangingPunct="1">
              <a:defRPr/>
            </a:pPr>
            <a:r>
              <a:rPr lang="en-US" altLang="en-US" sz="1500" b="0"/>
              <a:t> </a:t>
            </a:r>
            <a:r>
              <a:rPr lang="en-US" altLang="en-US" sz="1650" b="0"/>
              <a:t>Summer Cycle</a:t>
            </a:r>
            <a:endParaRPr lang="en-US" altLang="en-US" sz="1650" b="0">
              <a:cs typeface="Arial"/>
            </a:endParaRPr>
          </a:p>
          <a:p>
            <a:pPr marL="905510" lvl="2" indent="-241300" eaLnBrk="1" fontAlgn="auto" hangingPunct="1">
              <a:defRPr/>
            </a:pPr>
            <a:r>
              <a:rPr lang="en-US" altLang="en-US" b="0"/>
              <a:t>May 15 Intent to Submit Deadline (for all early review and conversion additions)</a:t>
            </a:r>
            <a:endParaRPr lang="en-US" altLang="en-US" b="0">
              <a:cs typeface="Arial"/>
            </a:endParaRPr>
          </a:p>
          <a:p>
            <a:pPr marL="905510" lvl="2" indent="-241300" eaLnBrk="1" fontAlgn="auto" hangingPunct="1">
              <a:defRPr/>
            </a:pPr>
            <a:r>
              <a:rPr lang="en-US" altLang="en-US" b="0"/>
              <a:t>June 15 submission date</a:t>
            </a:r>
            <a:endParaRPr lang="en-US" altLang="en-US" b="0">
              <a:cs typeface="Arial"/>
            </a:endParaRPr>
          </a:p>
          <a:p>
            <a:pPr marL="905510" lvl="2" indent="-241300" eaLnBrk="1" fontAlgn="auto" hangingPunct="1">
              <a:defRPr/>
            </a:pPr>
            <a:r>
              <a:rPr lang="en-US" altLang="en-US" b="0"/>
              <a:t>Panels meet ~September through ~December</a:t>
            </a:r>
            <a:endParaRPr lang="en-US" altLang="en-US" b="0">
              <a:cs typeface="Arial"/>
            </a:endParaRPr>
          </a:p>
          <a:p>
            <a:pPr marL="649605" lvl="3" indent="-102870" eaLnBrk="1" fontAlgn="auto" hangingPunct="1">
              <a:defRPr/>
            </a:pPr>
            <a:endParaRPr lang="en-US" altLang="en-US" sz="450" b="0"/>
          </a:p>
          <a:p>
            <a:pPr marL="502285" lvl="1" indent="-102870" eaLnBrk="1" fontAlgn="auto" hangingPunct="1">
              <a:defRPr/>
            </a:pPr>
            <a:r>
              <a:rPr lang="en-US" altLang="en-US" sz="1500" b="0"/>
              <a:t> </a:t>
            </a:r>
            <a:r>
              <a:rPr lang="en-US" altLang="en-US" sz="1650" b="0"/>
              <a:t>Winter Cycle</a:t>
            </a:r>
            <a:endParaRPr lang="en-US" altLang="en-US" sz="1650" b="0">
              <a:cs typeface="Arial"/>
            </a:endParaRPr>
          </a:p>
          <a:p>
            <a:pPr marL="905510" lvl="2" indent="-241300" eaLnBrk="1" fontAlgn="auto" hangingPunct="1">
              <a:defRPr/>
            </a:pPr>
            <a:r>
              <a:rPr lang="en-US" altLang="en-US" b="0"/>
              <a:t>November 15 Intent to Submit Deadline (for all early review and conversion additions)</a:t>
            </a:r>
            <a:endParaRPr lang="en-US" altLang="en-US" b="0">
              <a:cs typeface="Arial"/>
            </a:endParaRPr>
          </a:p>
          <a:p>
            <a:pPr marL="905510" lvl="2" indent="-241300" eaLnBrk="1" fontAlgn="auto" hangingPunct="1">
              <a:defRPr/>
            </a:pPr>
            <a:r>
              <a:rPr lang="en-US" altLang="en-US" b="0"/>
              <a:t>December 15 submission date</a:t>
            </a:r>
            <a:endParaRPr lang="en-US" altLang="en-US" b="0">
              <a:cs typeface="Arial"/>
            </a:endParaRPr>
          </a:p>
          <a:p>
            <a:pPr marL="905510" lvl="2" indent="-241300" eaLnBrk="1" fontAlgn="auto" hangingPunct="1">
              <a:defRPr/>
            </a:pPr>
            <a:r>
              <a:rPr lang="en-US" altLang="en-US" b="0"/>
              <a:t>Panels meet ~March through ~June</a:t>
            </a:r>
          </a:p>
          <a:p>
            <a:pPr marL="905510" lvl="2" indent="-241300" eaLnBrk="1" fontAlgn="auto" hangingPunct="1">
              <a:defRPr/>
            </a:pPr>
            <a:endParaRPr lang="en-US" altLang="en-US" sz="1000" b="0">
              <a:cs typeface="Arial"/>
            </a:endParaRPr>
          </a:p>
          <a:p>
            <a:pPr marL="258445" lvl="1" indent="0">
              <a:buNone/>
            </a:pPr>
            <a:r>
              <a:rPr lang="en-US" altLang="en-US" sz="1600">
                <a:cs typeface="Arial"/>
              </a:rPr>
              <a:t>These dates changed late 2025.</a:t>
            </a:r>
            <a:endParaRPr lang="en-US" altLang="en-US" sz="1600" b="0">
              <a:cs typeface="Arial"/>
            </a:endParaRPr>
          </a:p>
          <a:p>
            <a:pPr marL="0" indent="0">
              <a:buNone/>
            </a:pPr>
            <a:r>
              <a:rPr lang="en-US" sz="825" b="0">
                <a:cs typeface="Arial"/>
              </a:rPr>
              <a:t>  </a:t>
            </a:r>
            <a:endParaRPr lang="en-US" sz="1650" b="0">
              <a:cs typeface="Arial"/>
            </a:endParaRPr>
          </a:p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8D5E0A-A9BA-453C-AE0B-957F3B882D2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16C709-DE7C-48B2-9FF3-7E1AF6E49BCB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5272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in an RGE-EDGE package?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7275739" cy="3543300"/>
          </a:xfrm>
        </p:spPr>
        <p:txBody>
          <a:bodyPr/>
          <a:lstStyle/>
          <a:p>
            <a:pPr marL="0" indent="0">
              <a:spcBef>
                <a:spcPts val="750"/>
              </a:spcBef>
              <a:buNone/>
            </a:pPr>
            <a:r>
              <a:rPr lang="en-US" sz="1800"/>
              <a:t>Five files are required: </a:t>
            </a:r>
          </a:p>
          <a:p>
            <a:pPr marL="245269" lvl="1" indent="0">
              <a:spcBef>
                <a:spcPts val="750"/>
              </a:spcBef>
              <a:buNone/>
            </a:pPr>
            <a:r>
              <a:rPr lang="en-US" sz="1500" b="0"/>
              <a:t>1. Research or Development Scientist Record</a:t>
            </a:r>
          </a:p>
          <a:p>
            <a:pPr marL="245269" lvl="1" indent="0">
              <a:spcBef>
                <a:spcPts val="750"/>
              </a:spcBef>
              <a:buNone/>
            </a:pPr>
            <a:r>
              <a:rPr lang="en-US" sz="1500" b="0"/>
              <a:t>2. Significant Contribution 1 </a:t>
            </a:r>
            <a:r>
              <a:rPr lang="en-US" sz="1200" b="0"/>
              <a:t>(as PDF attachment, or URL if needed) </a:t>
            </a:r>
          </a:p>
          <a:p>
            <a:pPr marL="245269" lvl="1" indent="0">
              <a:spcBef>
                <a:spcPts val="750"/>
              </a:spcBef>
              <a:buNone/>
            </a:pPr>
            <a:r>
              <a:rPr lang="en-US" sz="1500" b="0"/>
              <a:t>3. Significant Contribution 2 </a:t>
            </a:r>
            <a:r>
              <a:rPr lang="en-US" sz="1200" b="0"/>
              <a:t>(as PDF attachment, or URL if needed)</a:t>
            </a:r>
          </a:p>
          <a:p>
            <a:pPr marL="245269" lvl="1" indent="0">
              <a:spcBef>
                <a:spcPts val="750"/>
              </a:spcBef>
              <a:buNone/>
            </a:pPr>
            <a:r>
              <a:rPr lang="en-US" sz="1500" b="0"/>
              <a:t>4. Significant Contribution 3 </a:t>
            </a:r>
            <a:r>
              <a:rPr lang="en-US" sz="1200" b="0"/>
              <a:t>(as PDF attachment, or URL if needed)</a:t>
            </a:r>
          </a:p>
          <a:p>
            <a:pPr marL="245269" lvl="1" indent="0">
              <a:spcBef>
                <a:spcPts val="750"/>
              </a:spcBef>
              <a:buNone/>
            </a:pPr>
            <a:r>
              <a:rPr lang="en-US" sz="1500" b="0"/>
              <a:t>5. Approval Sheet signed by CD, supervisor, and scientist</a:t>
            </a:r>
          </a:p>
          <a:p>
            <a:pPr marL="0" indent="0">
              <a:spcBef>
                <a:spcPts val="750"/>
              </a:spcBef>
              <a:buNone/>
            </a:pPr>
            <a:r>
              <a:rPr lang="en-US" sz="1800"/>
              <a:t>Optional:</a:t>
            </a:r>
          </a:p>
          <a:p>
            <a:pPr marL="245269" lvl="1" indent="0">
              <a:spcBef>
                <a:spcPts val="750"/>
              </a:spcBef>
              <a:buNone/>
            </a:pPr>
            <a:r>
              <a:rPr lang="en-US" sz="1500" b="0"/>
              <a:t>Letter(s) of Support from supervisor and/or center director</a:t>
            </a:r>
            <a:endParaRPr lang="en-US" sz="1500" b="0">
              <a:cs typeface="Arial"/>
            </a:endParaRPr>
          </a:p>
          <a:p>
            <a:pPr marL="245269" lvl="1" indent="0">
              <a:spcBef>
                <a:spcPts val="750"/>
              </a:spcBef>
              <a:buNone/>
            </a:pPr>
            <a:r>
              <a:rPr lang="en-US" sz="1500" b="0"/>
              <a:t>External Impact Statements</a:t>
            </a:r>
          </a:p>
          <a:p>
            <a:pPr marL="245269" lvl="1" indent="0">
              <a:spcBef>
                <a:spcPts val="750"/>
              </a:spcBef>
              <a:buNone/>
            </a:pPr>
            <a:endParaRPr lang="en-US" sz="1000" i="1"/>
          </a:p>
          <a:p>
            <a:pPr marL="0" indent="0" algn="ctr">
              <a:buNone/>
            </a:pPr>
            <a:r>
              <a:rPr lang="en-US" sz="1500" i="1"/>
              <a:t>Templates and guidance on </a:t>
            </a:r>
            <a:r>
              <a:rPr lang="en-US" sz="1500" i="1">
                <a:hlinkClick r:id="rId3"/>
              </a:rPr>
              <a:t>www.usgs.gov/rge-edge </a:t>
            </a:r>
            <a:endParaRPr lang="en-US" sz="1500" i="1"/>
          </a:p>
          <a:p>
            <a:pPr marL="0" indent="0">
              <a:buNone/>
            </a:pPr>
            <a:endParaRPr lang="en-US"/>
          </a:p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2D77C1-A0D8-45CA-832B-E4E74C9CF55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16C709-DE7C-48B2-9FF3-7E1AF6E49BCB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05194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8360"/>
            <a:ext cx="6286500" cy="425053"/>
          </a:xfrm>
        </p:spPr>
        <p:txBody>
          <a:bodyPr/>
          <a:lstStyle/>
          <a:p>
            <a:r>
              <a:rPr lang="en-US"/>
              <a:t>Planning for your RGE-EDGE review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7315200" cy="3543300"/>
          </a:xfrm>
        </p:spPr>
        <p:txBody>
          <a:bodyPr/>
          <a:lstStyle/>
          <a:p>
            <a:r>
              <a:rPr lang="en-US" sz="2000" b="0"/>
              <a:t>Review </a:t>
            </a:r>
            <a:r>
              <a:rPr lang="en-US" sz="2000" i="1"/>
              <a:t>Planning for your Submission</a:t>
            </a:r>
            <a:r>
              <a:rPr lang="en-US" sz="2000"/>
              <a:t> </a:t>
            </a:r>
            <a:r>
              <a:rPr lang="en-US" sz="2000" b="0"/>
              <a:t>document</a:t>
            </a:r>
          </a:p>
          <a:p>
            <a:pPr marL="0" indent="0">
              <a:buNone/>
            </a:pPr>
            <a:endParaRPr lang="en-US" sz="1000" b="0"/>
          </a:p>
          <a:p>
            <a:r>
              <a:rPr lang="en-US" sz="2000" b="0"/>
              <a:t>Read carefully the relevant scoring criteria</a:t>
            </a:r>
          </a:p>
          <a:p>
            <a:pPr lvl="1"/>
            <a:r>
              <a:rPr lang="en-US" sz="1600" i="1"/>
              <a:t>OPM RGE Guide </a:t>
            </a:r>
            <a:endParaRPr lang="en-US" sz="1600" b="0"/>
          </a:p>
          <a:p>
            <a:pPr lvl="1"/>
            <a:r>
              <a:rPr lang="en-US" sz="1600" i="1"/>
              <a:t>OPM EDGE</a:t>
            </a:r>
            <a:r>
              <a:rPr lang="en-US" sz="1600"/>
              <a:t> </a:t>
            </a:r>
            <a:r>
              <a:rPr lang="en-US" sz="1600" i="1"/>
              <a:t>Guide </a:t>
            </a:r>
            <a:r>
              <a:rPr lang="en-US" sz="1600" b="0"/>
              <a:t>(pages 42–60) and </a:t>
            </a:r>
            <a:r>
              <a:rPr lang="en-US" sz="1600" i="1"/>
              <a:t>EDGE checklist</a:t>
            </a:r>
            <a:r>
              <a:rPr lang="en-US" sz="1600" b="0"/>
              <a:t> </a:t>
            </a:r>
            <a:endParaRPr lang="en-US" sz="1600" b="0" i="1"/>
          </a:p>
          <a:p>
            <a:pPr lvl="1"/>
            <a:r>
              <a:rPr lang="en-US" sz="1600" b="0"/>
              <a:t>If you’re a GS-15, the </a:t>
            </a:r>
            <a:r>
              <a:rPr lang="en-US" sz="1600"/>
              <a:t>Degree G Criteria</a:t>
            </a:r>
          </a:p>
          <a:p>
            <a:endParaRPr lang="en-US" sz="1000" b="0"/>
          </a:p>
          <a:p>
            <a:r>
              <a:rPr lang="en-US" sz="2000" b="0"/>
              <a:t>Give yourself time</a:t>
            </a:r>
          </a:p>
          <a:p>
            <a:pPr lvl="1"/>
            <a:r>
              <a:rPr lang="en-US" sz="1600" b="0"/>
              <a:t>Write clearly and concisely; use plain language</a:t>
            </a:r>
          </a:p>
          <a:p>
            <a:pPr lvl="1"/>
            <a:r>
              <a:rPr lang="en-US" sz="1600" b="0"/>
              <a:t>Have colleagues, supervisor, Center Director review</a:t>
            </a:r>
          </a:p>
          <a:p>
            <a:endParaRPr lang="en-US" sz="1800" b="0"/>
          </a:p>
          <a:p>
            <a:pPr lvl="1"/>
            <a:endParaRPr lang="en-US" b="0"/>
          </a:p>
          <a:p>
            <a:pPr lvl="1"/>
            <a:endParaRPr lang="en-US"/>
          </a:p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E7846E-6DF7-46B7-8BFF-8C6CE98C242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16C709-DE7C-48B2-9FF3-7E1AF6E49BCB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68452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332170-ED6F-4814-981E-21D282C950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Use of Generative AI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E94F2C-126B-4414-AAC4-CBEF3A1D0A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14400"/>
            <a:ext cx="7543800" cy="3257550"/>
          </a:xfrm>
        </p:spPr>
        <p:txBody>
          <a:bodyPr/>
          <a:lstStyle/>
          <a:p>
            <a:pPr>
              <a:lnSpc>
                <a:spcPct val="107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2000" b="0"/>
              <a:t>Must comply with existing DOI and USGS policies</a:t>
            </a:r>
          </a:p>
          <a:p>
            <a:pPr lvl="1"/>
            <a:r>
              <a:rPr lang="en-US" sz="1600" b="0"/>
              <a:t>Not to be used to author research or development scientist records.</a:t>
            </a:r>
          </a:p>
          <a:p>
            <a:pPr lvl="1"/>
            <a:r>
              <a:rPr lang="en-US" sz="1600" b="0"/>
              <a:t>Can be used as a writing improvement tool.</a:t>
            </a:r>
          </a:p>
          <a:p>
            <a:pPr lvl="1"/>
            <a:r>
              <a:rPr lang="en-US" sz="1600" b="0"/>
              <a:t>Human authors are responsible for the scientist record and for any modifications introduced by the use of AI tools. </a:t>
            </a:r>
          </a:p>
          <a:p>
            <a:pPr lvl="1"/>
            <a:r>
              <a:rPr lang="en-US" sz="1600" b="0"/>
              <a:t>Generative AI is not to be used to perform peer reviews.</a:t>
            </a:r>
          </a:p>
          <a:p>
            <a:pPr lvl="1"/>
            <a:endParaRPr lang="en-US" sz="1600" b="0"/>
          </a:p>
          <a:p>
            <a:pPr lvl="1"/>
            <a:r>
              <a:rPr lang="en-US" sz="1600" b="0"/>
              <a:t>Relevant USGS Policies</a:t>
            </a:r>
          </a:p>
          <a:p>
            <a:pPr marL="742950" lvl="2" indent="-247650"/>
            <a:r>
              <a:rPr lang="en-US" sz="1300" b="0" i="1" kern="100">
                <a:solidFill>
                  <a:srgbClr val="4F81BD"/>
                </a:solidFill>
                <a:effectLst/>
                <a:ea typeface="Cambria" panose="02040503050406030204" pitchFamily="18" charset="0"/>
                <a:cs typeface="Times New Roman (Body CS)"/>
                <a:hlinkClick r:id="rId3" tooltip="https://www.usgs.gov/office-of-science-quality-and-integrity/fundamental-science-practices/faq/209-generative-artificial-intelligence"/>
              </a:rPr>
              <a:t>Generative AI and Authorship</a:t>
            </a:r>
            <a:endParaRPr lang="en-US" sz="1300" b="0" i="1" kern="100">
              <a:solidFill>
                <a:srgbClr val="4F81BD"/>
              </a:solidFill>
              <a:effectLst/>
              <a:ea typeface="Cambria" panose="02040503050406030204" pitchFamily="18" charset="0"/>
              <a:cs typeface="Times New Roman (Body CS)"/>
            </a:endParaRPr>
          </a:p>
          <a:p>
            <a:pPr marL="742950" lvl="2" indent="-2476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300" b="0" i="1" kern="100">
                <a:solidFill>
                  <a:srgbClr val="4F81BD"/>
                </a:solidFill>
                <a:effectLst/>
                <a:ea typeface="Cambria" panose="02040503050406030204" pitchFamily="18" charset="0"/>
                <a:cs typeface="Times New Roman (Body CS)"/>
                <a:hlinkClick r:id="rId4" tooltip="https://www.usgs.gov/office-of-science-quality-and-integrity/fundamental-science-practices/faq/210-restrictions-using-generative-ai"/>
              </a:rPr>
              <a:t>Restrictions on Using Generative AI</a:t>
            </a:r>
            <a:endParaRPr lang="en-US" sz="1300" b="0" kern="100">
              <a:solidFill>
                <a:srgbClr val="4F81BD"/>
              </a:solidFill>
              <a:effectLst/>
              <a:ea typeface="Cambria" panose="02040503050406030204" pitchFamily="18" charset="0"/>
              <a:cs typeface="Times New Roman (Body CS)"/>
            </a:endParaRPr>
          </a:p>
          <a:p>
            <a:pPr marL="742950" lvl="2" indent="-2476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300" b="0" i="1" kern="100">
                <a:solidFill>
                  <a:srgbClr val="4F81BD"/>
                </a:solidFill>
                <a:effectLst/>
                <a:ea typeface="Cambria" panose="02040503050406030204" pitchFamily="18" charset="0"/>
                <a:cs typeface="Times New Roman (Body CS)"/>
                <a:hlinkClick r:id="rId5" tooltip="https://www.usgs.gov/office-of-science-quality-and-integrity/fundamental-science-practices/faq/211-ensure-reliability-and-accuracy-ai"/>
              </a:rPr>
              <a:t>Ensuring Reliability and Accuracy of AI</a:t>
            </a:r>
            <a:endParaRPr lang="en-US" sz="1300" b="0" kern="100">
              <a:solidFill>
                <a:srgbClr val="4F81BD"/>
              </a:solidFill>
              <a:effectLst/>
              <a:ea typeface="Cambria" panose="02040503050406030204" pitchFamily="18" charset="0"/>
              <a:cs typeface="Times New Roman (Body CS)"/>
            </a:endParaRPr>
          </a:p>
          <a:p>
            <a:pPr marL="742950" lvl="2" indent="-2476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300" b="0" i="1" kern="100">
                <a:solidFill>
                  <a:srgbClr val="4F81BD"/>
                </a:solidFill>
                <a:effectLst/>
                <a:ea typeface="Cambria" panose="02040503050406030204" pitchFamily="18" charset="0"/>
                <a:cs typeface="Times New Roman (Body CS)"/>
                <a:hlinkClick r:id="rId6" tooltip="https://www.usgs.gov/office-of-science-quality-and-integrity/fundamental-science-practices/faq/212-safeguarding-usgs-info-using-ai"/>
              </a:rPr>
              <a:t>Safeguarding Information Using AI</a:t>
            </a:r>
            <a:r>
              <a:rPr lang="en-US" sz="1300" b="0" kern="100">
                <a:solidFill>
                  <a:srgbClr val="4F81BD"/>
                </a:solidFill>
                <a:effectLst/>
                <a:ea typeface="Cambria" panose="02040503050406030204" pitchFamily="18" charset="0"/>
                <a:cs typeface="Times New Roman (Body CS)"/>
              </a:rPr>
              <a:t> </a:t>
            </a:r>
          </a:p>
          <a:p>
            <a:pPr marL="245269" lvl="1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100" kern="100">
              <a:solidFill>
                <a:srgbClr val="4F81BD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Times New Roman (Body CS)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96276C-8726-4FDC-92AD-E28988F3E2F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16C709-DE7C-48B2-9FF3-7E1AF6E49BCB}" type="slidenum">
              <a:rPr lang="en-US" altLang="en-US" smtClean="0"/>
              <a:pPr>
                <a:defRPr/>
              </a:pPr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90585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8360"/>
            <a:ext cx="6286500" cy="425053"/>
          </a:xfrm>
        </p:spPr>
        <p:txBody>
          <a:bodyPr/>
          <a:lstStyle/>
          <a:p>
            <a:r>
              <a:rPr lang="en-US"/>
              <a:t>Scientist Record – 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7315200" cy="3543300"/>
          </a:xfrm>
        </p:spPr>
        <p:txBody>
          <a:bodyPr/>
          <a:lstStyle/>
          <a:p>
            <a:pPr>
              <a:spcAft>
                <a:spcPts val="900"/>
              </a:spcAft>
            </a:pPr>
            <a:r>
              <a:rPr lang="en-US" sz="2000" b="0"/>
              <a:t>Scientist Background</a:t>
            </a:r>
          </a:p>
          <a:p>
            <a:pPr>
              <a:spcAft>
                <a:spcPts val="900"/>
              </a:spcAft>
            </a:pPr>
            <a:r>
              <a:rPr lang="en-US" sz="2000" b="0"/>
              <a:t>Written Narratives (length limits)</a:t>
            </a:r>
          </a:p>
          <a:p>
            <a:pPr lvl="1"/>
            <a:r>
              <a:rPr lang="en-US" sz="1600" b="0"/>
              <a:t>Research Environment</a:t>
            </a:r>
          </a:p>
          <a:p>
            <a:pPr lvl="1"/>
            <a:r>
              <a:rPr lang="en-US" sz="1600" b="0"/>
              <a:t>Four Factor Narratives</a:t>
            </a:r>
          </a:p>
          <a:p>
            <a:pPr lvl="1">
              <a:spcAft>
                <a:spcPts val="900"/>
              </a:spcAft>
            </a:pPr>
            <a:r>
              <a:rPr lang="en-US" sz="1600" b="0"/>
              <a:t>Three Significant Contributions</a:t>
            </a:r>
          </a:p>
          <a:p>
            <a:r>
              <a:rPr lang="en-US" sz="2000" b="0"/>
              <a:t>Supporting Information (no length limit)</a:t>
            </a:r>
          </a:p>
          <a:p>
            <a:pPr lvl="1"/>
            <a:r>
              <a:rPr lang="en-US" sz="1600" b="0"/>
              <a:t>Bibliography, Presentations, Service, Awards, etc.</a:t>
            </a:r>
          </a:p>
          <a:p>
            <a:pPr marL="0" indent="0">
              <a:buNone/>
            </a:pPr>
            <a:endParaRPr lang="en-US" sz="750" b="0"/>
          </a:p>
          <a:p>
            <a:r>
              <a:rPr lang="en-US" sz="2000" b="0"/>
              <a:t>Reference List</a:t>
            </a:r>
          </a:p>
          <a:p>
            <a:pPr marL="0" indent="0" algn="ctr">
              <a:buNone/>
            </a:pPr>
            <a:r>
              <a:rPr lang="en-US" sz="2000" i="1"/>
              <a:t>Please don’t change the headings</a:t>
            </a:r>
            <a:endParaRPr lang="en-US" sz="200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E7846E-6DF7-46B7-8BFF-8C6CE98C242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16C709-DE7C-48B2-9FF3-7E1AF6E49BCB}" type="slidenum">
              <a:rPr lang="en-US" altLang="en-US">
                <a:solidFill>
                  <a:prstClr val="black"/>
                </a:solidFill>
              </a:rPr>
              <a:pPr>
                <a:defRPr/>
              </a:pPr>
              <a:t>9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8266861"/>
      </p:ext>
    </p:extLst>
  </p:cSld>
  <p:clrMapOvr>
    <a:masterClrMapping/>
  </p:clrMapOvr>
</p:sld>
</file>

<file path=ppt/theme/theme1.xml><?xml version="1.0" encoding="utf-8"?>
<a:theme xmlns:a="http://schemas.openxmlformats.org/drawingml/2006/main" name="Edg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dg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842AE6133CA374EAE0AD9ADDD9A7774" ma:contentTypeVersion="18" ma:contentTypeDescription="Create a new document." ma:contentTypeScope="" ma:versionID="3ec85e3476973c1e7d25afb22d2203bc">
  <xsd:schema xmlns:xsd="http://www.w3.org/2001/XMLSchema" xmlns:xs="http://www.w3.org/2001/XMLSchema" xmlns:p="http://schemas.microsoft.com/office/2006/metadata/properties" xmlns:ns2="dae55b8d-2c04-4c24-81ad-a0da12ef1d79" xmlns:ns3="ae21e4be-ceb0-41f6-a8c4-561ad213639e" xmlns:ns4="31062a0d-ede8-4112-b4bb-00a9c1bc8e16" targetNamespace="http://schemas.microsoft.com/office/2006/metadata/properties" ma:root="true" ma:fieldsID="f35af016e3fc05de689c54bdc65a068b" ns2:_="" ns3:_="" ns4:_="">
    <xsd:import namespace="dae55b8d-2c04-4c24-81ad-a0da12ef1d79"/>
    <xsd:import namespace="ae21e4be-ceb0-41f6-a8c4-561ad213639e"/>
    <xsd:import namespace="31062a0d-ede8-4112-b4bb-00a9c1bc8e1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warner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e55b8d-2c04-4c24-81ad-a0da12ef1d7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9c5df3ad-b4e5-45d1-88c9-23db5f1fe61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warner" ma:index="22" nillable="true" ma:displayName="warner" ma:format="Dropdown" ma:list="6bd2969f-8df0-4c38-9de5-1f10ea80bfa5" ma:internalName="warner" ma:showField="Title">
      <xsd:simpleType>
        <xsd:restriction base="dms:Lookup"/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21e4be-ceb0-41f6-a8c4-561ad213639e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062a0d-ede8-4112-b4bb-00a9c1bc8e16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79a153b0-b508-4fe8-a213-289c56d13715}" ma:internalName="TaxCatchAll" ma:showField="CatchAllData" ma:web="ae21e4be-ceb0-41f6-a8c4-561ad213639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ae21e4be-ceb0-41f6-a8c4-561ad213639e">
      <UserInfo>
        <DisplayName>Campbell, Cara</DisplayName>
        <AccountId>13</AccountId>
        <AccountType/>
      </UserInfo>
      <UserInfo>
        <DisplayName>Jones, Kevin B</DisplayName>
        <AccountId>4</AccountId>
        <AccountType/>
      </UserInfo>
      <UserInfo>
        <DisplayName>Beldin, Sarah</DisplayName>
        <AccountId>16</AccountId>
        <AccountType/>
      </UserInfo>
      <UserInfo>
        <DisplayName>Marra, Kristen R</DisplayName>
        <AccountId>126</AccountId>
        <AccountType/>
      </UserInfo>
    </SharedWithUsers>
    <lcf76f155ced4ddcb4097134ff3c332f xmlns="dae55b8d-2c04-4c24-81ad-a0da12ef1d79">
      <Terms xmlns="http://schemas.microsoft.com/office/infopath/2007/PartnerControls"/>
    </lcf76f155ced4ddcb4097134ff3c332f>
    <TaxCatchAll xmlns="31062a0d-ede8-4112-b4bb-00a9c1bc8e16" xsi:nil="true"/>
    <warner xmlns="dae55b8d-2c04-4c24-81ad-a0da12ef1d79" xsi:nil="true"/>
  </documentManagement>
</p:properties>
</file>

<file path=customXml/item3.xml><?xml version="1.0" encoding="utf-8"?>
<LongProperties xmlns="http://schemas.microsoft.com/office/2006/metadata/longProperties"/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AA12C25-E8B3-41E8-8FD1-007EE264B823}">
  <ds:schemaRefs>
    <ds:schemaRef ds:uri="31062a0d-ede8-4112-b4bb-00a9c1bc8e16"/>
    <ds:schemaRef ds:uri="ae21e4be-ceb0-41f6-a8c4-561ad213639e"/>
    <ds:schemaRef ds:uri="dae55b8d-2c04-4c24-81ad-a0da12ef1d7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E9BC60B5-987C-4159-8EA3-755CB9ACD58C}">
  <ds:schemaRefs>
    <ds:schemaRef ds:uri="dae55b8d-2c04-4c24-81ad-a0da12ef1d79"/>
    <ds:schemaRef ds:uri="http://purl.org/dc/elements/1.1/"/>
    <ds:schemaRef ds:uri="http://purl.org/dc/terms/"/>
    <ds:schemaRef ds:uri="http://schemas.microsoft.com/office/infopath/2007/PartnerControls"/>
    <ds:schemaRef ds:uri="ae21e4be-ceb0-41f6-a8c4-561ad213639e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31062a0d-ede8-4112-b4bb-00a9c1bc8e16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8B01249-E929-43F6-8666-2F01539225E7}">
  <ds:schemaRefs>
    <ds:schemaRef ds:uri="http://schemas.microsoft.com/office/2006/metadata/longProperties"/>
  </ds:schemaRefs>
</ds:datastoreItem>
</file>

<file path=customXml/itemProps4.xml><?xml version="1.0" encoding="utf-8"?>
<ds:datastoreItem xmlns:ds="http://schemas.openxmlformats.org/officeDocument/2006/customXml" ds:itemID="{54E2A342-4766-4495-A6AE-EA671507DC53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0693b5ba-4b18-4d7b-9341-f32f400a5494}" enabled="0" method="" siteId="{0693b5ba-4b18-4d7b-9341-f32f400a5494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2175</Words>
  <Application>Microsoft Office PowerPoint</Application>
  <PresentationFormat>On-screen Show (16:9)</PresentationFormat>
  <Paragraphs>447</Paragraphs>
  <Slides>31</Slides>
  <Notes>31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9" baseType="lpstr">
      <vt:lpstr>Arial</vt:lpstr>
      <vt:lpstr>Calibri</vt:lpstr>
      <vt:lpstr>Cambria</vt:lpstr>
      <vt:lpstr>Garamond</vt:lpstr>
      <vt:lpstr>Segoe UI</vt:lpstr>
      <vt:lpstr>Times New Roman</vt:lpstr>
      <vt:lpstr>Wingdings</vt:lpstr>
      <vt:lpstr>Edge</vt:lpstr>
      <vt:lpstr>Preparing for your RGE-EDGE Review</vt:lpstr>
      <vt:lpstr>RGE and EDGE Definitions</vt:lpstr>
      <vt:lpstr>RGE-EDGE Review</vt:lpstr>
      <vt:lpstr>Review Schedule and Frequency</vt:lpstr>
      <vt:lpstr>Annual Calendar</vt:lpstr>
      <vt:lpstr>What is in an RGE-EDGE package?</vt:lpstr>
      <vt:lpstr>Planning for your RGE-EDGE review</vt:lpstr>
      <vt:lpstr>Use of Generative AI</vt:lpstr>
      <vt:lpstr>Scientist Record – Outline</vt:lpstr>
      <vt:lpstr>Scientist Background</vt:lpstr>
      <vt:lpstr>Research or Development Environment</vt:lpstr>
      <vt:lpstr>Factor Narratives - Overview</vt:lpstr>
      <vt:lpstr>Factor I: Research Assignment</vt:lpstr>
      <vt:lpstr>Factor II: Supervisory Controls</vt:lpstr>
      <vt:lpstr>Factor III: Guidelines and Originality</vt:lpstr>
      <vt:lpstr>Factor IV: Contributions, Impact, Stature</vt:lpstr>
      <vt:lpstr>Focus on Impacts</vt:lpstr>
      <vt:lpstr>Three Significant Contributions</vt:lpstr>
      <vt:lpstr>Length Limits for Narrative Sections</vt:lpstr>
      <vt:lpstr>Supporting Information (slide 1)</vt:lpstr>
      <vt:lpstr>Supporting Information (slide 2)</vt:lpstr>
      <vt:lpstr>References</vt:lpstr>
      <vt:lpstr>External Impact Statements </vt:lpstr>
      <vt:lpstr>Approval Sheet and Signature</vt:lpstr>
      <vt:lpstr>Ready to submit?</vt:lpstr>
      <vt:lpstr>Dynamic Peer Groups</vt:lpstr>
      <vt:lpstr>Panel Findings</vt:lpstr>
      <vt:lpstr>When will you receive your results?</vt:lpstr>
      <vt:lpstr>Disagree with your results?</vt:lpstr>
      <vt:lpstr>Resources – www.usgs.gov/rge-edge</vt:lpstr>
      <vt:lpstr>Contacts</vt:lpstr>
    </vt:vector>
  </TitlesOfParts>
  <Company>DOI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Developing an Effective RGE-EDGE Package</dc:title>
  <dc:creator>RGE-EDGE</dc:creator>
  <cp:lastModifiedBy>Montour, Maria R.</cp:lastModifiedBy>
  <cp:revision>2</cp:revision>
  <cp:lastPrinted>2022-12-08T14:38:02Z</cp:lastPrinted>
  <dcterms:created xsi:type="dcterms:W3CDTF">2009-07-28T10:52:18Z</dcterms:created>
  <dcterms:modified xsi:type="dcterms:W3CDTF">2026-02-25T00:42:08Z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isplay_urn:schemas-microsoft-com:office:office#Editor">
    <vt:lpwstr>Frazier, Eldrich L.</vt:lpwstr>
  </property>
  <property fmtid="{D5CDD505-2E9C-101B-9397-08002B2CF9AE}" pid="3" name="xd_Signature">
    <vt:lpwstr/>
  </property>
  <property fmtid="{D5CDD505-2E9C-101B-9397-08002B2CF9AE}" pid="4" name="Order">
    <vt:lpwstr>98800.0000000000</vt:lpwstr>
  </property>
  <property fmtid="{D5CDD505-2E9C-101B-9397-08002B2CF9AE}" pid="5" name="TemplateUrl">
    <vt:lpwstr/>
  </property>
  <property fmtid="{D5CDD505-2E9C-101B-9397-08002B2CF9AE}" pid="6" name="xd_ProgID">
    <vt:lpwstr/>
  </property>
  <property fmtid="{D5CDD505-2E9C-101B-9397-08002B2CF9AE}" pid="7" name="display_urn:schemas-microsoft-com:office:office#Author">
    <vt:lpwstr>Frazier, Eldrich L.</vt:lpwstr>
  </property>
  <property fmtid="{D5CDD505-2E9C-101B-9397-08002B2CF9AE}" pid="8" name="ContentTypeId">
    <vt:lpwstr>0x0101002842AE6133CA374EAE0AD9ADDD9A7774</vt:lpwstr>
  </property>
  <property fmtid="{D5CDD505-2E9C-101B-9397-08002B2CF9AE}" pid="9" name="MediaServiceImageTags">
    <vt:lpwstr/>
  </property>
</Properties>
</file>