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5"/>
  </p:sldMasterIdLst>
  <p:notesMasterIdLst>
    <p:notesMasterId r:id="rId37"/>
  </p:notesMasterIdLst>
  <p:handoutMasterIdLst>
    <p:handoutMasterId r:id="rId38"/>
  </p:handoutMasterIdLst>
  <p:sldIdLst>
    <p:sldId id="256" r:id="rId6"/>
    <p:sldId id="451" r:id="rId7"/>
    <p:sldId id="460" r:id="rId8"/>
    <p:sldId id="515" r:id="rId9"/>
    <p:sldId id="463" r:id="rId10"/>
    <p:sldId id="518" r:id="rId11"/>
    <p:sldId id="363" r:id="rId12"/>
    <p:sldId id="519" r:id="rId13"/>
    <p:sldId id="441" r:id="rId14"/>
    <p:sldId id="431" r:id="rId15"/>
    <p:sldId id="442" r:id="rId16"/>
    <p:sldId id="516" r:id="rId17"/>
    <p:sldId id="453" r:id="rId18"/>
    <p:sldId id="455" r:id="rId19"/>
    <p:sldId id="456" r:id="rId20"/>
    <p:sldId id="457" r:id="rId21"/>
    <p:sldId id="418" r:id="rId22"/>
    <p:sldId id="439" r:id="rId23"/>
    <p:sldId id="444" r:id="rId24"/>
    <p:sldId id="445" r:id="rId25"/>
    <p:sldId id="446" r:id="rId26"/>
    <p:sldId id="432" r:id="rId27"/>
    <p:sldId id="520" r:id="rId28"/>
    <p:sldId id="396" r:id="rId29"/>
    <p:sldId id="436" r:id="rId30"/>
    <p:sldId id="513" r:id="rId31"/>
    <p:sldId id="517" r:id="rId32"/>
    <p:sldId id="397" r:id="rId33"/>
    <p:sldId id="340" r:id="rId34"/>
    <p:sldId id="395" r:id="rId35"/>
    <p:sldId id="394" r:id="rId36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119114-C9B7-C98A-777E-C0F41203F73F}" name="Miller, Mark P" initials="MP" userId="S::mpmiller@usgs.gov::efe94641-e7be-4b77-8024-eb89cd5c4b57" providerId="AD"/>
  <p188:author id="{F6C0D669-F882-ABEB-3A45-627299FBAA91}" name="Campbell, Cara" initials="CC" userId="S::ccampbell@usgs.gov::7ef3d846-6e28-4b0d-a711-96d059444664" providerId="AD"/>
  <p188:author id="{13686D86-2959-BADE-7280-E080964338C0}" name="Hilburger, Steven B" initials="HSB" userId="S::shilburger@usgs.gov::9ea58ea1-ffe5-42a4-b9fd-7159dde7a28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inheimer, Cynthia A." initials="CAS" lastIdx="6" clrIdx="0"/>
  <p:cmAuthor id="1" name="Jones, Kevin B" initials="JKB" lastIdx="44" clrIdx="1">
    <p:extLst>
      <p:ext uri="{19B8F6BF-5375-455C-9EA6-DF929625EA0E}">
        <p15:presenceInfo xmlns:p15="http://schemas.microsoft.com/office/powerpoint/2012/main" userId="S::kevinjones@usgs.gov::95c71446-b433-4f7c-a950-ae720975afa6" providerId="AD"/>
      </p:ext>
    </p:extLst>
  </p:cmAuthor>
  <p:cmAuthor id="2" name="Rice, Kenneth G" initials="RKG" lastIdx="5" clrIdx="2">
    <p:extLst>
      <p:ext uri="{19B8F6BF-5375-455C-9EA6-DF929625EA0E}">
        <p15:presenceInfo xmlns:p15="http://schemas.microsoft.com/office/powerpoint/2012/main" userId="S-1-5-21-3697291689-1161744426-439199626-22230" providerId="AD"/>
      </p:ext>
    </p:extLst>
  </p:cmAuthor>
  <p:cmAuthor id="3" name="Hilburger, Steven B" initials="HSB" lastIdx="30" clrIdx="3">
    <p:extLst>
      <p:ext uri="{19B8F6BF-5375-455C-9EA6-DF929625EA0E}">
        <p15:presenceInfo xmlns:p15="http://schemas.microsoft.com/office/powerpoint/2012/main" userId="S::shilburger@usgs.gov::9ea58ea1-ffe5-42a4-b9fd-7159dde7a287" providerId="AD"/>
      </p:ext>
    </p:extLst>
  </p:cmAuthor>
  <p:cmAuthor id="4" name="Lamb-Ghenee, Tamara S" initials="LTS" lastIdx="6" clrIdx="4">
    <p:extLst>
      <p:ext uri="{19B8F6BF-5375-455C-9EA6-DF929625EA0E}">
        <p15:presenceInfo xmlns:p15="http://schemas.microsoft.com/office/powerpoint/2012/main" userId="S::tlamb-ghenee@usgs.gov::e2fbf77a-3de4-4b6c-a5fb-195e1468561f" providerId="AD"/>
      </p:ext>
    </p:extLst>
  </p:cmAuthor>
  <p:cmAuthor id="5" name="Campbell, Cara" initials="CC" lastIdx="19" clrIdx="5">
    <p:extLst>
      <p:ext uri="{19B8F6BF-5375-455C-9EA6-DF929625EA0E}">
        <p15:presenceInfo xmlns:p15="http://schemas.microsoft.com/office/powerpoint/2012/main" userId="S::ccampbell@usgs.gov::7ef3d846-6e28-4b0d-a711-96d0594446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6600"/>
    <a:srgbClr val="FFCC00"/>
    <a:srgbClr val="E9E7E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120" y="6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1302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ommentAuthors" Target="commentAuthor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617" y="3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/>
          <a:lstStyle>
            <a:lvl1pPr algn="r">
              <a:defRPr sz="1200" smtClean="0"/>
            </a:lvl1pPr>
          </a:lstStyle>
          <a:p>
            <a:pPr>
              <a:defRPr/>
            </a:pPr>
            <a:fld id="{33FA0FBC-0F18-4078-8AD0-D8F58BA39E9A}" type="datetimeFigureOut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30315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617" y="8830315"/>
            <a:ext cx="2972834" cy="464503"/>
          </a:xfrm>
          <a:prstGeom prst="rect">
            <a:avLst/>
          </a:prstGeom>
        </p:spPr>
        <p:txBody>
          <a:bodyPr vert="horz" lIns="91769" tIns="45884" rIns="91769" bIns="45884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01168BA-4771-4DA5-AF6A-CD87E2254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617" y="3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5325"/>
            <a:ext cx="619760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741"/>
            <a:ext cx="5486400" cy="4183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0315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617" y="8830315"/>
            <a:ext cx="2972834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42F296D-A178-4FC7-8DA4-E4B30C258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13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rge-edg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/>
              <a:t>This session is not being recorded</a:t>
            </a:r>
          </a:p>
          <a:p>
            <a:r>
              <a:rPr lang="en-US" b="0"/>
              <a:t>Slides are available online </a:t>
            </a:r>
            <a:r>
              <a:rPr lang="en-US" sz="1100" b="0">
                <a:hlinkClick r:id="rId3"/>
              </a:rPr>
              <a:t>www.usgs.gov/rge-edge</a:t>
            </a:r>
            <a:endParaRPr lang="en-US" sz="1100" b="0"/>
          </a:p>
          <a:p>
            <a:r>
              <a:rPr lang="en-US" b="0"/>
              <a:t>Focus on scientists planning to submit in the upcoming Nov 2025 submission </a:t>
            </a:r>
          </a:p>
          <a:p>
            <a:r>
              <a:rPr lang="en-US" b="0"/>
              <a:t>All the documents you will need are on the program web site.</a:t>
            </a:r>
          </a:p>
          <a:p>
            <a:r>
              <a:rPr lang="en-US" b="0"/>
              <a:t>We will pause periodically for questions</a:t>
            </a:r>
          </a:p>
          <a:p>
            <a:endParaRPr lang="en-US" sz="1200" kern="120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81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01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4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20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34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10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algn="l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08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417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93A4E24A-96BA-4EAF-9CE8-81A0A1EAC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554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567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73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86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00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979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588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42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412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If you have a contribution that is non-standard, just let us know and we'll work with you to ensure that the panel has access.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303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91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6632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893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37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72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575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36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68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67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70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34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This is new. Following FSP policies and guidance.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2F296D-A178-4FC7-8DA4-E4B30C2582F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94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0200" y="695325"/>
            <a:ext cx="6197600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F296D-A178-4FC7-8DA4-E4B30C2582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06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457200" y="2220686"/>
            <a:ext cx="82264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4814" y="4572001"/>
            <a:ext cx="1530868" cy="29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6675" tIns="33338" rIns="66675" bIns="33338">
            <a:spAutoFit/>
          </a:bodyPr>
          <a:lstStyle>
            <a:lvl1pPr defTabSz="8858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58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5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750" b="1"/>
              <a:t>U.S. Department of the Interior</a:t>
            </a:r>
          </a:p>
          <a:p>
            <a:pPr>
              <a:defRPr/>
            </a:pPr>
            <a:r>
              <a:rPr lang="en-US" altLang="en-US" sz="750" b="1"/>
              <a:t>U.S. Geological Survey</a:t>
            </a:r>
          </a:p>
        </p:txBody>
      </p:sp>
      <p:pic>
        <p:nvPicPr>
          <p:cNvPr id="6" name="Picture 8" descr="ident_4_onscreen_png"/>
          <p:cNvPicPr>
            <a:picLocks noChangeAspect="1" noChangeArrowheads="1"/>
          </p:cNvPicPr>
          <p:nvPr/>
        </p:nvPicPr>
        <p:blipFill>
          <a:blip r:embed="rId2" cstate="print">
            <a:lum brigh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1"/>
            <a:ext cx="1563624" cy="569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28750"/>
            <a:ext cx="8226425" cy="800100"/>
          </a:xfrm>
        </p:spPr>
        <p:txBody>
          <a:bodyPr anchor="t"/>
          <a:lstStyle>
            <a:lvl1pPr>
              <a:defRPr sz="33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628900"/>
            <a:ext cx="8226425" cy="13144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95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4682729"/>
            <a:ext cx="2895600" cy="3429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2729"/>
            <a:ext cx="2133600" cy="342900"/>
          </a:xfrm>
        </p:spPr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pPr>
              <a:defRPr/>
            </a:pPr>
            <a:fld id="{C19C1373-8828-43DB-BCD1-9DC827A7A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52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D1CEA-6EDE-4AFA-BD66-A46653C5F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27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8360"/>
            <a:ext cx="2057400" cy="42493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8360"/>
            <a:ext cx="6019800" cy="42493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2AADB-DC55-4CAC-ADBC-F5C99A5BB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69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6C709-DE7C-48B2-9FF3-7E1AF6E49B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3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8DC51-2FB1-492D-8942-65BF1D952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42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D959A-058F-4CC1-B228-6F6E839B7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55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A647C-FF10-4225-B6D1-0A458FB193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58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B04CB-7CA7-497F-9E05-1043D19F03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36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A09B1-0D57-4E9F-AE4A-DCCAF648C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29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D81B4-8D29-4128-B425-41B501046A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917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9132-4B19-4759-A7F4-7B487D3217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19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22960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400550"/>
            <a:ext cx="2133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charset="0"/>
              </a:defRPr>
            </a:lvl1pPr>
          </a:lstStyle>
          <a:p>
            <a:pPr>
              <a:defRPr/>
            </a:pPr>
            <a:fld id="{33980CAF-3599-4B0F-A7A4-6034A5229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457200" y="4542235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8361"/>
            <a:ext cx="8229600" cy="425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031" name="Picture 7" descr="ident-small_4_onscreen_png"/>
          <p:cNvPicPr>
            <a:picLocks noChangeAspect="1" noChangeArrowheads="1"/>
          </p:cNvPicPr>
          <p:nvPr/>
        </p:nvPicPr>
        <p:blipFill>
          <a:blip r:embed="rId13" cstate="print">
            <a:lum brigh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56536"/>
            <a:ext cx="8572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02444" indent="-24407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q"/>
        <a:defRPr sz="1800" b="1">
          <a:solidFill>
            <a:schemeClr val="tx1"/>
          </a:solidFill>
          <a:latin typeface="+mn-lt"/>
        </a:defRPr>
      </a:lvl2pPr>
      <a:lvl3pPr marL="766763" indent="-26312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1500" b="1">
          <a:solidFill>
            <a:schemeClr val="tx1"/>
          </a:solidFill>
          <a:latin typeface="+mn-lt"/>
        </a:defRPr>
      </a:lvl3pPr>
      <a:lvl4pPr marL="1004888" indent="-23693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q"/>
        <a:defRPr b="1">
          <a:solidFill>
            <a:schemeClr val="tx1"/>
          </a:solidFill>
          <a:latin typeface="+mn-lt"/>
        </a:defRPr>
      </a:lvl4pPr>
      <a:lvl5pPr marL="1260872" indent="-254794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5pPr>
      <a:lvl6pPr marL="16037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6pPr>
      <a:lvl7pPr marL="19466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7pPr>
      <a:lvl8pPr marL="22895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8pPr>
      <a:lvl9pPr marL="2632472" indent="-254794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ge-edge@usg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usgs.gov/rge-edge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ubmit_rge-edge@usgs.gov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ge-edge@usgs.gov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usgs.gov/rge-edge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shilburger@usgs.gov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ge-edge@usgs.gov" TargetMode="External"/><Relationship Id="rId4" Type="http://schemas.openxmlformats.org/officeDocument/2006/relationships/hyperlink" Target="mailto:mpmiller@usgs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rge-edg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gs.gov/office-of-science-quality-and-integrity/fundamental-science-practices/faq/209-generative-artificial-intelligenc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sgs.gov/office-of-science-quality-and-integrity/fundamental-science-practices/faq/212-safeguarding-usgs-info-using-ai" TargetMode="External"/><Relationship Id="rId5" Type="http://schemas.openxmlformats.org/officeDocument/2006/relationships/hyperlink" Target="https://www.usgs.gov/office-of-science-quality-and-integrity/fundamental-science-practices/faq/211-ensure-reliability-and-accuracy-ai" TargetMode="External"/><Relationship Id="rId4" Type="http://schemas.openxmlformats.org/officeDocument/2006/relationships/hyperlink" Target="https://www.usgs.gov/office-of-science-quality-and-integrity/fundamental-science-practices/faq/210-restrictions-using-generative-a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5900" y="1200152"/>
            <a:ext cx="6629400" cy="937471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700"/>
              <a:t>Preparing for your RGE-EDGE Review</a:t>
            </a:r>
            <a:endParaRPr lang="en-US" altLang="en-US" sz="1050">
              <a:solidFill>
                <a:schemeClr val="tx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9142" y="1717659"/>
            <a:ext cx="7276580" cy="2787434"/>
          </a:xfrm>
        </p:spPr>
        <p:txBody>
          <a:bodyPr/>
          <a:lstStyle/>
          <a:p>
            <a:endParaRPr lang="en-US"/>
          </a:p>
          <a:p>
            <a:endParaRPr lang="en-US" sz="1500"/>
          </a:p>
          <a:p>
            <a:r>
              <a:rPr lang="en-US" sz="1500"/>
              <a:t>Steve Hilburger and Mark Miller</a:t>
            </a:r>
            <a:endParaRPr lang="en-US" sz="1500">
              <a:cs typeface="Arial"/>
            </a:endParaRPr>
          </a:p>
          <a:p>
            <a:r>
              <a:rPr lang="en-US" sz="1500"/>
              <a:t>RGE-EDGE Senior Scientists</a:t>
            </a:r>
            <a:endParaRPr lang="en-US" sz="1500">
              <a:cs typeface="Arial"/>
            </a:endParaRPr>
          </a:p>
          <a:p>
            <a:r>
              <a:rPr lang="en-US" sz="1500"/>
              <a:t>Office of Science Quality and Integrity (OSQI)</a:t>
            </a:r>
            <a:endParaRPr lang="en-US" sz="1500">
              <a:cs typeface="Arial"/>
            </a:endParaRPr>
          </a:p>
          <a:p>
            <a:r>
              <a:rPr lang="en-US" sz="1500"/>
              <a:t>2025-26 Winter Review Cycle (Nov 17 Submission)</a:t>
            </a:r>
          </a:p>
          <a:p>
            <a:endParaRPr lang="en-US" sz="1500"/>
          </a:p>
          <a:p>
            <a:endParaRPr lang="en-US" sz="750"/>
          </a:p>
          <a:p>
            <a:r>
              <a:rPr lang="en-US" sz="1500"/>
              <a:t>RGE mailbox </a:t>
            </a:r>
            <a:r>
              <a:rPr lang="en-US" sz="1500" b="0">
                <a:hlinkClick r:id="rId3"/>
              </a:rPr>
              <a:t>rge-edge@usgs.gov</a:t>
            </a:r>
            <a:endParaRPr lang="en-US" sz="1500" b="0"/>
          </a:p>
          <a:p>
            <a:r>
              <a:rPr lang="en-US" sz="1500"/>
              <a:t>RGE website </a:t>
            </a:r>
            <a:r>
              <a:rPr lang="en-US" sz="1500" b="0">
                <a:hlinkClick r:id="rId4"/>
              </a:rPr>
              <a:t>www.usgs.gov/rge-edge</a:t>
            </a:r>
            <a:endParaRPr lang="en-US" sz="1500" b="0"/>
          </a:p>
          <a:p>
            <a:endParaRPr lang="en-US" sz="15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C1DBD9-352A-F6AC-79FA-4CEAD1A59B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704" y="3280150"/>
            <a:ext cx="1192036" cy="11920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Scientist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Name (pronouns, optional)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Classification Title, Series, and Grade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Center Name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Duty Station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Date of Entrance to Federal Service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Date of Last Promotion 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Review Cycle Submitted</a:t>
            </a:r>
            <a:endParaRPr lang="en-US" sz="1600">
              <a:solidFill>
                <a:srgbClr val="000000"/>
              </a:solidFill>
              <a:ea typeface="Times New Roman" panose="02020603050405020304" pitchFamily="18" charset="0"/>
              <a:cs typeface="Arial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ea typeface="Times New Roman" panose="02020603050405020304" pitchFamily="18" charset="0"/>
              </a:rPr>
              <a:t>Up to 5 descriptive phrases that characterize your research and specialties</a:t>
            </a:r>
            <a:endParaRPr lang="en-US" sz="1600">
              <a:solidFill>
                <a:srgbClr val="000000"/>
              </a:solidFill>
              <a:ea typeface="Times New Roman" panose="02020603050405020304" pitchFamily="18" charset="0"/>
              <a:cs typeface="Arial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i="1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>
                <a:solidFill>
                  <a:srgbClr val="4F81BD"/>
                </a:solidFill>
                <a:ea typeface="Times New Roman" panose="02020603050405020304" pitchFamily="18" charset="0"/>
              </a:rPr>
              <a:t>(e.g., aquatic trophic interactions, heavy metal isotopes, earthquake wave propagation…Avoid general terms such as hydrology, ecology, and geology.)</a:t>
            </a:r>
            <a:endParaRPr lang="en-US" sz="160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053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or Development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An abstract to your position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ea typeface="Calibri" panose="020F0502020204030204" pitchFamily="34" charset="0"/>
              </a:rPr>
              <a:t>Very high-level summary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Scope of research/development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Primary collaborators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0">
                <a:ea typeface="Calibri" panose="020F0502020204030204" pitchFamily="34" charset="0"/>
              </a:rPr>
              <a:t>Major sources of funding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2336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 kern="1200">
                <a:solidFill>
                  <a:prstClr val="black"/>
                </a:solidFill>
                <a:latin typeface="Calibri"/>
                <a:cs typeface="Arial"/>
              </a:rPr>
              <a:t>Do not include: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 kern="1200">
                <a:solidFill>
                  <a:prstClr val="black"/>
                </a:solidFill>
                <a:latin typeface="Calibri"/>
                <a:cs typeface="Arial"/>
              </a:rPr>
              <a:t>A lot of detail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 kern="1200">
                <a:solidFill>
                  <a:prstClr val="black"/>
                </a:solidFill>
                <a:latin typeface="Calibri"/>
                <a:cs typeface="Arial"/>
              </a:rPr>
              <a:t>Lengthy lists of: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/>
              </a:rPr>
              <a:t>Projects</a:t>
            </a:r>
          </a:p>
          <a:p>
            <a:pPr marL="459581" lvl="1" indent="-214313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/>
              </a:rPr>
              <a:t>Accomplishments or impacts</a:t>
            </a:r>
            <a:endParaRPr lang="en-US" sz="1600">
              <a:solidFill>
                <a:prstClr val="black"/>
              </a:solidFill>
              <a:cs typeface="Arial"/>
            </a:endParaRP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/>
              </a:rPr>
              <a:t>Awards or recognition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/>
              </a:rPr>
              <a:t>Amounts of funding</a:t>
            </a:r>
            <a:endParaRPr lang="en-US" sz="28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928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Narratives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23360" cy="354330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>
                <a:ea typeface="Calibri" panose="020F0502020204030204" pitchFamily="34" charset="0"/>
              </a:rPr>
              <a:t>Allows you to directly </a:t>
            </a:r>
            <a:r>
              <a:rPr lang="en-US" sz="1600" b="0"/>
              <a:t>address</a:t>
            </a:r>
            <a:r>
              <a:rPr lang="en-US" sz="1600" b="0">
                <a:ea typeface="Calibri" panose="020F0502020204030204" pitchFamily="34" charset="0"/>
              </a:rPr>
              <a:t> each of the four factors.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Focus factors 1, 2, and 3 on current and recent work (</a:t>
            </a:r>
            <a:r>
              <a:rPr lang="en-US" sz="1600"/>
              <a:t>see guidance document</a:t>
            </a:r>
            <a:r>
              <a:rPr lang="en-US" sz="1600" b="0"/>
              <a:t>).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Factor 4 can cover full career, but focus on recent.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Focus on clear descriptions of your work and your role.</a:t>
            </a:r>
            <a:endParaRPr lang="en-US" sz="1600" b="0"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600" b="0"/>
              <a:t>Claims made in the narrative must be substantiated in the record. </a:t>
            </a:r>
            <a:endParaRPr lang="en-US" sz="24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152" y="914400"/>
            <a:ext cx="402336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60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Become familiar with OPM Guide criteria </a:t>
            </a:r>
            <a:r>
              <a:rPr lang="en-US" sz="160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but avoid focusing on aspirational phrases from the Guide</a:t>
            </a: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</a:t>
            </a:r>
          </a:p>
          <a:p>
            <a:pPr marL="0" indent="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  <a:defRPr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Describe specific evidence; avoid making a general statement followed by numerous citations.</a:t>
            </a: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Do not include images, diagrams, pictures, or illustrations.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836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I: Research Assignment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7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Scope and complexity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General types of methods used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Importance of expected results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Scientific leadership – team, supervisory, and administrative responsibilities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Discuss your specific role</a:t>
            </a:r>
            <a:endParaRPr lang="en-US" sz="1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Tips: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Keep to current assignment: work done in perm position, in last ~4, ~6, or ~7 years; or since last promotion, if shorter</a:t>
            </a:r>
            <a:endParaRPr lang="en-US" sz="180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/>
              </a:rPr>
              <a:t>Discuss the norm of the assignments rather than atypical projects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/>
              </a:rPr>
              <a:t>Don’t include specific accomplishments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kern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545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II: Supervisory Controls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Degree of personal responsibility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Authority to act independently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Level of approval required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Technical supervision required</a:t>
            </a:r>
          </a:p>
          <a:p>
            <a:pPr marL="0" indent="0">
              <a:buNone/>
            </a:pPr>
            <a:endParaRPr lang="en-US" sz="2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5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6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r>
              <a:rPr lang="en-US" sz="15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Keep to current assignment: work done in perm position, in last ~4, ~6, or ~7 years; or since last promotion, if shorter</a:t>
            </a:r>
          </a:p>
          <a:p>
            <a:pPr marL="213995" indent="-213995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defRPr/>
            </a:pPr>
            <a:endParaRPr lang="en-US" sz="15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Don’t include supervision that you provide</a:t>
            </a:r>
            <a:endParaRPr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Supervision can come from sources other than direct supervisor</a:t>
            </a:r>
            <a:endParaRPr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endParaRPr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marR="0" lvl="0" indent="-21399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At higher levels, the scientist has the autonomy to influence high-level (DOI) scientific directions</a:t>
            </a:r>
            <a:endParaRPr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5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5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sz="2100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599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III: Guidelines and Originality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Preexisting knowledge available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How you demonstrated originality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latin typeface="Segoe UI" panose="020B0502040204020203" pitchFamily="34" charset="0"/>
              </a:rPr>
              <a:t>Methods and approaches rather than products and impacts</a:t>
            </a:r>
            <a:endParaRPr lang="en-US" sz="24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/>
              </a:rPr>
              <a:t>Keep to current assignment: work done in perm position, in last ~4, ~6, or ~7 years; or since last promotion, if shorter</a:t>
            </a:r>
            <a:endParaRPr lang="en-US" sz="180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Explain </a:t>
            </a:r>
            <a:r>
              <a:rPr lang="en-US" sz="1800" b="0" u="sng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how</a:t>
            </a: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your work is original</a:t>
            </a: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60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Specific examples are highly useful to panels</a:t>
            </a: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213995" indent="-213995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 b="0">
              <a:solidFill>
                <a:prstClr val="black"/>
              </a:solidFill>
              <a:latin typeface="Calibri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014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IV: Contributions, Impact, Stature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2F183A-526B-4168-9331-FD7EE00A8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8" y="914400"/>
            <a:ext cx="402336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>
                <a:ea typeface="Calibri" panose="020F0502020204030204" pitchFamily="34" charset="0"/>
              </a:rPr>
              <a:t>Focus on: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Scientific contributions </a:t>
            </a:r>
            <a:r>
              <a:rPr lang="en-US" sz="1600" b="0">
                <a:ea typeface="Calibri" panose="020F0502020204030204" pitchFamily="34" charset="0"/>
              </a:rPr>
              <a:t>– publications, datasets, tools, code, presentations, testimony, strategic planning, special assignments…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0">
                <a:ea typeface="Calibri" panose="020F0502020204030204" pitchFamily="34" charset="0"/>
              </a:rPr>
              <a:t>Impact</a:t>
            </a:r>
            <a:r>
              <a:rPr lang="en-US" sz="1600" b="0">
                <a:ea typeface="Calibri" panose="020F0502020204030204" pitchFamily="34" charset="0"/>
              </a:rPr>
              <a:t> to society, agency, or science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>
                <a:srgbClr val="4F81BD"/>
              </a:buClr>
            </a:pPr>
            <a:r>
              <a:rPr lang="en-US" sz="1800" b="0">
                <a:solidFill>
                  <a:prstClr val="black"/>
                </a:solidFill>
                <a:ea typeface="Calibri" panose="020F0502020204030204" pitchFamily="34" charset="0"/>
              </a:rPr>
              <a:t>Stature and standing</a:t>
            </a:r>
            <a:r>
              <a:rPr lang="en-US" sz="1600" b="0">
                <a:solidFill>
                  <a:prstClr val="black"/>
                </a:solidFill>
                <a:ea typeface="Calibri" panose="020F0502020204030204" pitchFamily="34" charset="0"/>
              </a:rPr>
              <a:t> – invitations, elected positions, awards, recognitions, selection to lead teams…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27CC782-2320-43BB-9C35-F2C349B53F99}"/>
              </a:ext>
            </a:extLst>
          </p:cNvPr>
          <p:cNvSpPr txBox="1">
            <a:spLocks/>
          </p:cNvSpPr>
          <p:nvPr/>
        </p:nvSpPr>
        <p:spPr>
          <a:xfrm>
            <a:off x="4645152" y="914400"/>
            <a:ext cx="4023360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sz="2400" b="1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q"/>
              <a:defRPr b="1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Tips: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9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 b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Includes your entire career; recency is important to receive full credit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8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8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Discuss how your work is: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Changing the way people think or act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Advancing scientific understanding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Advancing the USGS and DOI Mission</a:t>
            </a:r>
          </a:p>
          <a:p>
            <a:pPr marL="459581" lvl="1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Protecting and advancing the health, safety, economic vitality, or ecological integrity of society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None/>
            </a:pPr>
            <a:endParaRPr lang="en-US" sz="1800" b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endParaRPr lang="en-US" ker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278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Focus on Impacts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23A4C-ED90-40C3-A409-3806D274C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US" sz="2000" b="0"/>
              <a:t>Former tendency for panels to over-rely on numbers of publications and reputation of outlets</a:t>
            </a:r>
          </a:p>
          <a:p>
            <a:pPr>
              <a:spcAft>
                <a:spcPts val="1200"/>
              </a:spcAft>
              <a:defRPr/>
            </a:pPr>
            <a:r>
              <a:rPr lang="en-US" sz="2000" b="0"/>
              <a:t>Panels consider all scoring criteria, not just publications</a:t>
            </a:r>
          </a:p>
          <a:p>
            <a:pPr>
              <a:spcAft>
                <a:spcPts val="1200"/>
              </a:spcAft>
              <a:defRPr/>
            </a:pPr>
            <a:r>
              <a:rPr lang="en-US" sz="2000" b="0"/>
              <a:t>Panels consider both impact and outputs</a:t>
            </a:r>
          </a:p>
          <a:p>
            <a:pPr marL="0" indent="0">
              <a:buNone/>
              <a:defRPr/>
            </a:pPr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048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Significant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14400"/>
            <a:ext cx="8229600" cy="354330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/>
              <a:t>Select three products that help panel assess your </a:t>
            </a:r>
            <a:r>
              <a:rPr lang="en-US" sz="2000"/>
              <a:t>recent impact </a:t>
            </a:r>
            <a:r>
              <a:rPr lang="en-US" sz="2000" b="0"/>
              <a:t>and </a:t>
            </a:r>
            <a:r>
              <a:rPr lang="en-US" sz="2000"/>
              <a:t>major career achievements</a:t>
            </a:r>
          </a:p>
          <a:p>
            <a:pPr marL="502285" lvl="1" indent="-243840"/>
            <a:r>
              <a:rPr lang="en-US" b="0"/>
              <a:t>May be publications, datasets, scientific tools, patents, code, presentations, testimony, strategic planning, and special assignments.</a:t>
            </a:r>
            <a:endParaRPr lang="en-US" b="0">
              <a:cs typeface="Arial"/>
            </a:endParaRPr>
          </a:p>
          <a:p>
            <a:r>
              <a:rPr lang="en-US" sz="2000" b="0">
                <a:cs typeface="Arial"/>
              </a:rPr>
              <a:t>Include these products with your submission</a:t>
            </a:r>
          </a:p>
          <a:p>
            <a:r>
              <a:rPr lang="en-US" sz="2000" b="0"/>
              <a:t>Narrative: Background, Role, Results, Impact</a:t>
            </a:r>
            <a:endParaRPr lang="en-US" sz="2000" b="0">
              <a:cs typeface="Arial"/>
            </a:endParaRPr>
          </a:p>
          <a:p>
            <a:r>
              <a:rPr lang="en-US" sz="2000" b="0"/>
              <a:t>Use concise, plain language</a:t>
            </a:r>
            <a:endParaRPr lang="en-US" sz="2000" b="0">
              <a:cs typeface="Arial"/>
            </a:endParaRPr>
          </a:p>
          <a:p>
            <a:r>
              <a:rPr lang="en-US" sz="2000" b="0"/>
              <a:t>Avoid in-press publications (impact is uncertain)</a:t>
            </a:r>
            <a:endParaRPr lang="en-US" sz="2000" b="0">
              <a:cs typeface="Arial"/>
            </a:endParaRPr>
          </a:p>
          <a:p>
            <a:r>
              <a:rPr lang="en-US" sz="2000" b="0"/>
              <a:t>Pre-USGS publications OK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377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Length Limits for Narrative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887141" algn="l"/>
                <a:tab pos="3429000" algn="l"/>
              </a:tabLst>
            </a:pPr>
            <a:endParaRPr lang="en-US" sz="1800"/>
          </a:p>
          <a:p>
            <a:pPr marL="257810" lvl="1" indent="0">
              <a:buNone/>
            </a:pPr>
            <a:endParaRPr lang="en-US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endParaRPr lang="en-US" sz="1500">
              <a:cs typeface="Arial"/>
            </a:endParaRPr>
          </a:p>
          <a:p>
            <a:pPr marL="257810" lvl="1" indent="0">
              <a:buNone/>
            </a:pPr>
            <a:r>
              <a:rPr lang="en-US" sz="1500"/>
              <a:t> 	</a:t>
            </a:r>
            <a:endParaRPr lang="en-US" sz="1500">
              <a:cs typeface="Arial"/>
            </a:endParaRPr>
          </a:p>
          <a:p>
            <a:r>
              <a:rPr lang="en-US" sz="1800" b="0"/>
              <a:t>Including spaces</a:t>
            </a:r>
            <a:endParaRPr lang="en-US" sz="1800" b="0">
              <a:cs typeface="Arial"/>
            </a:endParaRPr>
          </a:p>
          <a:p>
            <a:r>
              <a:rPr lang="en-US" sz="1800" b="0"/>
              <a:t>These are </a:t>
            </a:r>
            <a:r>
              <a:rPr lang="en-US" sz="1800"/>
              <a:t>LIMITS</a:t>
            </a:r>
            <a:r>
              <a:rPr lang="en-US" sz="1800" b="0"/>
              <a:t>, not targets</a:t>
            </a:r>
            <a:endParaRPr lang="en-US" sz="1800" b="0">
              <a:cs typeface="Arial"/>
            </a:endParaRPr>
          </a:p>
          <a:p>
            <a:endParaRPr lang="en-US" sz="1500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98BF923-B5EA-4C34-A5CA-4FB35121B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34814"/>
              </p:ext>
            </p:extLst>
          </p:nvPr>
        </p:nvGraphicFramePr>
        <p:xfrm>
          <a:off x="1485900" y="971550"/>
          <a:ext cx="6172200" cy="273709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3159968227"/>
                    </a:ext>
                  </a:extLst>
                </a:gridCol>
                <a:gridCol w="2062976">
                  <a:extLst>
                    <a:ext uri="{9D8B030D-6E8A-4147-A177-3AD203B41FA5}">
                      <a16:colId xmlns:a16="http://schemas.microsoft.com/office/drawing/2014/main" val="1838495457"/>
                    </a:ext>
                  </a:extLst>
                </a:gridCol>
                <a:gridCol w="2394724">
                  <a:extLst>
                    <a:ext uri="{9D8B030D-6E8A-4147-A177-3AD203B41FA5}">
                      <a16:colId xmlns:a16="http://schemas.microsoft.com/office/drawing/2014/main" val="2083447156"/>
                    </a:ext>
                  </a:extLst>
                </a:gridCol>
              </a:tblGrid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RSR/DSR Section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Characters Allowed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Page Length</a:t>
                      </a: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30491859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Res./Dev. Env.: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2,500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(~3/4 page)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891881094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1: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7,000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(~2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95232718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2: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3,500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(~1 page)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498754935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3: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7,000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(~2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38881707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Factor 4: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14,000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(~4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852046201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Contributions: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10,500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u="none" strike="noStrike">
                          <a:effectLst/>
                        </a:rPr>
                        <a:t>(~3 pages)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307291921"/>
                  </a:ext>
                </a:extLst>
              </a:tr>
              <a:tr h="3421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Total: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44,500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i="1" u="none" strike="noStrike">
                          <a:effectLst/>
                        </a:rPr>
                        <a:t>(~12–13 pages)</a:t>
                      </a:r>
                      <a:endParaRPr lang="en-US" sz="15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855594834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7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RGE and EDGE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829050"/>
          </a:xfrm>
        </p:spPr>
        <p:txBody>
          <a:bodyPr/>
          <a:lstStyle/>
          <a:p>
            <a:r>
              <a:rPr lang="en-US" b="0"/>
              <a:t>RGE: Research Grade Evaluation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Research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~950 RGE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OPM RGE Guide (2006)</a:t>
            </a:r>
          </a:p>
          <a:p>
            <a:pPr lvl="0">
              <a:buClr>
                <a:srgbClr val="4F81BD"/>
              </a:buClr>
            </a:pPr>
            <a:endParaRPr lang="en-US" sz="750" b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n-US" b="0">
                <a:solidFill>
                  <a:prstClr val="black"/>
                </a:solidFill>
              </a:rPr>
              <a:t>EDGE: Equipment Development Grade Evaluation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Development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~40 EDGE scientists</a:t>
            </a:r>
          </a:p>
          <a:p>
            <a:pPr lvl="1">
              <a:buClr>
                <a:srgbClr val="C0504D"/>
              </a:buClr>
            </a:pPr>
            <a:r>
              <a:rPr lang="en-US" b="0">
                <a:solidFill>
                  <a:prstClr val="black"/>
                </a:solidFill>
              </a:rPr>
              <a:t>OPM EDGE Guide (1968)</a:t>
            </a:r>
          </a:p>
          <a:p>
            <a:pPr marL="0" indent="0">
              <a:buNone/>
            </a:pPr>
            <a:endParaRPr lang="en-US" b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861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Information (slide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023"/>
            <a:ext cx="8229599" cy="3701143"/>
          </a:xfrm>
        </p:spPr>
        <p:txBody>
          <a:bodyPr/>
          <a:lstStyle/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A. Current and Recent Projects </a:t>
            </a:r>
            <a:r>
              <a:rPr lang="en-US" sz="1600" b="0"/>
              <a:t>(brief descriptions)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800" b="0"/>
              <a:t>B. Bibliography</a:t>
            </a:r>
            <a:endParaRPr lang="en-US" sz="1800" b="0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Published products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Products approved for publication (have BAO approval)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Unpublished technical reports</a:t>
            </a:r>
            <a:endParaRPr lang="en-US" sz="1350" b="0" i="1">
              <a:cs typeface="Arial"/>
            </a:endParaRPr>
          </a:p>
          <a:p>
            <a:pPr marL="461963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sz="1350" b="0" i="1"/>
              <a:t>Submitted manuscripts</a:t>
            </a:r>
            <a:endParaRPr lang="en-US" sz="1350" b="0" i="1">
              <a:cs typeface="Arial"/>
            </a:endParaRPr>
          </a:p>
          <a:p>
            <a:pPr marL="216694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/>
              <a:t>include data releases; see Guidance</a:t>
            </a:r>
            <a:endParaRPr lang="en-US" sz="1350" b="0">
              <a:cs typeface="Arial"/>
            </a:endParaRPr>
          </a:p>
          <a:p>
            <a:pPr marL="216694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/>
              <a:t>include relative % contributions for Concept, Data, Interpretation, Writing; see Guidance</a:t>
            </a:r>
            <a:endParaRPr lang="en-US" sz="1350" b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800" b="0"/>
              <a:t>C. Presentations </a:t>
            </a:r>
          </a:p>
          <a:p>
            <a:pPr marL="461963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 Invited or noteworthy (entire career)</a:t>
            </a:r>
          </a:p>
          <a:p>
            <a:pPr marL="457200" lvl="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1"/>
              <a:t> Contributed presentations (last 10 years)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D. Professional and Scientific Service</a:t>
            </a:r>
            <a:endParaRPr lang="en-US" sz="1800" b="0">
              <a:cs typeface="Arial"/>
            </a:endParaRP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E. Academic Service</a:t>
            </a:r>
            <a:endParaRPr lang="en-US" sz="1800" b="0">
              <a:cs typeface="Arial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318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Information (slide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62149"/>
            <a:ext cx="7541941" cy="3679773"/>
          </a:xfrm>
        </p:spPr>
        <p:txBody>
          <a:bodyPr/>
          <a:lstStyle/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F. Technical Training Provided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G. Awards and Recognition </a:t>
            </a:r>
            <a:r>
              <a:rPr lang="en-US" sz="1600" b="0"/>
              <a:t>(research- or development-related awards)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H. Special Assignments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I. Inventions and Patents**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J. Outreach and Media Coverage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K. Previous Professional Positions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1800" b="0"/>
              <a:t>L. Education**</a:t>
            </a:r>
          </a:p>
          <a:p>
            <a:pPr marL="0" indent="0">
              <a:spcAft>
                <a:spcPts val="450"/>
              </a:spcAft>
              <a:buNone/>
            </a:pPr>
            <a:endParaRPr lang="en-US" sz="1350" b="0"/>
          </a:p>
          <a:p>
            <a:pPr marL="0" indent="0">
              <a:spcAft>
                <a:spcPts val="450"/>
              </a:spcAft>
              <a:buNone/>
            </a:pPr>
            <a:r>
              <a:rPr lang="en-US" sz="1350" b="0"/>
              <a:t>** these sections differ between RGE and EDGE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183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5673"/>
            <a:ext cx="4167867" cy="354330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Times New Roman" panose="02020603050405020304" pitchFamily="18" charset="0"/>
              </a:rPr>
              <a:t>Supervisor &amp; </a:t>
            </a: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Center Director (required)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Panelists will contact at least 4</a:t>
            </a: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/>
              </a:rPr>
              <a:t>CD, Supervisor, and 2+ others</a:t>
            </a:r>
            <a:endParaRPr lang="en-US" sz="1400" b="0">
              <a:ea typeface="Calibri" panose="020F0502020204030204" pitchFamily="34" charset="0"/>
              <a:cs typeface="Arial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5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List </a:t>
            </a:r>
            <a:r>
              <a:rPr lang="en-US" sz="1600">
                <a:solidFill>
                  <a:srgbClr val="000000"/>
                </a:solidFill>
                <a:ea typeface="Calibri" panose="020F0502020204030204" pitchFamily="34" charset="0"/>
              </a:rPr>
              <a:t>at least 6 references </a:t>
            </a: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and their specific professional relationship to you.</a:t>
            </a: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 panose="020F0502020204030204" pitchFamily="34" charset="0"/>
              </a:rPr>
              <a:t>“Collaborator on wormhole project”</a:t>
            </a:r>
            <a:endParaRPr lang="en-US" sz="14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>
                <a:solidFill>
                  <a:srgbClr val="000000"/>
                </a:solidFill>
                <a:ea typeface="Calibri" panose="020F0502020204030204" pitchFamily="34" charset="0"/>
              </a:rPr>
              <a:t>“End user of SPYDER model”</a:t>
            </a:r>
            <a:endParaRPr lang="en-US" sz="14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pPr marL="502285" lvl="1" indent="-24384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>
              <a:solidFill>
                <a:srgbClr val="000000"/>
              </a:solidFill>
              <a:ea typeface="Calibri" panose="020F0502020204030204" pitchFamily="34" charset="0"/>
              <a:cs typeface="Arial"/>
            </a:endParaRPr>
          </a:p>
          <a:p>
            <a:r>
              <a:rPr lang="en-US" sz="1600" b="0">
                <a:solidFill>
                  <a:srgbClr val="000000"/>
                </a:solidFill>
              </a:rPr>
              <a:t>Supervisor / CD turnover? </a:t>
            </a:r>
          </a:p>
          <a:p>
            <a:pPr marL="502285" lvl="1" indent="-243840"/>
            <a:r>
              <a:rPr lang="en-US" sz="1400" b="0">
                <a:solidFill>
                  <a:srgbClr val="000000"/>
                </a:solidFill>
              </a:rPr>
              <a:t>Feel free to list both current and former with notes</a:t>
            </a:r>
            <a:endParaRPr lang="en-US" sz="1400" b="0">
              <a:solidFill>
                <a:srgbClr val="000000"/>
              </a:solidFill>
              <a:cs typeface="Arial"/>
            </a:endParaRPr>
          </a:p>
          <a:p>
            <a:pPr marL="0" indent="0">
              <a:buNone/>
            </a:pPr>
            <a:endParaRPr lang="en-US" b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07" y="907839"/>
            <a:ext cx="403860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Consider including a range of collaborators, cooperators, partners and people who have been impacted by your science.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Recommend that you contact references prior to listing them. Consider sharing your documentation with them.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Panelists may contact people other than your references in certain situations.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573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External Impact Statements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Optional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Written letters that supplement the reference discussions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A way to ensure a certain viewpoint is included in your package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External (non-USGS) authors only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0">
                <a:solidFill>
                  <a:srgbClr val="000000"/>
                </a:solidFill>
                <a:ea typeface="Calibri" panose="020F0502020204030204" pitchFamily="34" charset="0"/>
              </a:rPr>
              <a:t>You collect and include letter as part of package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6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200" b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b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29C58-46AA-416B-A36A-0A486D75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07" y="914400"/>
            <a:ext cx="4038600" cy="35433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See guidance document online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Includes information useful to potential authors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 sz="1600" b="0" kern="120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r>
              <a:rPr lang="en-US" sz="1600" b="0" kern="120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Authors may be contacted by panelists for follow up. </a:t>
            </a:r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/>
          </a:p>
          <a:p>
            <a:pPr marL="214313" indent="-214313" eaLnBrk="1" fontAlgn="auto" hangingPunct="1">
              <a:spcBef>
                <a:spcPts val="0"/>
              </a:spcBef>
              <a:spcAft>
                <a:spcPts val="0"/>
              </a:spcAft>
              <a:buClrTx/>
              <a:buSzPct val="125000"/>
              <a:buFont typeface="Calibri" panose="020F0502020204030204" pitchFamily="34" charset="0"/>
              <a:buChar char="•"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12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7C480-0747-4596-A319-07A6BD938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Approval Sheet and Signature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91CA7-09D3-457C-A021-4E7394BB6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71952" cy="3543300"/>
          </a:xfrm>
        </p:spPr>
        <p:txBody>
          <a:bodyPr/>
          <a:lstStyle/>
          <a:p>
            <a:pPr marL="0" indent="0">
              <a:buNone/>
            </a:pPr>
            <a:r>
              <a:rPr lang="en-US" sz="1800" b="0"/>
              <a:t>Your </a:t>
            </a:r>
            <a:r>
              <a:rPr lang="en-US" sz="1800"/>
              <a:t>supervisor</a:t>
            </a:r>
            <a:r>
              <a:rPr lang="en-US" sz="1800" b="0"/>
              <a:t> AND </a:t>
            </a:r>
            <a:r>
              <a:rPr lang="en-US" sz="1800"/>
              <a:t>Center Director </a:t>
            </a:r>
            <a:r>
              <a:rPr lang="en-US" sz="1800" b="0"/>
              <a:t>will review and verify</a:t>
            </a:r>
          </a:p>
          <a:p>
            <a:r>
              <a:rPr lang="en-US" sz="1500" b="0"/>
              <a:t>Accuracy</a:t>
            </a:r>
          </a:p>
          <a:p>
            <a:r>
              <a:rPr lang="en-US" sz="1500" b="0"/>
              <a:t>Use of clear language</a:t>
            </a:r>
          </a:p>
          <a:p>
            <a:r>
              <a:rPr lang="en-US" sz="1500" b="0"/>
              <a:t>Section length limits</a:t>
            </a:r>
          </a:p>
          <a:p>
            <a:r>
              <a:rPr lang="en-US" sz="1500" b="0"/>
              <a:t>Use of IPDS numbers</a:t>
            </a:r>
          </a:p>
          <a:p>
            <a:r>
              <a:rPr lang="en-US" sz="1500" b="0"/>
              <a:t>BAO approval dates</a:t>
            </a:r>
          </a:p>
          <a:p>
            <a:pPr marL="0" indent="0">
              <a:buNone/>
            </a:pPr>
            <a:endParaRPr lang="en-US" sz="900" b="0"/>
          </a:p>
          <a:p>
            <a:pPr marL="0" indent="0">
              <a:buNone/>
            </a:pPr>
            <a:r>
              <a:rPr lang="en-US" sz="1800" b="0"/>
              <a:t>Electronic/pen signatures OK</a:t>
            </a:r>
          </a:p>
          <a:p>
            <a:pPr marL="0" indent="0">
              <a:buNone/>
            </a:pPr>
            <a:endParaRPr lang="en-US" sz="900" b="0"/>
          </a:p>
          <a:p>
            <a:pPr marL="0" indent="0">
              <a:buNone/>
            </a:pPr>
            <a:r>
              <a:rPr lang="en-US" sz="1800" b="0"/>
              <a:t>Multiple copies OK</a:t>
            </a:r>
          </a:p>
        </p:txBody>
      </p:sp>
      <p:pic>
        <p:nvPicPr>
          <p:cNvPr id="5" name="Content Placeholder 4" descr="Research or Development Scientist Record Approval Sheet screenshot">
            <a:extLst>
              <a:ext uri="{FF2B5EF4-FFF2-40B4-BE49-F238E27FC236}">
                <a16:creationId xmlns:a16="http://schemas.microsoft.com/office/drawing/2014/main" id="{D976158E-BC7D-4477-AEE8-B3723E7E8C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31579" t="16363" r="31579" b="6334"/>
          <a:stretch/>
        </p:blipFill>
        <p:spPr>
          <a:xfrm>
            <a:off x="4629154" y="914400"/>
            <a:ext cx="3156896" cy="360045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067B6-66C9-484C-87D1-FAFDAB61BF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498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16D68-5798-4875-B3ED-B7E3380C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Ready to submit?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E28FC-4ABE-4888-8747-373E467A7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543300"/>
          </a:xfrm>
        </p:spPr>
        <p:txBody>
          <a:bodyPr/>
          <a:lstStyle/>
          <a:p>
            <a:r>
              <a:rPr lang="en-US" sz="1800" b="0"/>
              <a:t>Refer to </a:t>
            </a:r>
            <a:r>
              <a:rPr lang="en-US" sz="1800" i="1"/>
              <a:t>Planning for your Submission</a:t>
            </a:r>
            <a:r>
              <a:rPr lang="en-US" sz="1800"/>
              <a:t> </a:t>
            </a:r>
            <a:r>
              <a:rPr lang="en-US" sz="1800" b="0"/>
              <a:t>document</a:t>
            </a:r>
          </a:p>
          <a:p>
            <a:endParaRPr lang="en-US" sz="675" b="0"/>
          </a:p>
          <a:p>
            <a:r>
              <a:rPr lang="en-US" sz="1800" b="0"/>
              <a:t>When package is complete</a:t>
            </a:r>
          </a:p>
          <a:p>
            <a:pPr lvl="1"/>
            <a:r>
              <a:rPr lang="en-US" sz="1500" b="0"/>
              <a:t>Email to </a:t>
            </a:r>
            <a:r>
              <a:rPr lang="en-US" sz="1500" b="0">
                <a:hlinkClick r:id="rId3"/>
              </a:rPr>
              <a:t>submit_rge-edge@usgs.gov</a:t>
            </a:r>
            <a:endParaRPr lang="en-US" sz="1500" b="0"/>
          </a:p>
          <a:p>
            <a:pPr lvl="1"/>
            <a:r>
              <a:rPr lang="en-US" sz="1500" b="0"/>
              <a:t>You will receive confirmation of receipt</a:t>
            </a:r>
          </a:p>
          <a:p>
            <a:endParaRPr lang="en-US" sz="675" b="0"/>
          </a:p>
          <a:p>
            <a:r>
              <a:rPr lang="en-US" sz="1800" b="0"/>
              <a:t>Submit all files by email, if possible</a:t>
            </a:r>
          </a:p>
          <a:p>
            <a:pPr lvl="1"/>
            <a:r>
              <a:rPr lang="en-US" sz="1500" b="0"/>
              <a:t>Break into multiple emails if needed</a:t>
            </a:r>
          </a:p>
          <a:p>
            <a:pPr lvl="1"/>
            <a:r>
              <a:rPr lang="en-US" sz="1500" b="0"/>
              <a:t>Contact us for extreme file size issues</a:t>
            </a:r>
          </a:p>
          <a:p>
            <a:pPr lvl="1"/>
            <a:r>
              <a:rPr lang="en-US" sz="1500" b="0"/>
              <a:t>If prompted, decline Outlook’s suggestion to submit OneDrive “links” instead; please actually attach the files</a:t>
            </a:r>
          </a:p>
          <a:p>
            <a:pPr lvl="1"/>
            <a:endParaRPr lang="en-US" sz="675" b="0"/>
          </a:p>
          <a:p>
            <a:r>
              <a:rPr lang="en-US" sz="1800" b="0"/>
              <a:t>Use </a:t>
            </a:r>
            <a:r>
              <a:rPr lang="en-US" sz="1800" b="0">
                <a:hlinkClick r:id="rId4"/>
              </a:rPr>
              <a:t>rge-edge@usgs.gov</a:t>
            </a:r>
            <a:r>
              <a:rPr lang="en-US" sz="1800" b="0"/>
              <a:t> for general questions </a:t>
            </a:r>
          </a:p>
          <a:p>
            <a:pPr lvl="1"/>
            <a:endParaRPr lang="en-US" sz="1500"/>
          </a:p>
          <a:p>
            <a:pPr lvl="1"/>
            <a:endParaRPr lang="en-US" sz="15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45678-30E0-47B1-B302-F47FAAB1B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67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8F80F-EE81-43D9-829A-59C6D0F3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Peer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70FCE-BD54-4DA0-AAEB-2C96D73BE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/>
              <a:t>Scientists do not pre-select peer group</a:t>
            </a:r>
          </a:p>
          <a:p>
            <a:pPr>
              <a:defRPr/>
            </a:pPr>
            <a:endParaRPr lang="en-US" sz="600" b="0"/>
          </a:p>
          <a:p>
            <a:pPr>
              <a:defRPr/>
            </a:pPr>
            <a:r>
              <a:rPr lang="en-US" b="0"/>
              <a:t>Panels formed based on expertise of the scientists to be reviewed in each cycle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 b="0">
                <a:ea typeface="+mn-lt"/>
                <a:cs typeface="+mn-lt"/>
              </a:rPr>
              <a:t>A computer program clusters packages into groups with similar expertise, which is followed by human curation</a:t>
            </a:r>
            <a:endParaRPr lang="en-US"/>
          </a:p>
          <a:p>
            <a:pPr marL="502285" lvl="1" indent="-243840">
              <a:defRPr/>
            </a:pPr>
            <a:r>
              <a:rPr lang="en-US" b="0"/>
              <a:t>Results in better panel composition</a:t>
            </a:r>
            <a:endParaRPr lang="en-US" b="0">
              <a:cs typeface="Arial"/>
            </a:endParaRPr>
          </a:p>
          <a:p>
            <a:pPr marL="502285" lvl="1" indent="-243840">
              <a:defRPr/>
            </a:pPr>
            <a:endParaRPr lang="en-US" sz="450" b="0">
              <a:cs typeface="Arial"/>
            </a:endParaRPr>
          </a:p>
          <a:p>
            <a:pPr marL="502285" lvl="1" indent="-243840">
              <a:defRPr/>
            </a:pPr>
            <a:r>
              <a:rPr lang="en-US" b="0"/>
              <a:t>Allows more efficient panel development</a:t>
            </a:r>
            <a:endParaRPr lang="en-US" b="0">
              <a:cs typeface="Arial"/>
            </a:endParaRPr>
          </a:p>
          <a:p>
            <a:pPr marL="245110" lvl="1" indent="0">
              <a:buNone/>
              <a:defRPr/>
            </a:pPr>
            <a:endParaRPr lang="en-US" b="0">
              <a:cs typeface="Arial"/>
            </a:endParaRPr>
          </a:p>
          <a:p>
            <a:pPr>
              <a:defRPr/>
            </a:pPr>
            <a:endParaRPr lang="en-US" sz="750" b="0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19212-3B0C-4AD9-A6A1-8CE75AF88B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017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Panel Findings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23A4C-ED90-40C3-A409-3806D274C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0"/>
              <a:t>Written description of the score (typically 3-5 pages)</a:t>
            </a:r>
          </a:p>
          <a:p>
            <a:pPr lvl="1" indent="-243840">
              <a:defRPr/>
            </a:pPr>
            <a:r>
              <a:rPr lang="en-US" b="0"/>
              <a:t>How each factor score was determined 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/>
              <a:t>Framed in terms of OPM Guide criteria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/>
              <a:t>Why the higher score was not awarded</a:t>
            </a:r>
            <a:endParaRPr lang="en-US" b="0">
              <a:cs typeface="Arial"/>
            </a:endParaRPr>
          </a:p>
          <a:p>
            <a:pPr lvl="2" indent="-243840">
              <a:defRPr/>
            </a:pPr>
            <a:r>
              <a:rPr lang="en-US" b="0"/>
              <a:t>“The panel did not see evidence of [guide criteria]”</a:t>
            </a:r>
          </a:p>
          <a:p>
            <a:pPr lvl="2" indent="-243840">
              <a:defRPr/>
            </a:pPr>
            <a:r>
              <a:rPr lang="en-US" b="0">
                <a:cs typeface="Arial"/>
              </a:rPr>
              <a:t>“The factor fully meets but does not exceed level C”</a:t>
            </a:r>
          </a:p>
          <a:p>
            <a:pPr lvl="1" indent="-243840">
              <a:defRPr/>
            </a:pPr>
            <a:r>
              <a:rPr lang="en-US" b="0"/>
              <a:t>Goal to be more explicit, less subtle</a:t>
            </a:r>
            <a:endParaRPr lang="en-US" b="0">
              <a:cs typeface="Arial"/>
            </a:endParaRPr>
          </a:p>
          <a:p>
            <a:pPr lvl="1" indent="-243840">
              <a:defRPr/>
            </a:pPr>
            <a:r>
              <a:rPr lang="en-US" b="0">
                <a:cs typeface="Arial"/>
              </a:rPr>
              <a:t>No</a:t>
            </a:r>
            <a:r>
              <a:rPr lang="en-US">
                <a:cs typeface="Arial"/>
              </a:rPr>
              <a:t> </a:t>
            </a:r>
            <a:r>
              <a:rPr lang="en-US" b="0">
                <a:cs typeface="Arial"/>
              </a:rPr>
              <a:t>prescription ("you should focus more on....")</a:t>
            </a:r>
          </a:p>
          <a:p>
            <a:pPr lvl="1" indent="-243840">
              <a:defRPr/>
            </a:pPr>
            <a:endParaRPr lang="en-US" sz="900" b="0">
              <a:cs typeface="Arial"/>
            </a:endParaRPr>
          </a:p>
          <a:p>
            <a:pPr>
              <a:defRPr/>
            </a:pPr>
            <a:endParaRPr lang="en-US" b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82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0312"/>
            <a:ext cx="6286500" cy="425053"/>
          </a:xfrm>
        </p:spPr>
        <p:txBody>
          <a:bodyPr/>
          <a:lstStyle/>
          <a:p>
            <a:r>
              <a:rPr lang="en-US"/>
              <a:t>When will you receive your results?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7486650" cy="3543300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b="0" dirty="0"/>
              <a:t>It varies!</a:t>
            </a:r>
          </a:p>
          <a:p>
            <a:pPr>
              <a:spcBef>
                <a:spcPts val="900"/>
              </a:spcBef>
            </a:pPr>
            <a:r>
              <a:rPr lang="en-US" b="0" dirty="0"/>
              <a:t>Planning to evaluate 100+ scientists over 15+ panels.</a:t>
            </a:r>
          </a:p>
          <a:p>
            <a:pPr>
              <a:spcBef>
                <a:spcPts val="900"/>
              </a:spcBef>
            </a:pPr>
            <a:r>
              <a:rPr lang="en-US" b="0" dirty="0"/>
              <a:t>Panels held ~Feb through ~May.</a:t>
            </a:r>
            <a:endParaRPr lang="en-US" b="0" dirty="0">
              <a:cs typeface="Arial"/>
            </a:endParaRPr>
          </a:p>
          <a:p>
            <a:pPr>
              <a:spcBef>
                <a:spcPts val="900"/>
              </a:spcBef>
            </a:pPr>
            <a:r>
              <a:rPr lang="en-US" b="0" dirty="0"/>
              <a:t>Individual results send to Center Directors after each panel.</a:t>
            </a:r>
            <a:endParaRPr lang="en-US" b="0" dirty="0">
              <a:cs typeface="Arial"/>
            </a:endParaRPr>
          </a:p>
          <a:p>
            <a:pPr>
              <a:spcBef>
                <a:spcPts val="900"/>
              </a:spcBef>
            </a:pPr>
            <a:r>
              <a:rPr lang="en-US" b="0" dirty="0"/>
              <a:t>Specific timing depends on the overall schedule of panels. </a:t>
            </a:r>
            <a:endParaRPr lang="en-US" b="0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89A591-9788-4FF4-A459-19B70F244C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096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Disagree with your results?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7372350" cy="3143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b="0"/>
              <a:t>You have options.</a:t>
            </a:r>
          </a:p>
          <a:p>
            <a:pPr marL="0" indent="0">
              <a:buNone/>
              <a:defRPr/>
            </a:pPr>
            <a:endParaRPr lang="en-US" sz="1050" b="0"/>
          </a:p>
          <a:p>
            <a:pPr>
              <a:defRPr/>
            </a:pPr>
            <a:r>
              <a:rPr lang="en-US"/>
              <a:t>Discuss</a:t>
            </a:r>
            <a:r>
              <a:rPr lang="en-US" b="0"/>
              <a:t> with your supervisor / Center Director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/>
              <a:t>Engage with RGE-EDGE Coordinators </a:t>
            </a:r>
            <a:r>
              <a:rPr lang="en-US" b="0"/>
              <a:t>at OSQI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/>
              <a:t>Early review </a:t>
            </a:r>
            <a:r>
              <a:rPr lang="en-US" b="0"/>
              <a:t>(before next required review)</a:t>
            </a:r>
            <a:endParaRPr lang="en-US" b="0">
              <a:cs typeface="Arial"/>
            </a:endParaRPr>
          </a:p>
          <a:p>
            <a:pPr>
              <a:defRPr/>
            </a:pPr>
            <a:r>
              <a:rPr lang="en-US"/>
              <a:t>Classification review</a:t>
            </a:r>
            <a:r>
              <a:rPr lang="en-US" b="0"/>
              <a:t> by Human Resources</a:t>
            </a:r>
            <a:endParaRPr lang="en-US" b="0">
              <a:cs typeface="Arial"/>
            </a:endParaRPr>
          </a:p>
          <a:p>
            <a:pPr marL="0" indent="0">
              <a:buNone/>
              <a:defRPr/>
            </a:pPr>
            <a:r>
              <a:rPr lang="en-US" b="0" i="1">
                <a:solidFill>
                  <a:srgbClr val="FF0000"/>
                </a:solidFill>
              </a:rPr>
              <a:t>	</a:t>
            </a:r>
            <a:endParaRPr lang="en-US" b="0" i="1">
              <a:solidFill>
                <a:srgbClr val="FF0000"/>
              </a:solidFill>
              <a:cs typeface="Arial"/>
            </a:endParaRPr>
          </a:p>
          <a:p>
            <a:pPr>
              <a:defRPr/>
            </a:pPr>
            <a:endParaRPr lang="en-US" b="0"/>
          </a:p>
          <a:p>
            <a:pPr marL="258128" lvl="1" indent="0">
              <a:buNone/>
              <a:defRPr/>
            </a:pPr>
            <a:endParaRPr lang="en-US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190A0-8798-419F-8B0E-BE29A2344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42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0312"/>
            <a:ext cx="6172200" cy="425053"/>
          </a:xfrm>
        </p:spPr>
        <p:txBody>
          <a:bodyPr/>
          <a:lstStyle/>
          <a:p>
            <a:r>
              <a:rPr lang="en-US"/>
              <a:t>RGE-EDGE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829050"/>
          </a:xfrm>
        </p:spPr>
        <p:txBody>
          <a:bodyPr/>
          <a:lstStyle/>
          <a:p>
            <a:r>
              <a:rPr lang="en-US" b="0"/>
              <a:t>Mandatory and periodic classification review of Permanent scientists</a:t>
            </a:r>
          </a:p>
          <a:p>
            <a:endParaRPr lang="en-US" sz="750" b="0"/>
          </a:p>
          <a:p>
            <a:r>
              <a:rPr lang="en-US" b="0"/>
              <a:t>Administered by OSQI in collaboration with the Office of Human Resources</a:t>
            </a:r>
          </a:p>
          <a:p>
            <a:endParaRPr lang="en-US" sz="750" b="0"/>
          </a:p>
          <a:p>
            <a:r>
              <a:rPr lang="en-US" b="0"/>
              <a:t>Reviewed by panels of scientific peers who meet, discuss, and reach consensus</a:t>
            </a:r>
          </a:p>
          <a:p>
            <a:endParaRPr lang="en-US" sz="750"/>
          </a:p>
          <a:p>
            <a:pPr lvl="0">
              <a:buClr>
                <a:srgbClr val="4F81BD"/>
              </a:buClr>
            </a:pPr>
            <a:r>
              <a:rPr lang="en-US" b="0">
                <a:solidFill>
                  <a:prstClr val="black"/>
                </a:solidFill>
              </a:rPr>
              <a:t>Sum of scores from factors 1–4 maps to a grade</a:t>
            </a:r>
            <a:endParaRPr lang="en-US">
              <a:cs typeface="Arial"/>
            </a:endParaRPr>
          </a:p>
          <a:p>
            <a:pPr lvl="0">
              <a:buClr>
                <a:srgbClr val="4F81BD"/>
              </a:buClr>
            </a:pPr>
            <a:endParaRPr lang="en-US" b="0">
              <a:solidFill>
                <a:prstClr val="black"/>
              </a:solidFill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587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570D8-192C-49E5-B660-7C46E84A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 – </a:t>
            </a:r>
            <a:r>
              <a:rPr lang="en-US" b="0">
                <a:hlinkClick r:id="rId3"/>
              </a:rPr>
              <a:t>www.usgs.gov/rge-edge</a:t>
            </a:r>
            <a:endParaRPr lang="en-US" b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4B90C-E63E-4C10-8F94-B5F64036E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00"/>
          </a:p>
          <a:p>
            <a:r>
              <a:rPr lang="en-US" sz="2000" b="0"/>
              <a:t>Planning for your Submission document</a:t>
            </a:r>
          </a:p>
          <a:p>
            <a:r>
              <a:rPr lang="en-US" sz="2000" b="0"/>
              <a:t>OPM’s </a:t>
            </a:r>
            <a:r>
              <a:rPr lang="en-US" sz="2000" b="0" i="1"/>
              <a:t>RGE Guide </a:t>
            </a:r>
            <a:r>
              <a:rPr lang="en-US" sz="2000" b="0"/>
              <a:t>and </a:t>
            </a:r>
            <a:r>
              <a:rPr lang="en-US" sz="2000" b="0" i="1"/>
              <a:t>EDGE Guide</a:t>
            </a:r>
          </a:p>
          <a:p>
            <a:r>
              <a:rPr lang="en-US" sz="2000" b="0"/>
              <a:t>EDGE checklist and Degree G criteria</a:t>
            </a:r>
          </a:p>
          <a:p>
            <a:r>
              <a:rPr lang="en-US" sz="2000" b="0"/>
              <a:t>Training materials </a:t>
            </a:r>
            <a:r>
              <a:rPr lang="en-US" sz="1800" b="0"/>
              <a:t>(these slides)</a:t>
            </a:r>
          </a:p>
          <a:p>
            <a:r>
              <a:rPr lang="en-US" sz="2000" b="0"/>
              <a:t>Current Scientist Record templates </a:t>
            </a:r>
            <a:r>
              <a:rPr lang="en-US" sz="1800" b="0"/>
              <a:t>(Mar 2023) </a:t>
            </a:r>
            <a:r>
              <a:rPr lang="en-US" sz="2000" b="0"/>
              <a:t>and associated guidance </a:t>
            </a:r>
            <a:r>
              <a:rPr lang="en-US" sz="1800" b="0"/>
              <a:t>(July 2025)</a:t>
            </a:r>
          </a:p>
          <a:p>
            <a:r>
              <a:rPr lang="en-US" sz="2000" b="0"/>
              <a:t>External Impact Statement guidance</a:t>
            </a:r>
          </a:p>
          <a:p>
            <a:r>
              <a:rPr lang="en-US" sz="2000" b="0"/>
              <a:t>Approval Sheet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8AB8A-403E-41C6-AF1B-6ED327BED4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C366AF3-7BE4-FB42-49BA-728849D3D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139" y="914400"/>
            <a:ext cx="1395661" cy="139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407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2170-ED6F-4814-981E-21D282C9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4F2C-126B-4414-AAC4-CBEF3A1D0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5850"/>
            <a:ext cx="7543800" cy="3257550"/>
          </a:xfrm>
        </p:spPr>
        <p:txBody>
          <a:bodyPr/>
          <a:lstStyle/>
          <a:p>
            <a:r>
              <a:rPr lang="en-US"/>
              <a:t>RGE-EDGE Coordinators</a:t>
            </a:r>
          </a:p>
          <a:p>
            <a:pPr lvl="1" indent="-243840"/>
            <a:r>
              <a:rPr lang="en-US" b="0"/>
              <a:t>Steve Hilburger </a:t>
            </a:r>
            <a:r>
              <a:rPr lang="en-US" b="0">
                <a:hlinkClick r:id="rId3"/>
              </a:rPr>
              <a:t>shilburger@usgs.gov</a:t>
            </a:r>
            <a:endParaRPr lang="en-US" b="0">
              <a:cs typeface="Arial"/>
            </a:endParaRPr>
          </a:p>
          <a:p>
            <a:pPr lvl="1" indent="-243840">
              <a:buClr>
                <a:srgbClr val="C0504D"/>
              </a:buClr>
            </a:pPr>
            <a:r>
              <a:rPr lang="en-US" b="0">
                <a:cs typeface="Arial"/>
              </a:rPr>
              <a:t>Mark Miller </a:t>
            </a:r>
            <a:r>
              <a:rPr lang="en-US" b="0">
                <a:cs typeface="Arial"/>
                <a:hlinkClick r:id="rId4"/>
              </a:rPr>
              <a:t>mpmiller@usgs.gov</a:t>
            </a:r>
            <a:endParaRPr lang="en-US" b="0">
              <a:cs typeface="Arial"/>
            </a:endParaRPr>
          </a:p>
          <a:p>
            <a:pPr>
              <a:buClr>
                <a:srgbClr val="4F81BD"/>
              </a:buClr>
            </a:pPr>
            <a:endParaRPr lang="en-US" sz="750">
              <a:cs typeface="Arial"/>
            </a:endParaRPr>
          </a:p>
          <a:p>
            <a:r>
              <a:rPr lang="en-US"/>
              <a:t>Shared RGE-EDGE mailbox </a:t>
            </a:r>
            <a:r>
              <a:rPr lang="en-US" b="0">
                <a:hlinkClick r:id="rId5"/>
              </a:rPr>
              <a:t>rge-edge@usgs.gov</a:t>
            </a:r>
            <a:endParaRPr lang="en-US" b="0"/>
          </a:p>
          <a:p>
            <a:endParaRPr lang="en-US" sz="750"/>
          </a:p>
          <a:p>
            <a:r>
              <a:rPr lang="en-US"/>
              <a:t>Human Resources related to RGE-EDGE</a:t>
            </a:r>
            <a:endParaRPr lang="en-US">
              <a:cs typeface="Arial"/>
            </a:endParaRPr>
          </a:p>
          <a:p>
            <a:pPr lvl="1" indent="-243840"/>
            <a:r>
              <a:rPr lang="en-US" b="0"/>
              <a:t>Servicing Personnel Office</a:t>
            </a:r>
            <a:endParaRPr lang="en-US" b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6276C-8726-4FDC-92AD-E28988F3E2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20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222D-15C6-4888-BF38-45E56FBC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Schedule and Frequency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B875D-1ADB-4558-B0FD-A2C9A2B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200900" cy="3829050"/>
          </a:xfrm>
        </p:spPr>
        <p:txBody>
          <a:bodyPr/>
          <a:lstStyle/>
          <a:p>
            <a:pPr marL="25718" indent="0" eaLnBrk="1" fontAlgn="auto" hangingPunct="1">
              <a:spcAft>
                <a:spcPts val="450"/>
              </a:spcAft>
              <a:buNone/>
              <a:defRPr/>
            </a:pPr>
            <a:r>
              <a:rPr lang="en-US" altLang="en-US" sz="2000" b="0"/>
              <a:t>Frequency varies with grade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GS-9 (EDGE) or GS-11 (RGE) to GS-13: every 4 years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GS-14: 6 years</a:t>
            </a:r>
          </a:p>
          <a:p>
            <a:pPr marL="528161" lvl="1" indent="-257175" eaLnBrk="1" fontAlgn="auto" hangingPunct="1">
              <a:spcAft>
                <a:spcPts val="0"/>
              </a:spcAft>
              <a:defRPr/>
            </a:pPr>
            <a:r>
              <a:rPr lang="en-US" altLang="en-US" b="0"/>
              <a:t>GS-15: 7 years</a:t>
            </a:r>
          </a:p>
          <a:p>
            <a:pPr marL="25718" indent="0" eaLnBrk="1" fontAlgn="auto" hangingPunct="1">
              <a:spcAft>
                <a:spcPts val="0"/>
              </a:spcAft>
              <a:buNone/>
              <a:defRPr/>
            </a:pPr>
            <a:endParaRPr lang="en-US" altLang="en-US" sz="900" b="0"/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000" b="0"/>
              <a:t>All schedule changes require CD approval:</a:t>
            </a:r>
          </a:p>
          <a:p>
            <a:pPr marL="704215" lvl="1" eaLnBrk="1" fontAlgn="auto" hangingPunct="1">
              <a:spcAft>
                <a:spcPts val="0"/>
              </a:spcAft>
              <a:defRPr/>
            </a:pPr>
            <a:r>
              <a:rPr lang="en-US" altLang="en-US" b="0"/>
              <a:t>Early reviews scheduled with CD approval</a:t>
            </a:r>
          </a:p>
          <a:p>
            <a:pPr marL="704215" lvl="1" eaLnBrk="1" fontAlgn="auto" hangingPunct="1">
              <a:spcAft>
                <a:spcPts val="0"/>
              </a:spcAft>
              <a:defRPr/>
            </a:pPr>
            <a:r>
              <a:rPr lang="en-US" altLang="en-US" b="0"/>
              <a:t>Delayed reviews possible, typically limited to:</a:t>
            </a: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Personal / health issues, or </a:t>
            </a:r>
            <a:endParaRPr lang="en-US" altLang="en-US" b="0">
              <a:cs typeface="Arial"/>
            </a:endParaRP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Temporary assignments away from typical </a:t>
            </a:r>
            <a:r>
              <a:rPr lang="en-US" altLang="en-US" b="0" dirty="0"/>
              <a:t>research </a:t>
            </a:r>
            <a:r>
              <a:rPr lang="en-US" altLang="en-US" b="0"/>
              <a:t>work</a:t>
            </a:r>
            <a:endParaRPr lang="en-US" altLang="en-US" b="0">
              <a:cs typeface="Arial"/>
            </a:endParaRPr>
          </a:p>
          <a:p>
            <a:pPr marL="1056640" lvl="2" indent="-325120" eaLnBrk="1" fontAlgn="auto" hangingPunct="1">
              <a:spcAft>
                <a:spcPts val="0"/>
              </a:spcAft>
              <a:defRPr/>
            </a:pPr>
            <a:r>
              <a:rPr lang="en-US" altLang="en-US" b="0"/>
              <a:t>Not provided for convenience or to allow a better package</a:t>
            </a:r>
            <a:endParaRPr lang="en-US" altLang="en-US" b="0">
              <a:cs typeface="Arial"/>
            </a:endParaRPr>
          </a:p>
          <a:p>
            <a:pPr marL="0" indent="0">
              <a:buNone/>
            </a:pPr>
            <a:endParaRPr lang="en-US" b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49B2E-C20E-4A20-9CB2-1D74B82076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5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C128-5B43-45A3-A06A-44508617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Annual Calendar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B4EF9-4645-43FC-8DCF-7F2E25D1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2"/>
            <a:ext cx="8229600" cy="3658147"/>
          </a:xfrm>
        </p:spPr>
        <p:txBody>
          <a:bodyPr/>
          <a:lstStyle/>
          <a:p>
            <a:pPr marL="25718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1800" b="0"/>
              <a:t>Two RGE-EDGE “cycles” per year, each with</a:t>
            </a:r>
          </a:p>
          <a:p>
            <a:pPr marL="641509" lvl="1" indent="-241459" eaLnBrk="1" fontAlgn="auto" hangingPunct="1">
              <a:defRPr/>
            </a:pPr>
            <a:r>
              <a:rPr lang="en-US" altLang="en-US" sz="1650" b="0"/>
              <a:t>~100+ scientists reviewed; ~15+ panels held</a:t>
            </a:r>
            <a:endParaRPr lang="en-US" altLang="en-US" sz="1650" b="0">
              <a:cs typeface="Arial"/>
            </a:endParaRPr>
          </a:p>
          <a:p>
            <a:pPr marL="154305" lvl="1" indent="0" eaLnBrk="1" fontAlgn="auto" hangingPunct="1">
              <a:buNone/>
              <a:defRPr/>
            </a:pPr>
            <a:endParaRPr lang="en-US" altLang="en-US" sz="600" b="0"/>
          </a:p>
          <a:p>
            <a:pPr lvl="1" indent="-102870" eaLnBrk="1" fontAlgn="auto" hangingPunct="1">
              <a:defRPr/>
            </a:pPr>
            <a:r>
              <a:rPr lang="en-US" altLang="en-US" sz="1500" b="0"/>
              <a:t> </a:t>
            </a:r>
            <a:r>
              <a:rPr lang="en-US" altLang="en-US" sz="1650" b="0"/>
              <a:t>Summer Cycle</a:t>
            </a:r>
            <a:endParaRPr lang="en-US" altLang="en-US" sz="1650" b="0">
              <a:cs typeface="Arial"/>
            </a:endParaRP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April 15 Intent to Submit Deadline (for all early review and conversion additions)</a:t>
            </a: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May 15 submission date</a:t>
            </a:r>
            <a:endParaRPr lang="en-US" altLang="en-US" b="0">
              <a:cs typeface="Arial"/>
            </a:endParaRP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Panels meet ~</a:t>
            </a:r>
            <a:r>
              <a:rPr lang="en-US" altLang="en-US" b="0" dirty="0"/>
              <a:t>August</a:t>
            </a:r>
            <a:r>
              <a:rPr lang="en-US" altLang="en-US" b="0"/>
              <a:t> through ~November</a:t>
            </a:r>
            <a:endParaRPr lang="en-US" altLang="en-US" b="0">
              <a:cs typeface="Arial"/>
            </a:endParaRPr>
          </a:p>
          <a:p>
            <a:pPr marL="649605" lvl="3" indent="-102870" eaLnBrk="1" fontAlgn="auto" hangingPunct="1">
              <a:defRPr/>
            </a:pPr>
            <a:endParaRPr lang="en-US" altLang="en-US" sz="450" b="0"/>
          </a:p>
          <a:p>
            <a:pPr lvl="1" indent="-102870" eaLnBrk="1" fontAlgn="auto" hangingPunct="1">
              <a:defRPr/>
            </a:pPr>
            <a:r>
              <a:rPr lang="en-US" altLang="en-US" sz="1500" b="0"/>
              <a:t> </a:t>
            </a:r>
            <a:r>
              <a:rPr lang="en-US" altLang="en-US" sz="1650" b="0"/>
              <a:t>Winter Cycle</a:t>
            </a:r>
            <a:endParaRPr lang="en-US" altLang="en-US" sz="1650" b="0">
              <a:cs typeface="Arial"/>
            </a:endParaRP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October 15 Intent to Submit Deadline (for all early review and conversion additions)</a:t>
            </a: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November </a:t>
            </a:r>
            <a:r>
              <a:rPr lang="en-US" altLang="en-US" b="0" strike="sngStrike"/>
              <a:t>15</a:t>
            </a:r>
            <a:r>
              <a:rPr lang="en-US" altLang="en-US" b="0"/>
              <a:t> 17 submission date</a:t>
            </a:r>
            <a:endParaRPr lang="en-US" altLang="en-US" b="0">
              <a:cs typeface="Arial"/>
            </a:endParaRPr>
          </a:p>
          <a:p>
            <a:pPr marL="905828" lvl="2" indent="-241459" eaLnBrk="1" fontAlgn="auto" hangingPunct="1">
              <a:defRPr/>
            </a:pPr>
            <a:r>
              <a:rPr lang="en-US" altLang="en-US" b="0"/>
              <a:t>Panels meet ~February through ~May</a:t>
            </a:r>
            <a:endParaRPr lang="en-US" altLang="en-US" b="0">
              <a:cs typeface="Arial"/>
            </a:endParaRPr>
          </a:p>
          <a:p>
            <a:pPr marL="0" indent="0">
              <a:buNone/>
            </a:pPr>
            <a:r>
              <a:rPr lang="en-US" sz="825" b="0">
                <a:cs typeface="Arial"/>
              </a:rPr>
              <a:t>  </a:t>
            </a:r>
            <a:endParaRPr lang="en-US" sz="1650" b="0"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D5E0A-A9BA-453C-AE0B-957F3B882D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2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in an RGE-EDGE package?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75739" cy="3543300"/>
          </a:xfrm>
        </p:spPr>
        <p:txBody>
          <a:bodyPr/>
          <a:lstStyle/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Research or Development Scientist Record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List of references, including supervisor and center director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Three significant contributions (as attachments) 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Approval Sheet signed by CD, supervisor, and scientist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Supervisory letter of support (Optional)</a:t>
            </a:r>
            <a:endParaRPr lang="en-US" sz="1800" b="0">
              <a:cs typeface="Arial"/>
            </a:endParaRP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External Impact Statements (Optional)</a:t>
            </a:r>
          </a:p>
          <a:p>
            <a:pPr marL="0" indent="0">
              <a:spcBef>
                <a:spcPts val="750"/>
              </a:spcBef>
              <a:buNone/>
            </a:pPr>
            <a:r>
              <a:rPr lang="en-US" sz="1800" b="0"/>
              <a:t>CD Reclassification Letter (Required for reclassifications)</a:t>
            </a:r>
            <a:endParaRPr lang="en-US" sz="900" b="0"/>
          </a:p>
          <a:p>
            <a:pPr marL="0" indent="0" algn="ctr">
              <a:buNone/>
            </a:pPr>
            <a:endParaRPr lang="en-US" sz="1500" i="1"/>
          </a:p>
          <a:p>
            <a:pPr marL="0" indent="0" algn="ctr">
              <a:buNone/>
            </a:pPr>
            <a:r>
              <a:rPr lang="en-US" sz="1500" i="1"/>
              <a:t>Templates and guidance on </a:t>
            </a:r>
            <a:r>
              <a:rPr lang="en-US" sz="1500" i="1">
                <a:hlinkClick r:id="rId3"/>
              </a:rPr>
              <a:t>www.usgs.gov/rge-edge </a:t>
            </a:r>
            <a:endParaRPr lang="en-US" sz="1500" i="1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D77C1-A0D8-45CA-832B-E4E74C9CF5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51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Planning for your RGE-EDGE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r>
              <a:rPr lang="en-US" sz="2000" b="0"/>
              <a:t>Review </a:t>
            </a:r>
            <a:r>
              <a:rPr lang="en-US" sz="2000" i="1"/>
              <a:t>Planning for your Submission</a:t>
            </a:r>
            <a:r>
              <a:rPr lang="en-US" sz="2000"/>
              <a:t> </a:t>
            </a:r>
            <a:r>
              <a:rPr lang="en-US" sz="2000" b="0"/>
              <a:t>document</a:t>
            </a:r>
          </a:p>
          <a:p>
            <a:pPr marL="0" indent="0">
              <a:buNone/>
            </a:pPr>
            <a:endParaRPr lang="en-US" sz="1000" b="0"/>
          </a:p>
          <a:p>
            <a:r>
              <a:rPr lang="en-US" sz="2000" b="0"/>
              <a:t>Read carefully the relevant scoring criteria</a:t>
            </a:r>
          </a:p>
          <a:p>
            <a:pPr lvl="1"/>
            <a:r>
              <a:rPr lang="en-US" sz="1600" i="1"/>
              <a:t>OPM RGE Guide </a:t>
            </a:r>
            <a:endParaRPr lang="en-US" sz="1600" b="0"/>
          </a:p>
          <a:p>
            <a:pPr lvl="1"/>
            <a:r>
              <a:rPr lang="en-US" sz="1600" i="1"/>
              <a:t>OPM EDGE</a:t>
            </a:r>
            <a:r>
              <a:rPr lang="en-US" sz="1600"/>
              <a:t> </a:t>
            </a:r>
            <a:r>
              <a:rPr lang="en-US" sz="1600" i="1"/>
              <a:t>Guide </a:t>
            </a:r>
            <a:r>
              <a:rPr lang="en-US" sz="1600" b="0"/>
              <a:t>(pages 42–60) and </a:t>
            </a:r>
            <a:r>
              <a:rPr lang="en-US" sz="1600" i="1"/>
              <a:t>EDGE checklist</a:t>
            </a:r>
            <a:r>
              <a:rPr lang="en-US" sz="1600" b="0"/>
              <a:t> </a:t>
            </a:r>
            <a:endParaRPr lang="en-US" sz="1600" b="0" i="1"/>
          </a:p>
          <a:p>
            <a:pPr lvl="1"/>
            <a:r>
              <a:rPr lang="en-US" sz="1600" b="0"/>
              <a:t>If you’re a GS-15, the </a:t>
            </a:r>
            <a:r>
              <a:rPr lang="en-US" sz="1600"/>
              <a:t>Degree G Criteria</a:t>
            </a:r>
          </a:p>
          <a:p>
            <a:endParaRPr lang="en-US" sz="1000" b="0"/>
          </a:p>
          <a:p>
            <a:r>
              <a:rPr lang="en-US" sz="2000" b="0"/>
              <a:t>Give yourself time</a:t>
            </a:r>
          </a:p>
          <a:p>
            <a:pPr lvl="1"/>
            <a:r>
              <a:rPr lang="en-US" sz="1600" b="0"/>
              <a:t>Write clearly and concisely; use plain language</a:t>
            </a:r>
          </a:p>
          <a:p>
            <a:pPr lvl="1"/>
            <a:r>
              <a:rPr lang="en-US" sz="1600" b="0"/>
              <a:t>Have colleagues, supervisor, Center Director review</a:t>
            </a:r>
          </a:p>
          <a:p>
            <a:endParaRPr lang="en-US" sz="1800" b="0"/>
          </a:p>
          <a:p>
            <a:pPr lvl="1"/>
            <a:endParaRPr lang="en-US" b="0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4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2170-ED6F-4814-981E-21D282C9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of Generative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4F2C-126B-4414-AAC4-CBEF3A1D0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543800" cy="3257550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000" b="0"/>
              <a:t>Must comply with existing DOI and USGS policies</a:t>
            </a:r>
          </a:p>
          <a:p>
            <a:pPr lvl="1"/>
            <a:r>
              <a:rPr lang="en-US" sz="1600" b="0"/>
              <a:t>Not to be used to author research or development scientist records.</a:t>
            </a:r>
          </a:p>
          <a:p>
            <a:pPr lvl="1"/>
            <a:r>
              <a:rPr lang="en-US" sz="1600" b="0"/>
              <a:t>Can be used as a writing improvement tool.</a:t>
            </a:r>
          </a:p>
          <a:p>
            <a:pPr lvl="1"/>
            <a:r>
              <a:rPr lang="en-US" sz="1600" b="0"/>
              <a:t>Human authors are responsible for the scientist record and for any modifications introduced by the use of AI tools. </a:t>
            </a:r>
          </a:p>
          <a:p>
            <a:pPr lvl="1"/>
            <a:r>
              <a:rPr lang="en-US" sz="1600" b="0"/>
              <a:t>Generative AI is not to be used to perform peer reviews.</a:t>
            </a:r>
          </a:p>
          <a:p>
            <a:pPr lvl="1"/>
            <a:endParaRPr lang="en-US" sz="1600" b="0"/>
          </a:p>
          <a:p>
            <a:pPr lvl="1"/>
            <a:r>
              <a:rPr lang="en-US" sz="1600" b="0"/>
              <a:t>Relevant USGS Policies</a:t>
            </a:r>
          </a:p>
          <a:p>
            <a:pPr marL="742950" lvl="2" indent="-247650"/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3" tooltip="https://www.usgs.gov/office-of-science-quality-and-integrity/fundamental-science-practices/faq/209-generative-artificial-intelligence"/>
              </a:rPr>
              <a:t>Generative AI and Authorship</a:t>
            </a:r>
            <a:endParaRPr lang="en-US" sz="1300" b="0" i="1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4" tooltip="https://www.usgs.gov/office-of-science-quality-and-integrity/fundamental-science-practices/faq/210-restrictions-using-generative-ai"/>
              </a:rPr>
              <a:t>Restrictions on Using Generative AI</a:t>
            </a:r>
            <a:endParaRPr lang="en-US" sz="1300" b="0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5" tooltip="https://www.usgs.gov/office-of-science-quality-and-integrity/fundamental-science-practices/faq/211-ensure-reliability-and-accuracy-ai"/>
              </a:rPr>
              <a:t>Ensuring Reliability and Accuracy of AI</a:t>
            </a:r>
            <a:endParaRPr lang="en-US" sz="1300" b="0" kern="100">
              <a:solidFill>
                <a:srgbClr val="4F81BD"/>
              </a:solidFill>
              <a:effectLst/>
              <a:ea typeface="Cambria" panose="02040503050406030204" pitchFamily="18" charset="0"/>
              <a:cs typeface="Times New Roman (Body CS)"/>
            </a:endParaRPr>
          </a:p>
          <a:p>
            <a:pPr marL="742950" lvl="2" indent="-2476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0" i="1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  <a:hlinkClick r:id="rId6" tooltip="https://www.usgs.gov/office-of-science-quality-and-integrity/fundamental-science-practices/faq/212-safeguarding-usgs-info-using-ai"/>
              </a:rPr>
              <a:t>Safeguarding Information Using AI</a:t>
            </a:r>
            <a:r>
              <a:rPr lang="en-US" sz="1300" b="0" kern="100">
                <a:solidFill>
                  <a:srgbClr val="4F81BD"/>
                </a:solidFill>
                <a:effectLst/>
                <a:ea typeface="Cambria" panose="02040503050406030204" pitchFamily="18" charset="0"/>
                <a:cs typeface="Times New Roman (Body CS)"/>
              </a:rPr>
              <a:t> </a:t>
            </a:r>
          </a:p>
          <a:p>
            <a:pPr marL="245269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00" kern="100">
              <a:solidFill>
                <a:srgbClr val="4F81BD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 (Body CS)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6276C-8726-4FDC-92AD-E28988F3E2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058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6286500" cy="425053"/>
          </a:xfrm>
        </p:spPr>
        <p:txBody>
          <a:bodyPr/>
          <a:lstStyle/>
          <a:p>
            <a:r>
              <a:rPr lang="en-US"/>
              <a:t>Scientist Record –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315200" cy="3543300"/>
          </a:xfrm>
        </p:spPr>
        <p:txBody>
          <a:bodyPr/>
          <a:lstStyle/>
          <a:p>
            <a:pPr>
              <a:spcAft>
                <a:spcPts val="900"/>
              </a:spcAft>
            </a:pPr>
            <a:r>
              <a:rPr lang="en-US" sz="2000" b="0"/>
              <a:t>Scientist Background</a:t>
            </a:r>
          </a:p>
          <a:p>
            <a:pPr>
              <a:spcAft>
                <a:spcPts val="900"/>
              </a:spcAft>
            </a:pPr>
            <a:r>
              <a:rPr lang="en-US" sz="2000" b="0"/>
              <a:t>Written Narratives (length limits)</a:t>
            </a:r>
          </a:p>
          <a:p>
            <a:pPr lvl="1"/>
            <a:r>
              <a:rPr lang="en-US" sz="1600" b="0"/>
              <a:t>Research Environment</a:t>
            </a:r>
          </a:p>
          <a:p>
            <a:pPr lvl="1"/>
            <a:r>
              <a:rPr lang="en-US" sz="1600" b="0"/>
              <a:t>Four Factor Narratives</a:t>
            </a:r>
          </a:p>
          <a:p>
            <a:pPr lvl="1">
              <a:spcAft>
                <a:spcPts val="900"/>
              </a:spcAft>
            </a:pPr>
            <a:r>
              <a:rPr lang="en-US" sz="1600" b="0"/>
              <a:t>Three Significant Contributions</a:t>
            </a:r>
          </a:p>
          <a:p>
            <a:r>
              <a:rPr lang="en-US" sz="2000" b="0"/>
              <a:t>Supporting Information </a:t>
            </a:r>
            <a:r>
              <a:rPr lang="en-US" sz="2000" b="0" dirty="0"/>
              <a:t>(no </a:t>
            </a:r>
            <a:r>
              <a:rPr lang="en-US" sz="2000" b="0"/>
              <a:t>length limit)</a:t>
            </a:r>
          </a:p>
          <a:p>
            <a:pPr lvl="1"/>
            <a:r>
              <a:rPr lang="en-US" sz="1600" b="0"/>
              <a:t>Bibliography, Presentations, Service, Awards, etc.</a:t>
            </a:r>
          </a:p>
          <a:p>
            <a:pPr marL="0" indent="0">
              <a:buNone/>
            </a:pPr>
            <a:endParaRPr lang="en-US" sz="750" b="0"/>
          </a:p>
          <a:p>
            <a:r>
              <a:rPr lang="en-US" sz="2000" b="0"/>
              <a:t>Reference List</a:t>
            </a:r>
          </a:p>
          <a:p>
            <a:pPr marL="0" indent="0" algn="ctr">
              <a:buNone/>
            </a:pPr>
            <a:r>
              <a:rPr lang="en-US" sz="2000" i="1"/>
              <a:t>Please don’t change the headings</a:t>
            </a:r>
            <a:endParaRPr lang="en-US" sz="20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7846E-6DF7-46B7-8BFF-8C6CE98C2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6C709-DE7C-48B2-9FF3-7E1AF6E49BCB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6686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e21e4be-ceb0-41f6-a8c4-561ad213639e">
      <UserInfo>
        <DisplayName>Campbell, Cara</DisplayName>
        <AccountId>13</AccountId>
        <AccountType/>
      </UserInfo>
      <UserInfo>
        <DisplayName>Jones, Kevin B</DisplayName>
        <AccountId>4</AccountId>
        <AccountType/>
      </UserInfo>
      <UserInfo>
        <DisplayName>Beldin, Sarah</DisplayName>
        <AccountId>16</AccountId>
        <AccountType/>
      </UserInfo>
      <UserInfo>
        <DisplayName>Marra, Kristen R</DisplayName>
        <AccountId>126</AccountId>
        <AccountType/>
      </UserInfo>
    </SharedWithUsers>
    <lcf76f155ced4ddcb4097134ff3c332f xmlns="dae55b8d-2c04-4c24-81ad-a0da12ef1d79">
      <Terms xmlns="http://schemas.microsoft.com/office/infopath/2007/PartnerControls"/>
    </lcf76f155ced4ddcb4097134ff3c332f>
    <TaxCatchAll xmlns="31062a0d-ede8-4112-b4bb-00a9c1bc8e16" xsi:nil="true"/>
    <warner xmlns="dae55b8d-2c04-4c24-81ad-a0da12ef1d79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2AE6133CA374EAE0AD9ADDD9A7774" ma:contentTypeVersion="17" ma:contentTypeDescription="Create a new document." ma:contentTypeScope="" ma:versionID="04b3ca1ab7c77c5705a50517f8a2d6bd">
  <xsd:schema xmlns:xsd="http://www.w3.org/2001/XMLSchema" xmlns:xs="http://www.w3.org/2001/XMLSchema" xmlns:p="http://schemas.microsoft.com/office/2006/metadata/properties" xmlns:ns2="dae55b8d-2c04-4c24-81ad-a0da12ef1d79" xmlns:ns3="ae21e4be-ceb0-41f6-a8c4-561ad213639e" xmlns:ns4="31062a0d-ede8-4112-b4bb-00a9c1bc8e16" targetNamespace="http://schemas.microsoft.com/office/2006/metadata/properties" ma:root="true" ma:fieldsID="986c6174e1ae001d7627cc1c8bdf29f7" ns2:_="" ns3:_="" ns4:_="">
    <xsd:import namespace="dae55b8d-2c04-4c24-81ad-a0da12ef1d79"/>
    <xsd:import namespace="ae21e4be-ceb0-41f6-a8c4-561ad213639e"/>
    <xsd:import namespace="31062a0d-ede8-4112-b4bb-00a9c1bc8e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warne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55b8d-2c04-4c24-81ad-a0da12ef1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c5df3ad-b4e5-45d1-88c9-23db5f1fe6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warner" ma:index="22" nillable="true" ma:displayName="warner" ma:format="Dropdown" ma:list="6bd2969f-8df0-4c38-9de5-1f10ea80bfa5" ma:internalName="warner" ma:showField="Title">
      <xsd:simpleType>
        <xsd:restriction base="dms:Lookup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1e4be-ceb0-41f6-a8c4-561ad21363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62a0d-ede8-4112-b4bb-00a9c1bc8e1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9a153b0-b508-4fe8-a213-289c56d13715}" ma:internalName="TaxCatchAll" ma:showField="CatchAllData" ma:web="ae21e4be-ceb0-41f6-a8c4-561ad21363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2A342-4766-4495-A6AE-EA671507DC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BC60B5-987C-4159-8EA3-755CB9ACD58C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ae21e4be-ceb0-41f6-a8c4-561ad213639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1062a0d-ede8-4112-b4bb-00a9c1bc8e16"/>
    <ds:schemaRef ds:uri="dae55b8d-2c04-4c24-81ad-a0da12ef1d7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8B01249-E929-43F6-8666-2F01539225E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7F1B9664-93AE-49BC-99D4-31254978B74B}">
  <ds:schemaRefs>
    <ds:schemaRef ds:uri="31062a0d-ede8-4112-b4bb-00a9c1bc8e16"/>
    <ds:schemaRef ds:uri="ae21e4be-ceb0-41f6-a8c4-561ad213639e"/>
    <ds:schemaRef ds:uri="dae55b8d-2c04-4c24-81ad-a0da12ef1d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693b5ba-4b18-4d7b-9341-f32f400a5494}" enabled="0" method="" siteId="{0693b5ba-4b18-4d7b-9341-f32f400a549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2173</Words>
  <Application>Microsoft Office PowerPoint</Application>
  <PresentationFormat>On-screen Show (16:9)</PresentationFormat>
  <Paragraphs>449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Edge</vt:lpstr>
      <vt:lpstr>Preparing for your RGE-EDGE Review</vt:lpstr>
      <vt:lpstr>RGE and EDGE Definitions</vt:lpstr>
      <vt:lpstr>RGE-EDGE Review</vt:lpstr>
      <vt:lpstr>Review Schedule and Frequency</vt:lpstr>
      <vt:lpstr>Annual Calendar</vt:lpstr>
      <vt:lpstr>What is in an RGE-EDGE package?</vt:lpstr>
      <vt:lpstr>Planning for your RGE-EDGE review</vt:lpstr>
      <vt:lpstr>Use of Generative AI</vt:lpstr>
      <vt:lpstr>Scientist Record – Outline</vt:lpstr>
      <vt:lpstr>Scientist Background</vt:lpstr>
      <vt:lpstr>Research or Development Environment</vt:lpstr>
      <vt:lpstr>Factor Narratives - Overview</vt:lpstr>
      <vt:lpstr>Factor I: Research Assignment</vt:lpstr>
      <vt:lpstr>Factor II: Supervisory Controls</vt:lpstr>
      <vt:lpstr>Factor III: Guidelines and Originality</vt:lpstr>
      <vt:lpstr>Factor IV: Contributions, Impact, Stature</vt:lpstr>
      <vt:lpstr>Focus on Impacts</vt:lpstr>
      <vt:lpstr>Three Significant Contributions</vt:lpstr>
      <vt:lpstr>Length Limits for Narrative Sections</vt:lpstr>
      <vt:lpstr>Supporting Information (slide 1)</vt:lpstr>
      <vt:lpstr>Supporting Information (slide 2)</vt:lpstr>
      <vt:lpstr>References</vt:lpstr>
      <vt:lpstr>External Impact Statements </vt:lpstr>
      <vt:lpstr>Approval Sheet and Signature</vt:lpstr>
      <vt:lpstr>Ready to submit?</vt:lpstr>
      <vt:lpstr>Dynamic Peer Groups</vt:lpstr>
      <vt:lpstr>Panel Findings</vt:lpstr>
      <vt:lpstr>When will you receive your results?</vt:lpstr>
      <vt:lpstr>Disagree with your results?</vt:lpstr>
      <vt:lpstr>Resources – www.usgs.gov/rge-edge</vt:lpstr>
      <vt:lpstr>Contacts</vt:lpstr>
    </vt:vector>
  </TitlesOfParts>
  <Company>DOI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an Effective RGE-EDGE Package</dc:title>
  <dc:creator>RGE-EDGE</dc:creator>
  <cp:lastModifiedBy>Hilburger, Steven B</cp:lastModifiedBy>
  <cp:revision>4</cp:revision>
  <cp:lastPrinted>2022-12-08T14:38:02Z</cp:lastPrinted>
  <dcterms:created xsi:type="dcterms:W3CDTF">2009-07-28T10:52:18Z</dcterms:created>
  <dcterms:modified xsi:type="dcterms:W3CDTF">2025-07-24T20:47:00Z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Frazier, Eldrich L.</vt:lpwstr>
  </property>
  <property fmtid="{D5CDD505-2E9C-101B-9397-08002B2CF9AE}" pid="3" name="xd_Signature">
    <vt:lpwstr/>
  </property>
  <property fmtid="{D5CDD505-2E9C-101B-9397-08002B2CF9AE}" pid="4" name="Order">
    <vt:lpwstr>98800.0000000000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display_urn:schemas-microsoft-com:office:office#Author">
    <vt:lpwstr>Frazier, Eldrich L.</vt:lpwstr>
  </property>
  <property fmtid="{D5CDD505-2E9C-101B-9397-08002B2CF9AE}" pid="8" name="ContentTypeId">
    <vt:lpwstr>0x0101002842AE6133CA374EAE0AD9ADDD9A7774</vt:lpwstr>
  </property>
  <property fmtid="{D5CDD505-2E9C-101B-9397-08002B2CF9AE}" pid="9" name="MediaServiceImageTags">
    <vt:lpwstr/>
  </property>
</Properties>
</file>